
<file path=[Content_Types].xml><?xml version="1.0" encoding="utf-8"?>
<Types xmlns="http://schemas.openxmlformats.org/package/2006/content-types">
  <Default Extension="fntdata" ContentType="application/x-fontdata"/>
  <Default Extension="jfif" ContentType="image/jpeg"/>
  <Default Extension="jpeg" ContentType="image/jpeg"/>
  <Default Extension="jpg" ContentType="image/jpeg"/>
  <Default Extension="mp4" ContentType="video/mp4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slides/slide38.xml" ContentType="application/vnd.openxmlformats-officedocument.presentationml.slide+xml"/>
  <Override PartName="/ppt/slides/slide39.xml" ContentType="application/vnd.openxmlformats-officedocument.presentationml.slide+xml"/>
  <Override PartName="/ppt/slides/slide40.xml" ContentType="application/vnd.openxmlformats-officedocument.presentationml.slide+xml"/>
  <Override PartName="/ppt/slides/slide41.xml" ContentType="application/vnd.openxmlformats-officedocument.presentationml.slide+xml"/>
  <Override PartName="/ppt/slides/slide42.xml" ContentType="application/vnd.openxmlformats-officedocument.presentationml.slide+xml"/>
  <Override PartName="/ppt/slides/slide43.xml" ContentType="application/vnd.openxmlformats-officedocument.presentationml.slide+xml"/>
  <Override PartName="/ppt/slides/slide44.xml" ContentType="application/vnd.openxmlformats-officedocument.presentationml.slide+xml"/>
  <Override PartName="/ppt/slides/slide45.xml" ContentType="application/vnd.openxmlformats-officedocument.presentationml.slide+xml"/>
  <Override PartName="/ppt/slides/slide46.xml" ContentType="application/vnd.openxmlformats-officedocument.presentationml.slide+xml"/>
  <Override PartName="/ppt/slides/slide47.xml" ContentType="application/vnd.openxmlformats-officedocument.presentationml.slide+xml"/>
  <Override PartName="/ppt/slides/slide48.xml" ContentType="application/vnd.openxmlformats-officedocument.presentationml.slide+xml"/>
  <Override PartName="/ppt/slides/slide49.xml" ContentType="application/vnd.openxmlformats-officedocument.presentationml.slide+xml"/>
  <Override PartName="/ppt/slides/slide50.xml" ContentType="application/vnd.openxmlformats-officedocument.presentationml.slide+xml"/>
  <Override PartName="/ppt/slides/slide51.xml" ContentType="application/vnd.openxmlformats-officedocument.presentationml.slide+xml"/>
  <Override PartName="/ppt/slides/slide52.xml" ContentType="application/vnd.openxmlformats-officedocument.presentationml.slide+xml"/>
  <Override PartName="/ppt/slides/slide53.xml" ContentType="application/vnd.openxmlformats-officedocument.presentationml.slide+xml"/>
  <Override PartName="/ppt/slides/slide54.xml" ContentType="application/vnd.openxmlformats-officedocument.presentationml.slide+xml"/>
  <Override PartName="/ppt/slides/slide55.xml" ContentType="application/vnd.openxmlformats-officedocument.presentationml.slide+xml"/>
  <Override PartName="/ppt/slides/slide56.xml" ContentType="application/vnd.openxmlformats-officedocument.presentationml.slide+xml"/>
  <Override PartName="/ppt/slides/slide57.xml" ContentType="application/vnd.openxmlformats-officedocument.presentationml.slide+xml"/>
  <Override PartName="/ppt/slides/slide58.xml" ContentType="application/vnd.openxmlformats-officedocument.presentationml.slide+xml"/>
  <Override PartName="/ppt/slides/slide59.xml" ContentType="application/vnd.openxmlformats-officedocument.presentationml.slide+xml"/>
  <Override PartName="/ppt/slides/slide60.xml" ContentType="application/vnd.openxmlformats-officedocument.presentationml.slide+xml"/>
  <Override PartName="/ppt/slides/slide61.xml" ContentType="application/vnd.openxmlformats-officedocument.presentationml.slide+xml"/>
  <Override PartName="/ppt/slides/slide62.xml" ContentType="application/vnd.openxmlformats-officedocument.presentationml.slide+xml"/>
  <Override PartName="/ppt/slides/slide63.xml" ContentType="application/vnd.openxmlformats-officedocument.presentationml.slide+xml"/>
  <Override PartName="/ppt/slides/slide64.xml" ContentType="application/vnd.openxmlformats-officedocument.presentationml.slide+xml"/>
  <Override PartName="/ppt/slides/slide65.xml" ContentType="application/vnd.openxmlformats-officedocument.presentationml.slide+xml"/>
  <Override PartName="/ppt/slides/slide66.xml" ContentType="application/vnd.openxmlformats-officedocument.presentationml.slide+xml"/>
  <Override PartName="/ppt/slides/slide67.xml" ContentType="application/vnd.openxmlformats-officedocument.presentationml.slide+xml"/>
  <Override PartName="/ppt/slides/slide68.xml" ContentType="application/vnd.openxmlformats-officedocument.presentationml.slide+xml"/>
  <Override PartName="/ppt/slides/slide69.xml" ContentType="application/vnd.openxmlformats-officedocument.presentationml.slide+xml"/>
  <Override PartName="/ppt/slides/slide70.xml" ContentType="application/vnd.openxmlformats-officedocument.presentationml.slide+xml"/>
  <Override PartName="/ppt/slides/slide71.xml" ContentType="application/vnd.openxmlformats-officedocument.presentationml.slide+xml"/>
  <Override PartName="/ppt/slides/slide72.xml" ContentType="application/vnd.openxmlformats-officedocument.presentationml.slide+xml"/>
  <Override PartName="/ppt/slides/slide73.xml" ContentType="application/vnd.openxmlformats-officedocument.presentationml.slide+xml"/>
  <Override PartName="/ppt/slides/slide74.xml" ContentType="application/vnd.openxmlformats-officedocument.presentationml.slide+xml"/>
  <Override PartName="/ppt/slides/slide75.xml" ContentType="application/vnd.openxmlformats-officedocument.presentationml.slide+xml"/>
  <Override PartName="/ppt/slides/slide76.xml" ContentType="application/vnd.openxmlformats-officedocument.presentationml.slide+xml"/>
  <Override PartName="/ppt/slides/slide77.xml" ContentType="application/vnd.openxmlformats-officedocument.presentationml.slide+xml"/>
  <Override PartName="/ppt/slides/slide78.xml" ContentType="application/vnd.openxmlformats-officedocument.presentationml.slide+xml"/>
  <Override PartName="/ppt/slides/slide79.xml" ContentType="application/vnd.openxmlformats-officedocument.presentationml.slide+xml"/>
  <Override PartName="/ppt/slides/slide80.xml" ContentType="application/vnd.openxmlformats-officedocument.presentationml.slide+xml"/>
  <Override PartName="/ppt/slides/slide81.xml" ContentType="application/vnd.openxmlformats-officedocument.presentationml.slide+xml"/>
  <Override PartName="/ppt/slides/slide82.xml" ContentType="application/vnd.openxmlformats-officedocument.presentationml.slide+xml"/>
  <Override PartName="/ppt/slides/slide83.xml" ContentType="application/vnd.openxmlformats-officedocument.presentationml.slide+xml"/>
  <Override PartName="/ppt/slides/slide84.xml" ContentType="application/vnd.openxmlformats-officedocument.presentationml.slide+xml"/>
  <Override PartName="/ppt/slides/slide85.xml" ContentType="application/vnd.openxmlformats-officedocument.presentationml.slide+xml"/>
  <Override PartName="/ppt/slides/slide86.xml" ContentType="application/vnd.openxmlformats-officedocument.presentationml.slide+xml"/>
  <Override PartName="/ppt/slides/slide87.xml" ContentType="application/vnd.openxmlformats-officedocument.presentationml.slide+xml"/>
  <Override PartName="/ppt/slides/slide88.xml" ContentType="application/vnd.openxmlformats-officedocument.presentationml.slide+xml"/>
  <Override PartName="/ppt/slides/slide89.xml" ContentType="application/vnd.openxmlformats-officedocument.presentationml.slide+xml"/>
  <Override PartName="/ppt/slides/slide90.xml" ContentType="application/vnd.openxmlformats-officedocument.presentationml.slide+xml"/>
  <Override PartName="/ppt/slides/slide91.xml" ContentType="application/vnd.openxmlformats-officedocument.presentationml.slide+xml"/>
  <Override PartName="/ppt/slides/slide92.xml" ContentType="application/vnd.openxmlformats-officedocument.presentationml.slide+xml"/>
  <Override PartName="/ppt/slides/slide93.xml" ContentType="application/vnd.openxmlformats-officedocument.presentationml.slide+xml"/>
  <Override PartName="/ppt/slides/slide94.xml" ContentType="application/vnd.openxmlformats-officedocument.presentationml.slide+xml"/>
  <Override PartName="/ppt/slides/slide95.xml" ContentType="application/vnd.openxmlformats-officedocument.presentationml.slide+xml"/>
  <Override PartName="/ppt/slides/slide96.xml" ContentType="application/vnd.openxmlformats-officedocument.presentationml.slide+xml"/>
  <Override PartName="/ppt/slides/slide97.xml" ContentType="application/vnd.openxmlformats-officedocument.presentationml.slide+xml"/>
  <Override PartName="/ppt/slides/slide98.xml" ContentType="application/vnd.openxmlformats-officedocument.presentationml.slide+xml"/>
  <Override PartName="/ppt/slides/slide99.xml" ContentType="application/vnd.openxmlformats-officedocument.presentationml.slide+xml"/>
  <Override PartName="/ppt/slides/slide100.xml" ContentType="application/vnd.openxmlformats-officedocument.presentationml.slide+xml"/>
  <Override PartName="/ppt/slides/slide101.xml" ContentType="application/vnd.openxmlformats-officedocument.presentationml.slide+xml"/>
  <Override PartName="/ppt/slides/slide102.xml" ContentType="application/vnd.openxmlformats-officedocument.presentationml.slide+xml"/>
  <Override PartName="/ppt/slides/slide103.xml" ContentType="application/vnd.openxmlformats-officedocument.presentationml.slide+xml"/>
  <Override PartName="/ppt/slides/slide104.xml" ContentType="application/vnd.openxmlformats-officedocument.presentationml.slide+xml"/>
  <Override PartName="/ppt/slides/slide105.xml" ContentType="application/vnd.openxmlformats-officedocument.presentationml.slide+xml"/>
  <Override PartName="/ppt/slides/slide106.xml" ContentType="application/vnd.openxmlformats-officedocument.presentationml.slide+xml"/>
  <Override PartName="/ppt/slides/slide107.xml" ContentType="application/vnd.openxmlformats-officedocument.presentationml.slide+xml"/>
  <Override PartName="/ppt/slides/slide108.xml" ContentType="application/vnd.openxmlformats-officedocument.presentationml.slide+xml"/>
  <Override PartName="/ppt/slides/slide109.xml" ContentType="application/vnd.openxmlformats-officedocument.presentationml.slide+xml"/>
  <Override PartName="/ppt/slides/slide110.xml" ContentType="application/vnd.openxmlformats-officedocument.presentationml.slide+xml"/>
  <Override PartName="/ppt/slides/slide111.xml" ContentType="application/vnd.openxmlformats-officedocument.presentationml.slide+xml"/>
  <Override PartName="/ppt/slides/slide112.xml" ContentType="application/vnd.openxmlformats-officedocument.presentationml.slide+xml"/>
  <Override PartName="/ppt/slides/slide113.xml" ContentType="application/vnd.openxmlformats-officedocument.presentationml.slide+xml"/>
  <Override PartName="/ppt/slides/slide114.xml" ContentType="application/vnd.openxmlformats-officedocument.presentationml.slide+xml"/>
  <Override PartName="/ppt/slides/slide115.xml" ContentType="application/vnd.openxmlformats-officedocument.presentationml.slide+xml"/>
  <Override PartName="/ppt/slides/slide116.xml" ContentType="application/vnd.openxmlformats-officedocument.presentationml.slide+xml"/>
  <Override PartName="/ppt/slides/slide117.xml" ContentType="application/vnd.openxmlformats-officedocument.presentationml.slide+xml"/>
  <Override PartName="/ppt/slides/slide118.xml" ContentType="application/vnd.openxmlformats-officedocument.presentationml.slide+xml"/>
  <Override PartName="/ppt/slides/slide119.xml" ContentType="application/vnd.openxmlformats-officedocument.presentationml.slide+xml"/>
  <Override PartName="/ppt/slides/slide120.xml" ContentType="application/vnd.openxmlformats-officedocument.presentationml.slide+xml"/>
  <Override PartName="/ppt/slides/slide121.xml" ContentType="application/vnd.openxmlformats-officedocument.presentationml.slide+xml"/>
  <Override PartName="/ppt/slides/slide122.xml" ContentType="application/vnd.openxmlformats-officedocument.presentationml.slide+xml"/>
  <Override PartName="/ppt/slides/slide123.xml" ContentType="application/vnd.openxmlformats-officedocument.presentationml.slide+xml"/>
  <Override PartName="/ppt/slides/slide124.xml" ContentType="application/vnd.openxmlformats-officedocument.presentationml.slide+xml"/>
  <Override PartName="/ppt/slides/slide125.xml" ContentType="application/vnd.openxmlformats-officedocument.presentationml.slide+xml"/>
  <Override PartName="/ppt/slides/slide126.xml" ContentType="application/vnd.openxmlformats-officedocument.presentationml.slide+xml"/>
  <Override PartName="/ppt/slides/slide127.xml" ContentType="application/vnd.openxmlformats-officedocument.presentationml.slide+xml"/>
  <Override PartName="/ppt/slides/slide128.xml" ContentType="application/vnd.openxmlformats-officedocument.presentationml.slide+xml"/>
  <Override PartName="/ppt/slides/slide129.xml" ContentType="application/vnd.openxmlformats-officedocument.presentationml.slide+xml"/>
  <Override PartName="/ppt/slides/slide130.xml" ContentType="application/vnd.openxmlformats-officedocument.presentationml.slide+xml"/>
  <Override PartName="/ppt/slides/slide131.xml" ContentType="application/vnd.openxmlformats-officedocument.presentationml.slide+xml"/>
  <Override PartName="/ppt/slides/slide132.xml" ContentType="application/vnd.openxmlformats-officedocument.presentationml.slide+xml"/>
  <Override PartName="/ppt/slides/slide133.xml" ContentType="application/vnd.openxmlformats-officedocument.presentationml.slide+xml"/>
  <Override PartName="/ppt/slides/slide134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embedTrueTypeFonts="1" saveSubsetFonts="1">
  <p:sldMasterIdLst>
    <p:sldMasterId id="2147483648" r:id="rId1"/>
  </p:sldMasterIdLst>
  <p:notesMasterIdLst>
    <p:notesMasterId r:id="rId136"/>
  </p:notesMasterIdLst>
  <p:sldIdLst>
    <p:sldId id="256" r:id="rId2"/>
    <p:sldId id="386" r:id="rId3"/>
    <p:sldId id="257" r:id="rId4"/>
    <p:sldId id="258" r:id="rId5"/>
    <p:sldId id="259" r:id="rId6"/>
    <p:sldId id="260" r:id="rId7"/>
    <p:sldId id="387" r:id="rId8"/>
    <p:sldId id="262" r:id="rId9"/>
    <p:sldId id="263" r:id="rId10"/>
    <p:sldId id="264" r:id="rId11"/>
    <p:sldId id="265" r:id="rId12"/>
    <p:sldId id="266" r:id="rId13"/>
    <p:sldId id="267" r:id="rId14"/>
    <p:sldId id="388" r:id="rId15"/>
    <p:sldId id="268" r:id="rId16"/>
    <p:sldId id="270" r:id="rId17"/>
    <p:sldId id="274" r:id="rId18"/>
    <p:sldId id="275" r:id="rId19"/>
    <p:sldId id="272" r:id="rId20"/>
    <p:sldId id="273" r:id="rId21"/>
    <p:sldId id="277" r:id="rId22"/>
    <p:sldId id="280" r:id="rId23"/>
    <p:sldId id="278" r:id="rId24"/>
    <p:sldId id="384" r:id="rId25"/>
    <p:sldId id="303" r:id="rId26"/>
    <p:sldId id="301" r:id="rId27"/>
    <p:sldId id="279" r:id="rId28"/>
    <p:sldId id="283" r:id="rId29"/>
    <p:sldId id="310" r:id="rId30"/>
    <p:sldId id="389" r:id="rId31"/>
    <p:sldId id="269" r:id="rId32"/>
    <p:sldId id="385" r:id="rId33"/>
    <p:sldId id="271" r:id="rId34"/>
    <p:sldId id="276" r:id="rId35"/>
    <p:sldId id="287" r:id="rId36"/>
    <p:sldId id="288" r:id="rId37"/>
    <p:sldId id="289" r:id="rId38"/>
    <p:sldId id="297" r:id="rId39"/>
    <p:sldId id="298" r:id="rId40"/>
    <p:sldId id="299" r:id="rId41"/>
    <p:sldId id="304" r:id="rId42"/>
    <p:sldId id="302" r:id="rId43"/>
    <p:sldId id="307" r:id="rId44"/>
    <p:sldId id="308" r:id="rId45"/>
    <p:sldId id="390" r:id="rId46"/>
    <p:sldId id="281" r:id="rId47"/>
    <p:sldId id="282" r:id="rId48"/>
    <p:sldId id="284" r:id="rId49"/>
    <p:sldId id="285" r:id="rId50"/>
    <p:sldId id="286" r:id="rId51"/>
    <p:sldId id="290" r:id="rId52"/>
    <p:sldId id="291" r:id="rId53"/>
    <p:sldId id="292" r:id="rId54"/>
    <p:sldId id="293" r:id="rId55"/>
    <p:sldId id="294" r:id="rId56"/>
    <p:sldId id="295" r:id="rId57"/>
    <p:sldId id="296" r:id="rId58"/>
    <p:sldId id="300" r:id="rId59"/>
    <p:sldId id="305" r:id="rId60"/>
    <p:sldId id="306" r:id="rId61"/>
    <p:sldId id="309" r:id="rId62"/>
    <p:sldId id="391" r:id="rId63"/>
    <p:sldId id="312" r:id="rId64"/>
    <p:sldId id="313" r:id="rId65"/>
    <p:sldId id="314" r:id="rId66"/>
    <p:sldId id="315" r:id="rId67"/>
    <p:sldId id="316" r:id="rId68"/>
    <p:sldId id="317" r:id="rId69"/>
    <p:sldId id="318" r:id="rId70"/>
    <p:sldId id="319" r:id="rId71"/>
    <p:sldId id="320" r:id="rId72"/>
    <p:sldId id="321" r:id="rId73"/>
    <p:sldId id="322" r:id="rId74"/>
    <p:sldId id="323" r:id="rId75"/>
    <p:sldId id="392" r:id="rId76"/>
    <p:sldId id="325" r:id="rId77"/>
    <p:sldId id="326" r:id="rId78"/>
    <p:sldId id="327" r:id="rId79"/>
    <p:sldId id="328" r:id="rId80"/>
    <p:sldId id="329" r:id="rId81"/>
    <p:sldId id="330" r:id="rId82"/>
    <p:sldId id="331" r:id="rId83"/>
    <p:sldId id="332" r:id="rId84"/>
    <p:sldId id="333" r:id="rId85"/>
    <p:sldId id="334" r:id="rId86"/>
    <p:sldId id="335" r:id="rId87"/>
    <p:sldId id="336" r:id="rId88"/>
    <p:sldId id="337" r:id="rId89"/>
    <p:sldId id="338" r:id="rId90"/>
    <p:sldId id="339" r:id="rId91"/>
    <p:sldId id="340" r:id="rId92"/>
    <p:sldId id="341" r:id="rId93"/>
    <p:sldId id="342" r:id="rId94"/>
    <p:sldId id="343" r:id="rId95"/>
    <p:sldId id="344" r:id="rId96"/>
    <p:sldId id="345" r:id="rId97"/>
    <p:sldId id="346" r:id="rId98"/>
    <p:sldId id="347" r:id="rId99"/>
    <p:sldId id="393" r:id="rId100"/>
    <p:sldId id="349" r:id="rId101"/>
    <p:sldId id="350" r:id="rId102"/>
    <p:sldId id="351" r:id="rId103"/>
    <p:sldId id="352" r:id="rId104"/>
    <p:sldId id="353" r:id="rId105"/>
    <p:sldId id="354" r:id="rId106"/>
    <p:sldId id="355" r:id="rId107"/>
    <p:sldId id="356" r:id="rId108"/>
    <p:sldId id="357" r:id="rId109"/>
    <p:sldId id="358" r:id="rId110"/>
    <p:sldId id="359" r:id="rId111"/>
    <p:sldId id="360" r:id="rId112"/>
    <p:sldId id="361" r:id="rId113"/>
    <p:sldId id="362" r:id="rId114"/>
    <p:sldId id="363" r:id="rId115"/>
    <p:sldId id="364" r:id="rId116"/>
    <p:sldId id="365" r:id="rId117"/>
    <p:sldId id="366" r:id="rId118"/>
    <p:sldId id="367" r:id="rId119"/>
    <p:sldId id="368" r:id="rId120"/>
    <p:sldId id="369" r:id="rId121"/>
    <p:sldId id="370" r:id="rId122"/>
    <p:sldId id="371" r:id="rId123"/>
    <p:sldId id="372" r:id="rId124"/>
    <p:sldId id="373" r:id="rId125"/>
    <p:sldId id="374" r:id="rId126"/>
    <p:sldId id="375" r:id="rId127"/>
    <p:sldId id="376" r:id="rId128"/>
    <p:sldId id="377" r:id="rId129"/>
    <p:sldId id="378" r:id="rId130"/>
    <p:sldId id="379" r:id="rId131"/>
    <p:sldId id="380" r:id="rId132"/>
    <p:sldId id="381" r:id="rId133"/>
    <p:sldId id="382" r:id="rId134"/>
    <p:sldId id="383" r:id="rId135"/>
  </p:sldIdLst>
  <p:sldSz cx="18288000" cy="10287000"/>
  <p:notesSz cx="6858000" cy="9144000"/>
  <p:embeddedFontLst>
    <p:embeddedFont>
      <p:font typeface="League Spartan" panose="020B0604020202020204" charset="0"/>
      <p:regular r:id="rId137"/>
    </p:embeddedFont>
    <p:embeddedFont>
      <p:font typeface="Montserrat" panose="00000500000000000000" pitchFamily="2" charset="-94"/>
      <p:regular r:id="rId138"/>
      <p:bold r:id="rId139"/>
      <p:italic r:id="rId140"/>
      <p:boldItalic r:id="rId141"/>
    </p:embeddedFont>
    <p:embeddedFont>
      <p:font typeface="Montserrat Bold" panose="00000800000000000000" charset="-94"/>
      <p:regular r:id="rId142"/>
    </p:embeddedFont>
    <p:embeddedFont>
      <p:font typeface="Montserrat Medium" panose="00000600000000000000" pitchFamily="2" charset="-94"/>
      <p:regular r:id="rId143"/>
      <p:italic r:id="rId144"/>
    </p:embeddedFont>
    <p:embeddedFont>
      <p:font typeface="Roboto Condensed" panose="02000000000000000000" pitchFamily="2" charset="0"/>
      <p:regular r:id="rId145"/>
      <p:bold r:id="rId146"/>
      <p:italic r:id="rId147"/>
      <p:boldItalic r:id="rId148"/>
    </p:embeddedFont>
    <p:embeddedFont>
      <p:font typeface="Roboto Condensed Bold" panose="02000000000000000000" charset="0"/>
      <p:regular r:id="rId149"/>
    </p:embeddedFont>
  </p:embeddedFont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413" autoAdjust="0"/>
    <p:restoredTop sz="94622" autoAdjust="0"/>
  </p:normalViewPr>
  <p:slideViewPr>
    <p:cSldViewPr>
      <p:cViewPr varScale="1">
        <p:scale>
          <a:sx n="55" d="100"/>
          <a:sy n="55" d="100"/>
        </p:scale>
        <p:origin x="667" y="38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17" Type="http://schemas.openxmlformats.org/officeDocument/2006/relationships/slide" Target="slides/slide116.xml"/><Relationship Id="rId21" Type="http://schemas.openxmlformats.org/officeDocument/2006/relationships/slide" Target="slides/slide20.xml"/><Relationship Id="rId42" Type="http://schemas.openxmlformats.org/officeDocument/2006/relationships/slide" Target="slides/slide41.xml"/><Relationship Id="rId63" Type="http://schemas.openxmlformats.org/officeDocument/2006/relationships/slide" Target="slides/slide62.xml"/><Relationship Id="rId84" Type="http://schemas.openxmlformats.org/officeDocument/2006/relationships/slide" Target="slides/slide83.xml"/><Relationship Id="rId138" Type="http://schemas.openxmlformats.org/officeDocument/2006/relationships/font" Target="fonts/font2.fntdata"/><Relationship Id="rId107" Type="http://schemas.openxmlformats.org/officeDocument/2006/relationships/slide" Target="slides/slide106.xml"/><Relationship Id="rId11" Type="http://schemas.openxmlformats.org/officeDocument/2006/relationships/slide" Target="slides/slide10.xml"/><Relationship Id="rId32" Type="http://schemas.openxmlformats.org/officeDocument/2006/relationships/slide" Target="slides/slide31.xml"/><Relationship Id="rId53" Type="http://schemas.openxmlformats.org/officeDocument/2006/relationships/slide" Target="slides/slide52.xml"/><Relationship Id="rId74" Type="http://schemas.openxmlformats.org/officeDocument/2006/relationships/slide" Target="slides/slide73.xml"/><Relationship Id="rId128" Type="http://schemas.openxmlformats.org/officeDocument/2006/relationships/slide" Target="slides/slide127.xml"/><Relationship Id="rId149" Type="http://schemas.openxmlformats.org/officeDocument/2006/relationships/font" Target="fonts/font13.fntdata"/><Relationship Id="rId5" Type="http://schemas.openxmlformats.org/officeDocument/2006/relationships/slide" Target="slides/slide4.xml"/><Relationship Id="rId95" Type="http://schemas.openxmlformats.org/officeDocument/2006/relationships/slide" Target="slides/slide94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43" Type="http://schemas.openxmlformats.org/officeDocument/2006/relationships/slide" Target="slides/slide42.xml"/><Relationship Id="rId48" Type="http://schemas.openxmlformats.org/officeDocument/2006/relationships/slide" Target="slides/slide47.xml"/><Relationship Id="rId64" Type="http://schemas.openxmlformats.org/officeDocument/2006/relationships/slide" Target="slides/slide63.xml"/><Relationship Id="rId69" Type="http://schemas.openxmlformats.org/officeDocument/2006/relationships/slide" Target="slides/slide68.xml"/><Relationship Id="rId113" Type="http://schemas.openxmlformats.org/officeDocument/2006/relationships/slide" Target="slides/slide112.xml"/><Relationship Id="rId118" Type="http://schemas.openxmlformats.org/officeDocument/2006/relationships/slide" Target="slides/slide117.xml"/><Relationship Id="rId134" Type="http://schemas.openxmlformats.org/officeDocument/2006/relationships/slide" Target="slides/slide133.xml"/><Relationship Id="rId139" Type="http://schemas.openxmlformats.org/officeDocument/2006/relationships/font" Target="fonts/font3.fntdata"/><Relationship Id="rId80" Type="http://schemas.openxmlformats.org/officeDocument/2006/relationships/slide" Target="slides/slide79.xml"/><Relationship Id="rId85" Type="http://schemas.openxmlformats.org/officeDocument/2006/relationships/slide" Target="slides/slide84.xml"/><Relationship Id="rId150" Type="http://schemas.openxmlformats.org/officeDocument/2006/relationships/presProps" Target="presProps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33" Type="http://schemas.openxmlformats.org/officeDocument/2006/relationships/slide" Target="slides/slide32.xml"/><Relationship Id="rId38" Type="http://schemas.openxmlformats.org/officeDocument/2006/relationships/slide" Target="slides/slide37.xml"/><Relationship Id="rId59" Type="http://schemas.openxmlformats.org/officeDocument/2006/relationships/slide" Target="slides/slide58.xml"/><Relationship Id="rId103" Type="http://schemas.openxmlformats.org/officeDocument/2006/relationships/slide" Target="slides/slide102.xml"/><Relationship Id="rId108" Type="http://schemas.openxmlformats.org/officeDocument/2006/relationships/slide" Target="slides/slide107.xml"/><Relationship Id="rId124" Type="http://schemas.openxmlformats.org/officeDocument/2006/relationships/slide" Target="slides/slide123.xml"/><Relationship Id="rId129" Type="http://schemas.openxmlformats.org/officeDocument/2006/relationships/slide" Target="slides/slide128.xml"/><Relationship Id="rId54" Type="http://schemas.openxmlformats.org/officeDocument/2006/relationships/slide" Target="slides/slide53.xml"/><Relationship Id="rId70" Type="http://schemas.openxmlformats.org/officeDocument/2006/relationships/slide" Target="slides/slide69.xml"/><Relationship Id="rId75" Type="http://schemas.openxmlformats.org/officeDocument/2006/relationships/slide" Target="slides/slide74.xml"/><Relationship Id="rId91" Type="http://schemas.openxmlformats.org/officeDocument/2006/relationships/slide" Target="slides/slide90.xml"/><Relationship Id="rId96" Type="http://schemas.openxmlformats.org/officeDocument/2006/relationships/slide" Target="slides/slide95.xml"/><Relationship Id="rId140" Type="http://schemas.openxmlformats.org/officeDocument/2006/relationships/font" Target="fonts/font4.fntdata"/><Relationship Id="rId145" Type="http://schemas.openxmlformats.org/officeDocument/2006/relationships/font" Target="fonts/font9.fntdata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49" Type="http://schemas.openxmlformats.org/officeDocument/2006/relationships/slide" Target="slides/slide48.xml"/><Relationship Id="rId114" Type="http://schemas.openxmlformats.org/officeDocument/2006/relationships/slide" Target="slides/slide113.xml"/><Relationship Id="rId119" Type="http://schemas.openxmlformats.org/officeDocument/2006/relationships/slide" Target="slides/slide118.xml"/><Relationship Id="rId44" Type="http://schemas.openxmlformats.org/officeDocument/2006/relationships/slide" Target="slides/slide43.xml"/><Relationship Id="rId60" Type="http://schemas.openxmlformats.org/officeDocument/2006/relationships/slide" Target="slides/slide59.xml"/><Relationship Id="rId65" Type="http://schemas.openxmlformats.org/officeDocument/2006/relationships/slide" Target="slides/slide64.xml"/><Relationship Id="rId81" Type="http://schemas.openxmlformats.org/officeDocument/2006/relationships/slide" Target="slides/slide80.xml"/><Relationship Id="rId86" Type="http://schemas.openxmlformats.org/officeDocument/2006/relationships/slide" Target="slides/slide85.xml"/><Relationship Id="rId130" Type="http://schemas.openxmlformats.org/officeDocument/2006/relationships/slide" Target="slides/slide129.xml"/><Relationship Id="rId135" Type="http://schemas.openxmlformats.org/officeDocument/2006/relationships/slide" Target="slides/slide134.xml"/><Relationship Id="rId151" Type="http://schemas.openxmlformats.org/officeDocument/2006/relationships/viewProps" Target="viewProps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9" Type="http://schemas.openxmlformats.org/officeDocument/2006/relationships/slide" Target="slides/slide38.xml"/><Relationship Id="rId109" Type="http://schemas.openxmlformats.org/officeDocument/2006/relationships/slide" Target="slides/slide108.xml"/><Relationship Id="rId34" Type="http://schemas.openxmlformats.org/officeDocument/2006/relationships/slide" Target="slides/slide33.xml"/><Relationship Id="rId50" Type="http://schemas.openxmlformats.org/officeDocument/2006/relationships/slide" Target="slides/slide49.xml"/><Relationship Id="rId55" Type="http://schemas.openxmlformats.org/officeDocument/2006/relationships/slide" Target="slides/slide54.xml"/><Relationship Id="rId76" Type="http://schemas.openxmlformats.org/officeDocument/2006/relationships/slide" Target="slides/slide75.xml"/><Relationship Id="rId97" Type="http://schemas.openxmlformats.org/officeDocument/2006/relationships/slide" Target="slides/slide96.xml"/><Relationship Id="rId104" Type="http://schemas.openxmlformats.org/officeDocument/2006/relationships/slide" Target="slides/slide103.xml"/><Relationship Id="rId120" Type="http://schemas.openxmlformats.org/officeDocument/2006/relationships/slide" Target="slides/slide119.xml"/><Relationship Id="rId125" Type="http://schemas.openxmlformats.org/officeDocument/2006/relationships/slide" Target="slides/slide124.xml"/><Relationship Id="rId141" Type="http://schemas.openxmlformats.org/officeDocument/2006/relationships/font" Target="fonts/font5.fntdata"/><Relationship Id="rId146" Type="http://schemas.openxmlformats.org/officeDocument/2006/relationships/font" Target="fonts/font10.fntdata"/><Relationship Id="rId7" Type="http://schemas.openxmlformats.org/officeDocument/2006/relationships/slide" Target="slides/slide6.xml"/><Relationship Id="rId71" Type="http://schemas.openxmlformats.org/officeDocument/2006/relationships/slide" Target="slides/slide70.xml"/><Relationship Id="rId92" Type="http://schemas.openxmlformats.org/officeDocument/2006/relationships/slide" Target="slides/slide91.xml"/><Relationship Id="rId2" Type="http://schemas.openxmlformats.org/officeDocument/2006/relationships/slide" Target="slides/slide1.xml"/><Relationship Id="rId29" Type="http://schemas.openxmlformats.org/officeDocument/2006/relationships/slide" Target="slides/slide28.xml"/><Relationship Id="rId24" Type="http://schemas.openxmlformats.org/officeDocument/2006/relationships/slide" Target="slides/slide23.xml"/><Relationship Id="rId40" Type="http://schemas.openxmlformats.org/officeDocument/2006/relationships/slide" Target="slides/slide39.xml"/><Relationship Id="rId45" Type="http://schemas.openxmlformats.org/officeDocument/2006/relationships/slide" Target="slides/slide44.xml"/><Relationship Id="rId66" Type="http://schemas.openxmlformats.org/officeDocument/2006/relationships/slide" Target="slides/slide65.xml"/><Relationship Id="rId87" Type="http://schemas.openxmlformats.org/officeDocument/2006/relationships/slide" Target="slides/slide86.xml"/><Relationship Id="rId110" Type="http://schemas.openxmlformats.org/officeDocument/2006/relationships/slide" Target="slides/slide109.xml"/><Relationship Id="rId115" Type="http://schemas.openxmlformats.org/officeDocument/2006/relationships/slide" Target="slides/slide114.xml"/><Relationship Id="rId131" Type="http://schemas.openxmlformats.org/officeDocument/2006/relationships/slide" Target="slides/slide130.xml"/><Relationship Id="rId136" Type="http://schemas.openxmlformats.org/officeDocument/2006/relationships/notesMaster" Target="notesMasters/notesMaster1.xml"/><Relationship Id="rId61" Type="http://schemas.openxmlformats.org/officeDocument/2006/relationships/slide" Target="slides/slide60.xml"/><Relationship Id="rId82" Type="http://schemas.openxmlformats.org/officeDocument/2006/relationships/slide" Target="slides/slide81.xml"/><Relationship Id="rId152" Type="http://schemas.openxmlformats.org/officeDocument/2006/relationships/theme" Target="theme/theme1.xml"/><Relationship Id="rId19" Type="http://schemas.openxmlformats.org/officeDocument/2006/relationships/slide" Target="slides/slide18.xml"/><Relationship Id="rId14" Type="http://schemas.openxmlformats.org/officeDocument/2006/relationships/slide" Target="slides/slide13.xml"/><Relationship Id="rId30" Type="http://schemas.openxmlformats.org/officeDocument/2006/relationships/slide" Target="slides/slide29.xml"/><Relationship Id="rId35" Type="http://schemas.openxmlformats.org/officeDocument/2006/relationships/slide" Target="slides/slide34.xml"/><Relationship Id="rId56" Type="http://schemas.openxmlformats.org/officeDocument/2006/relationships/slide" Target="slides/slide55.xml"/><Relationship Id="rId77" Type="http://schemas.openxmlformats.org/officeDocument/2006/relationships/slide" Target="slides/slide76.xml"/><Relationship Id="rId100" Type="http://schemas.openxmlformats.org/officeDocument/2006/relationships/slide" Target="slides/slide99.xml"/><Relationship Id="rId105" Type="http://schemas.openxmlformats.org/officeDocument/2006/relationships/slide" Target="slides/slide104.xml"/><Relationship Id="rId126" Type="http://schemas.openxmlformats.org/officeDocument/2006/relationships/slide" Target="slides/slide125.xml"/><Relationship Id="rId147" Type="http://schemas.openxmlformats.org/officeDocument/2006/relationships/font" Target="fonts/font11.fntdata"/><Relationship Id="rId8" Type="http://schemas.openxmlformats.org/officeDocument/2006/relationships/slide" Target="slides/slide7.xml"/><Relationship Id="rId51" Type="http://schemas.openxmlformats.org/officeDocument/2006/relationships/slide" Target="slides/slide50.xml"/><Relationship Id="rId72" Type="http://schemas.openxmlformats.org/officeDocument/2006/relationships/slide" Target="slides/slide71.xml"/><Relationship Id="rId93" Type="http://schemas.openxmlformats.org/officeDocument/2006/relationships/slide" Target="slides/slide92.xml"/><Relationship Id="rId98" Type="http://schemas.openxmlformats.org/officeDocument/2006/relationships/slide" Target="slides/slide97.xml"/><Relationship Id="rId121" Type="http://schemas.openxmlformats.org/officeDocument/2006/relationships/slide" Target="slides/slide120.xml"/><Relationship Id="rId142" Type="http://schemas.openxmlformats.org/officeDocument/2006/relationships/font" Target="fonts/font6.fntdata"/><Relationship Id="rId3" Type="http://schemas.openxmlformats.org/officeDocument/2006/relationships/slide" Target="slides/slide2.xml"/><Relationship Id="rId25" Type="http://schemas.openxmlformats.org/officeDocument/2006/relationships/slide" Target="slides/slide24.xml"/><Relationship Id="rId46" Type="http://schemas.openxmlformats.org/officeDocument/2006/relationships/slide" Target="slides/slide45.xml"/><Relationship Id="rId67" Type="http://schemas.openxmlformats.org/officeDocument/2006/relationships/slide" Target="slides/slide66.xml"/><Relationship Id="rId116" Type="http://schemas.openxmlformats.org/officeDocument/2006/relationships/slide" Target="slides/slide115.xml"/><Relationship Id="rId137" Type="http://schemas.openxmlformats.org/officeDocument/2006/relationships/font" Target="fonts/font1.fntdata"/><Relationship Id="rId20" Type="http://schemas.openxmlformats.org/officeDocument/2006/relationships/slide" Target="slides/slide19.xml"/><Relationship Id="rId41" Type="http://schemas.openxmlformats.org/officeDocument/2006/relationships/slide" Target="slides/slide40.xml"/><Relationship Id="rId62" Type="http://schemas.openxmlformats.org/officeDocument/2006/relationships/slide" Target="slides/slide61.xml"/><Relationship Id="rId83" Type="http://schemas.openxmlformats.org/officeDocument/2006/relationships/slide" Target="slides/slide82.xml"/><Relationship Id="rId88" Type="http://schemas.openxmlformats.org/officeDocument/2006/relationships/slide" Target="slides/slide87.xml"/><Relationship Id="rId111" Type="http://schemas.openxmlformats.org/officeDocument/2006/relationships/slide" Target="slides/slide110.xml"/><Relationship Id="rId132" Type="http://schemas.openxmlformats.org/officeDocument/2006/relationships/slide" Target="slides/slide131.xml"/><Relationship Id="rId153" Type="http://schemas.openxmlformats.org/officeDocument/2006/relationships/tableStyles" Target="tableStyles.xml"/><Relationship Id="rId15" Type="http://schemas.openxmlformats.org/officeDocument/2006/relationships/slide" Target="slides/slide14.xml"/><Relationship Id="rId36" Type="http://schemas.openxmlformats.org/officeDocument/2006/relationships/slide" Target="slides/slide35.xml"/><Relationship Id="rId57" Type="http://schemas.openxmlformats.org/officeDocument/2006/relationships/slide" Target="slides/slide56.xml"/><Relationship Id="rId106" Type="http://schemas.openxmlformats.org/officeDocument/2006/relationships/slide" Target="slides/slide105.xml"/><Relationship Id="rId127" Type="http://schemas.openxmlformats.org/officeDocument/2006/relationships/slide" Target="slides/slide126.xml"/><Relationship Id="rId10" Type="http://schemas.openxmlformats.org/officeDocument/2006/relationships/slide" Target="slides/slide9.xml"/><Relationship Id="rId31" Type="http://schemas.openxmlformats.org/officeDocument/2006/relationships/slide" Target="slides/slide30.xml"/><Relationship Id="rId52" Type="http://schemas.openxmlformats.org/officeDocument/2006/relationships/slide" Target="slides/slide51.xml"/><Relationship Id="rId73" Type="http://schemas.openxmlformats.org/officeDocument/2006/relationships/slide" Target="slides/slide72.xml"/><Relationship Id="rId78" Type="http://schemas.openxmlformats.org/officeDocument/2006/relationships/slide" Target="slides/slide77.xml"/><Relationship Id="rId94" Type="http://schemas.openxmlformats.org/officeDocument/2006/relationships/slide" Target="slides/slide93.xml"/><Relationship Id="rId99" Type="http://schemas.openxmlformats.org/officeDocument/2006/relationships/slide" Target="slides/slide98.xml"/><Relationship Id="rId101" Type="http://schemas.openxmlformats.org/officeDocument/2006/relationships/slide" Target="slides/slide100.xml"/><Relationship Id="rId122" Type="http://schemas.openxmlformats.org/officeDocument/2006/relationships/slide" Target="slides/slide121.xml"/><Relationship Id="rId143" Type="http://schemas.openxmlformats.org/officeDocument/2006/relationships/font" Target="fonts/font7.fntdata"/><Relationship Id="rId148" Type="http://schemas.openxmlformats.org/officeDocument/2006/relationships/font" Target="fonts/font12.fntdata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26" Type="http://schemas.openxmlformats.org/officeDocument/2006/relationships/slide" Target="slides/slide25.xml"/><Relationship Id="rId47" Type="http://schemas.openxmlformats.org/officeDocument/2006/relationships/slide" Target="slides/slide46.xml"/><Relationship Id="rId68" Type="http://schemas.openxmlformats.org/officeDocument/2006/relationships/slide" Target="slides/slide67.xml"/><Relationship Id="rId89" Type="http://schemas.openxmlformats.org/officeDocument/2006/relationships/slide" Target="slides/slide88.xml"/><Relationship Id="rId112" Type="http://schemas.openxmlformats.org/officeDocument/2006/relationships/slide" Target="slides/slide111.xml"/><Relationship Id="rId133" Type="http://schemas.openxmlformats.org/officeDocument/2006/relationships/slide" Target="slides/slide132.xml"/><Relationship Id="rId16" Type="http://schemas.openxmlformats.org/officeDocument/2006/relationships/slide" Target="slides/slide15.xml"/><Relationship Id="rId37" Type="http://schemas.openxmlformats.org/officeDocument/2006/relationships/slide" Target="slides/slide36.xml"/><Relationship Id="rId58" Type="http://schemas.openxmlformats.org/officeDocument/2006/relationships/slide" Target="slides/slide57.xml"/><Relationship Id="rId79" Type="http://schemas.openxmlformats.org/officeDocument/2006/relationships/slide" Target="slides/slide78.xml"/><Relationship Id="rId102" Type="http://schemas.openxmlformats.org/officeDocument/2006/relationships/slide" Target="slides/slide101.xml"/><Relationship Id="rId123" Type="http://schemas.openxmlformats.org/officeDocument/2006/relationships/slide" Target="slides/slide122.xml"/><Relationship Id="rId144" Type="http://schemas.openxmlformats.org/officeDocument/2006/relationships/font" Target="fonts/font8.fntdata"/><Relationship Id="rId90" Type="http://schemas.openxmlformats.org/officeDocument/2006/relationships/slide" Target="slides/slide89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Üst Bilgi Yer Tutucusu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tr-TR"/>
          </a:p>
        </p:txBody>
      </p:sp>
      <p:sp>
        <p:nvSpPr>
          <p:cNvPr id="3" name="Veri Yer Tutucusu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6BD29833-4AE7-499F-A439-6776DBEB089A}" type="datetimeFigureOut">
              <a:rPr lang="tr-TR" smtClean="0"/>
              <a:t>10.11.2025</a:t>
            </a:fld>
            <a:endParaRPr lang="tr-TR"/>
          </a:p>
        </p:txBody>
      </p:sp>
      <p:sp>
        <p:nvSpPr>
          <p:cNvPr id="4" name="Slayt Resmi Yer Tutucusu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tr-TR"/>
          </a:p>
        </p:txBody>
      </p:sp>
      <p:sp>
        <p:nvSpPr>
          <p:cNvPr id="5" name="Not Yer Tutucusu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tr-TR"/>
              <a:t>Asıl metin stillerini düzenlemek için tıklayın</a:t>
            </a:r>
          </a:p>
          <a:p>
            <a:pPr lvl="1"/>
            <a:r>
              <a:rPr lang="tr-TR"/>
              <a:t>İkinci düzey</a:t>
            </a:r>
          </a:p>
          <a:p>
            <a:pPr lvl="2"/>
            <a:r>
              <a:rPr lang="tr-TR"/>
              <a:t>Üçüncü düzey</a:t>
            </a:r>
          </a:p>
          <a:p>
            <a:pPr lvl="3"/>
            <a:r>
              <a:rPr lang="tr-TR"/>
              <a:t>Dördüncü düzey</a:t>
            </a:r>
          </a:p>
          <a:p>
            <a:pPr lvl="4"/>
            <a:r>
              <a:rPr lang="tr-TR"/>
              <a:t>Beşinci düzey</a:t>
            </a:r>
          </a:p>
        </p:txBody>
      </p:sp>
      <p:sp>
        <p:nvSpPr>
          <p:cNvPr id="6" name="Alt Bilgi Yer Tutucusu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tr-TR"/>
          </a:p>
        </p:txBody>
      </p:sp>
      <p:sp>
        <p:nvSpPr>
          <p:cNvPr id="7" name="Slayt Numarası Yer Tutucus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3C908E99-B3CA-4A07-ABE0-3DC267F29F4C}" type="slidenum">
              <a:rPr lang="tr-TR" smtClean="0"/>
              <a:t>‹#›</a:t>
            </a:fld>
            <a:endParaRPr lang="tr-TR"/>
          </a:p>
        </p:txBody>
      </p:sp>
    </p:spTree>
    <p:extLst>
      <p:ext uri="{BB962C8B-B14F-4D97-AF65-F5344CB8AC3E}">
        <p14:creationId xmlns:p14="http://schemas.microsoft.com/office/powerpoint/2010/main" val="3167299824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ayt Resmi Yer Tutucusu 1"/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tr-TR"/>
          </a:p>
        </p:txBody>
      </p:sp>
      <p:sp>
        <p:nvSpPr>
          <p:cNvPr id="3" name="Not Yer Tutucusu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tr-TR" dirty="0"/>
          </a:p>
        </p:txBody>
      </p:sp>
      <p:sp>
        <p:nvSpPr>
          <p:cNvPr id="4" name="Slayt Numarası Yer Tutucusu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3C908E99-B3CA-4A07-ABE0-3DC267F29F4C}" type="slidenum">
              <a:rPr lang="tr-TR" smtClean="0"/>
              <a:t>1</a:t>
            </a:fld>
            <a:endParaRPr lang="tr-TR"/>
          </a:p>
        </p:txBody>
      </p:sp>
    </p:spTree>
    <p:extLst>
      <p:ext uri="{BB962C8B-B14F-4D97-AF65-F5344CB8AC3E}">
        <p14:creationId xmlns:p14="http://schemas.microsoft.com/office/powerpoint/2010/main" val="3340926698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11/10/2025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11/10/2025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11/10/2025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11/10/2025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11/10/2025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11/10/2025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11/10/2025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11/10/2025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11/10/2025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11/10/2025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11/10/2025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 smtClean="0"/>
              <a:pPr/>
              <a:t>11/10/2025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6.png"/><Relationship Id="rId3" Type="http://schemas.openxmlformats.org/officeDocument/2006/relationships/image" Target="../media/image1.png"/><Relationship Id="rId7" Type="http://schemas.openxmlformats.org/officeDocument/2006/relationships/image" Target="../media/image5.jpeg"/><Relationship Id="rId12" Type="http://schemas.openxmlformats.org/officeDocument/2006/relationships/image" Target="../media/image10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4.png"/><Relationship Id="rId11" Type="http://schemas.openxmlformats.org/officeDocument/2006/relationships/image" Target="../media/image9.png"/><Relationship Id="rId5" Type="http://schemas.openxmlformats.org/officeDocument/2006/relationships/image" Target="../media/image3.png"/><Relationship Id="rId10" Type="http://schemas.openxmlformats.org/officeDocument/2006/relationships/image" Target="../media/image8.png"/><Relationship Id="rId4" Type="http://schemas.openxmlformats.org/officeDocument/2006/relationships/image" Target="../media/image2.svg"/><Relationship Id="rId9" Type="http://schemas.openxmlformats.org/officeDocument/2006/relationships/image" Target="../media/image7.jpeg"/></Relationships>
</file>

<file path=ppt/slides/_rels/slide2.xml.rels><?xml version="1.0" encoding="UTF-8" standalone="yes"?>
<Relationships xmlns="http://schemas.openxmlformats.org/package/2006/relationships"><Relationship Id="rId8" Type="http://schemas.openxmlformats.org/officeDocument/2006/relationships/image" Target="../media/image1.png"/><Relationship Id="rId13" Type="http://schemas.openxmlformats.org/officeDocument/2006/relationships/image" Target="../media/image20.jpeg"/><Relationship Id="rId3" Type="http://schemas.openxmlformats.org/officeDocument/2006/relationships/image" Target="../media/image12.png"/><Relationship Id="rId7" Type="http://schemas.openxmlformats.org/officeDocument/2006/relationships/image" Target="../media/image16.png"/><Relationship Id="rId12" Type="http://schemas.openxmlformats.org/officeDocument/2006/relationships/image" Target="../media/image19.jpeg"/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5.svg"/><Relationship Id="rId11" Type="http://schemas.openxmlformats.org/officeDocument/2006/relationships/image" Target="../media/image18.svg"/><Relationship Id="rId5" Type="http://schemas.openxmlformats.org/officeDocument/2006/relationships/image" Target="../media/image14.png"/><Relationship Id="rId10" Type="http://schemas.openxmlformats.org/officeDocument/2006/relationships/image" Target="../media/image17.png"/><Relationship Id="rId4" Type="http://schemas.openxmlformats.org/officeDocument/2006/relationships/image" Target="../media/image13.png"/><Relationship Id="rId9" Type="http://schemas.openxmlformats.org/officeDocument/2006/relationships/image" Target="../media/image2.svg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image" Target="../media/image26.png"/><Relationship Id="rId3" Type="http://schemas.openxmlformats.org/officeDocument/2006/relationships/image" Target="../media/image22.png"/><Relationship Id="rId7" Type="http://schemas.openxmlformats.org/officeDocument/2006/relationships/image" Target="../media/image8.png"/><Relationship Id="rId2" Type="http://schemas.openxmlformats.org/officeDocument/2006/relationships/image" Target="../media/image21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25.png"/><Relationship Id="rId11" Type="http://schemas.openxmlformats.org/officeDocument/2006/relationships/image" Target="../media/image29.jpeg"/><Relationship Id="rId5" Type="http://schemas.openxmlformats.org/officeDocument/2006/relationships/image" Target="../media/image24.png"/><Relationship Id="rId10" Type="http://schemas.openxmlformats.org/officeDocument/2006/relationships/image" Target="../media/image28.jpeg"/><Relationship Id="rId4" Type="http://schemas.openxmlformats.org/officeDocument/2006/relationships/image" Target="../media/image23.png"/><Relationship Id="rId9" Type="http://schemas.openxmlformats.org/officeDocument/2006/relationships/image" Target="../media/image27.svg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image" Target="../media/image1.png"/><Relationship Id="rId13" Type="http://schemas.openxmlformats.org/officeDocument/2006/relationships/image" Target="../media/image31.svg"/><Relationship Id="rId3" Type="http://schemas.openxmlformats.org/officeDocument/2006/relationships/image" Target="../media/image12.png"/><Relationship Id="rId7" Type="http://schemas.openxmlformats.org/officeDocument/2006/relationships/image" Target="../media/image16.png"/><Relationship Id="rId12" Type="http://schemas.openxmlformats.org/officeDocument/2006/relationships/image" Target="../media/image30.png"/><Relationship Id="rId17" Type="http://schemas.openxmlformats.org/officeDocument/2006/relationships/image" Target="../media/image20.jpeg"/><Relationship Id="rId2" Type="http://schemas.openxmlformats.org/officeDocument/2006/relationships/image" Target="../media/image11.png"/><Relationship Id="rId16" Type="http://schemas.openxmlformats.org/officeDocument/2006/relationships/image" Target="../media/image19.jpe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5.svg"/><Relationship Id="rId11" Type="http://schemas.openxmlformats.org/officeDocument/2006/relationships/image" Target="../media/image18.svg"/><Relationship Id="rId5" Type="http://schemas.openxmlformats.org/officeDocument/2006/relationships/image" Target="../media/image14.png"/><Relationship Id="rId15" Type="http://schemas.openxmlformats.org/officeDocument/2006/relationships/image" Target="../media/image33.svg"/><Relationship Id="rId10" Type="http://schemas.openxmlformats.org/officeDocument/2006/relationships/image" Target="../media/image17.png"/><Relationship Id="rId4" Type="http://schemas.openxmlformats.org/officeDocument/2006/relationships/image" Target="../media/image13.png"/><Relationship Id="rId9" Type="http://schemas.openxmlformats.org/officeDocument/2006/relationships/image" Target="../media/image2.svg"/><Relationship Id="rId14" Type="http://schemas.openxmlformats.org/officeDocument/2006/relationships/image" Target="../media/image32.png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image" Target="../media/image1.png"/><Relationship Id="rId13" Type="http://schemas.openxmlformats.org/officeDocument/2006/relationships/image" Target="../media/image31.svg"/><Relationship Id="rId3" Type="http://schemas.openxmlformats.org/officeDocument/2006/relationships/image" Target="../media/image35.png"/><Relationship Id="rId7" Type="http://schemas.openxmlformats.org/officeDocument/2006/relationships/image" Target="../media/image16.png"/><Relationship Id="rId12" Type="http://schemas.openxmlformats.org/officeDocument/2006/relationships/image" Target="../media/image30.png"/><Relationship Id="rId2" Type="http://schemas.openxmlformats.org/officeDocument/2006/relationships/image" Target="../media/image34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5.svg"/><Relationship Id="rId11" Type="http://schemas.openxmlformats.org/officeDocument/2006/relationships/image" Target="../media/image18.svg"/><Relationship Id="rId5" Type="http://schemas.openxmlformats.org/officeDocument/2006/relationships/image" Target="../media/image14.png"/><Relationship Id="rId15" Type="http://schemas.openxmlformats.org/officeDocument/2006/relationships/image" Target="../media/image33.svg"/><Relationship Id="rId10" Type="http://schemas.openxmlformats.org/officeDocument/2006/relationships/image" Target="../media/image17.png"/><Relationship Id="rId4" Type="http://schemas.openxmlformats.org/officeDocument/2006/relationships/image" Target="../media/image36.png"/><Relationship Id="rId9" Type="http://schemas.openxmlformats.org/officeDocument/2006/relationships/image" Target="../media/image2.svg"/><Relationship Id="rId14" Type="http://schemas.openxmlformats.org/officeDocument/2006/relationships/image" Target="../media/image32.png"/></Relationships>
</file>

<file path=ppt/slides/_rels/slide6.xml.rels><?xml version="1.0" encoding="UTF-8" standalone="yes"?>
<Relationships xmlns="http://schemas.openxmlformats.org/package/2006/relationships"><Relationship Id="rId8" Type="http://schemas.openxmlformats.org/officeDocument/2006/relationships/image" Target="../media/image1.png"/><Relationship Id="rId13" Type="http://schemas.openxmlformats.org/officeDocument/2006/relationships/image" Target="../media/image31.svg"/><Relationship Id="rId3" Type="http://schemas.openxmlformats.org/officeDocument/2006/relationships/image" Target="../media/image38.png"/><Relationship Id="rId7" Type="http://schemas.openxmlformats.org/officeDocument/2006/relationships/image" Target="../media/image16.png"/><Relationship Id="rId12" Type="http://schemas.openxmlformats.org/officeDocument/2006/relationships/image" Target="../media/image30.png"/><Relationship Id="rId2" Type="http://schemas.openxmlformats.org/officeDocument/2006/relationships/image" Target="../media/image37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5.svg"/><Relationship Id="rId11" Type="http://schemas.openxmlformats.org/officeDocument/2006/relationships/image" Target="../media/image18.svg"/><Relationship Id="rId5" Type="http://schemas.openxmlformats.org/officeDocument/2006/relationships/image" Target="../media/image14.png"/><Relationship Id="rId15" Type="http://schemas.openxmlformats.org/officeDocument/2006/relationships/image" Target="../media/image33.svg"/><Relationship Id="rId10" Type="http://schemas.openxmlformats.org/officeDocument/2006/relationships/image" Target="../media/image17.png"/><Relationship Id="rId4" Type="http://schemas.openxmlformats.org/officeDocument/2006/relationships/image" Target="../media/image39.jpeg"/><Relationship Id="rId9" Type="http://schemas.openxmlformats.org/officeDocument/2006/relationships/image" Target="../media/image2.svg"/><Relationship Id="rId14" Type="http://schemas.openxmlformats.org/officeDocument/2006/relationships/image" Target="../media/image32.png"/></Relationships>
</file>

<file path=ppt/slides/_rels/slide7.xml.rels><?xml version="1.0" encoding="UTF-8" standalone="yes"?>
<Relationships xmlns="http://schemas.openxmlformats.org/package/2006/relationships"><Relationship Id="rId8" Type="http://schemas.openxmlformats.org/officeDocument/2006/relationships/image" Target="../media/image26.png"/><Relationship Id="rId3" Type="http://schemas.openxmlformats.org/officeDocument/2006/relationships/image" Target="../media/image22.png"/><Relationship Id="rId7" Type="http://schemas.openxmlformats.org/officeDocument/2006/relationships/image" Target="../media/image8.png"/><Relationship Id="rId2" Type="http://schemas.openxmlformats.org/officeDocument/2006/relationships/image" Target="../media/image21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25.png"/><Relationship Id="rId11" Type="http://schemas.openxmlformats.org/officeDocument/2006/relationships/image" Target="../media/image29.jpeg"/><Relationship Id="rId5" Type="http://schemas.openxmlformats.org/officeDocument/2006/relationships/image" Target="../media/image24.png"/><Relationship Id="rId10" Type="http://schemas.openxmlformats.org/officeDocument/2006/relationships/image" Target="../media/image28.jpeg"/><Relationship Id="rId4" Type="http://schemas.openxmlformats.org/officeDocument/2006/relationships/image" Target="../media/image23.png"/><Relationship Id="rId9" Type="http://schemas.openxmlformats.org/officeDocument/2006/relationships/image" Target="../media/image27.svg"/></Relationships>
</file>

<file path=ppt/slides/_rels/slide8.xml.rels><?xml version="1.0" encoding="UTF-8" standalone="yes"?>
<Relationships xmlns="http://schemas.openxmlformats.org/package/2006/relationships"><Relationship Id="rId8" Type="http://schemas.openxmlformats.org/officeDocument/2006/relationships/image" Target="../media/image1.png"/><Relationship Id="rId13" Type="http://schemas.openxmlformats.org/officeDocument/2006/relationships/image" Target="../media/image31.svg"/><Relationship Id="rId3" Type="http://schemas.openxmlformats.org/officeDocument/2006/relationships/image" Target="../media/image41.png"/><Relationship Id="rId7" Type="http://schemas.openxmlformats.org/officeDocument/2006/relationships/image" Target="../media/image16.png"/><Relationship Id="rId12" Type="http://schemas.openxmlformats.org/officeDocument/2006/relationships/image" Target="../media/image30.png"/><Relationship Id="rId2" Type="http://schemas.openxmlformats.org/officeDocument/2006/relationships/image" Target="../media/image40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5.svg"/><Relationship Id="rId11" Type="http://schemas.openxmlformats.org/officeDocument/2006/relationships/image" Target="../media/image33.svg"/><Relationship Id="rId5" Type="http://schemas.openxmlformats.org/officeDocument/2006/relationships/image" Target="../media/image14.png"/><Relationship Id="rId15" Type="http://schemas.openxmlformats.org/officeDocument/2006/relationships/image" Target="../media/image18.svg"/><Relationship Id="rId10" Type="http://schemas.openxmlformats.org/officeDocument/2006/relationships/image" Target="../media/image32.png"/><Relationship Id="rId4" Type="http://schemas.openxmlformats.org/officeDocument/2006/relationships/image" Target="../media/image42.png"/><Relationship Id="rId9" Type="http://schemas.openxmlformats.org/officeDocument/2006/relationships/image" Target="../media/image2.svg"/><Relationship Id="rId14" Type="http://schemas.openxmlformats.org/officeDocument/2006/relationships/image" Target="../media/image17.png"/></Relationships>
</file>

<file path=ppt/slides/_rels/slide9.xml.rels><?xml version="1.0" encoding="UTF-8" standalone="yes"?>
<Relationships xmlns="http://schemas.openxmlformats.org/package/2006/relationships"><Relationship Id="rId8" Type="http://schemas.openxmlformats.org/officeDocument/2006/relationships/image" Target="../media/image1.png"/><Relationship Id="rId13" Type="http://schemas.openxmlformats.org/officeDocument/2006/relationships/image" Target="../media/image31.svg"/><Relationship Id="rId3" Type="http://schemas.openxmlformats.org/officeDocument/2006/relationships/image" Target="../media/image44.png"/><Relationship Id="rId7" Type="http://schemas.openxmlformats.org/officeDocument/2006/relationships/image" Target="../media/image16.png"/><Relationship Id="rId12" Type="http://schemas.openxmlformats.org/officeDocument/2006/relationships/image" Target="../media/image30.png"/><Relationship Id="rId2" Type="http://schemas.openxmlformats.org/officeDocument/2006/relationships/image" Target="../media/image43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5.svg"/><Relationship Id="rId11" Type="http://schemas.openxmlformats.org/officeDocument/2006/relationships/image" Target="../media/image33.svg"/><Relationship Id="rId5" Type="http://schemas.openxmlformats.org/officeDocument/2006/relationships/image" Target="../media/image14.png"/><Relationship Id="rId10" Type="http://schemas.openxmlformats.org/officeDocument/2006/relationships/image" Target="../media/image32.png"/><Relationship Id="rId4" Type="http://schemas.openxmlformats.org/officeDocument/2006/relationships/image" Target="../media/image45.jpeg"/><Relationship Id="rId9" Type="http://schemas.openxmlformats.org/officeDocument/2006/relationships/image" Target="../media/image2.svg"/></Relationships>
</file>

<file path=ppt/slides/_rels/slide10.xml.rels><?xml version="1.0" encoding="UTF-8" standalone="yes"?>
<Relationships xmlns="http://schemas.openxmlformats.org/package/2006/relationships"><Relationship Id="rId8" Type="http://schemas.openxmlformats.org/officeDocument/2006/relationships/image" Target="../media/image1.png"/><Relationship Id="rId13" Type="http://schemas.openxmlformats.org/officeDocument/2006/relationships/image" Target="../media/image31.svg"/><Relationship Id="rId3" Type="http://schemas.openxmlformats.org/officeDocument/2006/relationships/image" Target="../media/image47.png"/><Relationship Id="rId7" Type="http://schemas.openxmlformats.org/officeDocument/2006/relationships/image" Target="../media/image16.png"/><Relationship Id="rId12" Type="http://schemas.openxmlformats.org/officeDocument/2006/relationships/image" Target="../media/image30.png"/><Relationship Id="rId2" Type="http://schemas.openxmlformats.org/officeDocument/2006/relationships/image" Target="../media/image46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5.svg"/><Relationship Id="rId11" Type="http://schemas.openxmlformats.org/officeDocument/2006/relationships/image" Target="../media/image33.svg"/><Relationship Id="rId5" Type="http://schemas.openxmlformats.org/officeDocument/2006/relationships/image" Target="../media/image14.png"/><Relationship Id="rId10" Type="http://schemas.openxmlformats.org/officeDocument/2006/relationships/image" Target="../media/image32.png"/><Relationship Id="rId4" Type="http://schemas.openxmlformats.org/officeDocument/2006/relationships/image" Target="../media/image48.png"/><Relationship Id="rId9" Type="http://schemas.openxmlformats.org/officeDocument/2006/relationships/image" Target="../media/image2.svg"/></Relationships>
</file>

<file path=ppt/slides/_rels/slide11.xml.rels><?xml version="1.0" encoding="UTF-8" standalone="yes"?>
<Relationships xmlns="http://schemas.openxmlformats.org/package/2006/relationships"><Relationship Id="rId8" Type="http://schemas.openxmlformats.org/officeDocument/2006/relationships/image" Target="../media/image49.jpeg"/><Relationship Id="rId13" Type="http://schemas.openxmlformats.org/officeDocument/2006/relationships/image" Target="../media/image16.png"/><Relationship Id="rId18" Type="http://schemas.openxmlformats.org/officeDocument/2006/relationships/image" Target="../media/image30.png"/><Relationship Id="rId3" Type="http://schemas.microsoft.com/office/2007/relationships/media" Target="../media/media2.mp4"/><Relationship Id="rId7" Type="http://schemas.openxmlformats.org/officeDocument/2006/relationships/slideLayout" Target="../slideLayouts/slideLayout7.xml"/><Relationship Id="rId12" Type="http://schemas.openxmlformats.org/officeDocument/2006/relationships/image" Target="../media/image15.svg"/><Relationship Id="rId17" Type="http://schemas.openxmlformats.org/officeDocument/2006/relationships/image" Target="../media/image33.svg"/><Relationship Id="rId2" Type="http://schemas.openxmlformats.org/officeDocument/2006/relationships/video" Target="../media/media1.mp4"/><Relationship Id="rId16" Type="http://schemas.openxmlformats.org/officeDocument/2006/relationships/image" Target="../media/image32.png"/><Relationship Id="rId1" Type="http://schemas.microsoft.com/office/2007/relationships/media" Target="../media/media1.mp4"/><Relationship Id="rId6" Type="http://schemas.openxmlformats.org/officeDocument/2006/relationships/video" Target="../media/media3.mp4"/><Relationship Id="rId11" Type="http://schemas.openxmlformats.org/officeDocument/2006/relationships/image" Target="../media/image14.png"/><Relationship Id="rId5" Type="http://schemas.microsoft.com/office/2007/relationships/media" Target="../media/media3.mp4"/><Relationship Id="rId15" Type="http://schemas.openxmlformats.org/officeDocument/2006/relationships/image" Target="../media/image2.svg"/><Relationship Id="rId10" Type="http://schemas.openxmlformats.org/officeDocument/2006/relationships/image" Target="../media/image51.jpeg"/><Relationship Id="rId19" Type="http://schemas.openxmlformats.org/officeDocument/2006/relationships/image" Target="../media/image31.svg"/><Relationship Id="rId4" Type="http://schemas.openxmlformats.org/officeDocument/2006/relationships/video" Target="../media/media2.mp4"/><Relationship Id="rId9" Type="http://schemas.openxmlformats.org/officeDocument/2006/relationships/image" Target="../media/image50.jpeg"/><Relationship Id="rId14" Type="http://schemas.openxmlformats.org/officeDocument/2006/relationships/image" Target="../media/image1.png"/></Relationships>
</file>

<file path=ppt/slides/_rels/slide12.xml.rels><?xml version="1.0" encoding="UTF-8" standalone="yes"?>
<Relationships xmlns="http://schemas.openxmlformats.org/package/2006/relationships"><Relationship Id="rId8" Type="http://schemas.openxmlformats.org/officeDocument/2006/relationships/image" Target="../media/image1.png"/><Relationship Id="rId13" Type="http://schemas.openxmlformats.org/officeDocument/2006/relationships/image" Target="../media/image31.svg"/><Relationship Id="rId3" Type="http://schemas.openxmlformats.org/officeDocument/2006/relationships/image" Target="../media/image53.png"/><Relationship Id="rId7" Type="http://schemas.openxmlformats.org/officeDocument/2006/relationships/image" Target="../media/image16.png"/><Relationship Id="rId12" Type="http://schemas.openxmlformats.org/officeDocument/2006/relationships/image" Target="../media/image30.png"/><Relationship Id="rId2" Type="http://schemas.openxmlformats.org/officeDocument/2006/relationships/image" Target="../media/image52.jpe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5.svg"/><Relationship Id="rId11" Type="http://schemas.openxmlformats.org/officeDocument/2006/relationships/image" Target="../media/image33.svg"/><Relationship Id="rId5" Type="http://schemas.openxmlformats.org/officeDocument/2006/relationships/image" Target="../media/image14.png"/><Relationship Id="rId10" Type="http://schemas.openxmlformats.org/officeDocument/2006/relationships/image" Target="../media/image32.png"/><Relationship Id="rId4" Type="http://schemas.openxmlformats.org/officeDocument/2006/relationships/image" Target="../media/image54.jpeg"/><Relationship Id="rId9" Type="http://schemas.openxmlformats.org/officeDocument/2006/relationships/image" Target="../media/image2.svg"/></Relationships>
</file>

<file path=ppt/slides/_rels/slide13.xml.rels><?xml version="1.0" encoding="UTF-8" standalone="yes"?>
<Relationships xmlns="http://schemas.openxmlformats.org/package/2006/relationships"><Relationship Id="rId8" Type="http://schemas.openxmlformats.org/officeDocument/2006/relationships/image" Target="../media/image1.png"/><Relationship Id="rId13" Type="http://schemas.openxmlformats.org/officeDocument/2006/relationships/image" Target="../media/image31.svg"/><Relationship Id="rId3" Type="http://schemas.openxmlformats.org/officeDocument/2006/relationships/image" Target="../media/image56.png"/><Relationship Id="rId7" Type="http://schemas.openxmlformats.org/officeDocument/2006/relationships/image" Target="../media/image16.png"/><Relationship Id="rId12" Type="http://schemas.openxmlformats.org/officeDocument/2006/relationships/image" Target="../media/image30.png"/><Relationship Id="rId2" Type="http://schemas.openxmlformats.org/officeDocument/2006/relationships/image" Target="../media/image55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5.svg"/><Relationship Id="rId11" Type="http://schemas.openxmlformats.org/officeDocument/2006/relationships/image" Target="../media/image33.svg"/><Relationship Id="rId5" Type="http://schemas.openxmlformats.org/officeDocument/2006/relationships/image" Target="../media/image14.png"/><Relationship Id="rId10" Type="http://schemas.openxmlformats.org/officeDocument/2006/relationships/image" Target="../media/image32.png"/><Relationship Id="rId4" Type="http://schemas.openxmlformats.org/officeDocument/2006/relationships/image" Target="../media/image57.png"/><Relationship Id="rId9" Type="http://schemas.openxmlformats.org/officeDocument/2006/relationships/image" Target="../media/image2.svg"/></Relationships>
</file>

<file path=ppt/slides/_rels/slide14.xml.rels><?xml version="1.0" encoding="UTF-8" standalone="yes"?>
<Relationships xmlns="http://schemas.openxmlformats.org/package/2006/relationships"><Relationship Id="rId8" Type="http://schemas.openxmlformats.org/officeDocument/2006/relationships/image" Target="../media/image26.png"/><Relationship Id="rId3" Type="http://schemas.openxmlformats.org/officeDocument/2006/relationships/image" Target="../media/image22.png"/><Relationship Id="rId7" Type="http://schemas.openxmlformats.org/officeDocument/2006/relationships/image" Target="../media/image8.png"/><Relationship Id="rId2" Type="http://schemas.openxmlformats.org/officeDocument/2006/relationships/image" Target="../media/image21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25.png"/><Relationship Id="rId11" Type="http://schemas.openxmlformats.org/officeDocument/2006/relationships/image" Target="../media/image29.jpeg"/><Relationship Id="rId5" Type="http://schemas.openxmlformats.org/officeDocument/2006/relationships/image" Target="../media/image24.png"/><Relationship Id="rId10" Type="http://schemas.openxmlformats.org/officeDocument/2006/relationships/image" Target="../media/image28.jpeg"/><Relationship Id="rId4" Type="http://schemas.openxmlformats.org/officeDocument/2006/relationships/image" Target="../media/image23.png"/><Relationship Id="rId9" Type="http://schemas.openxmlformats.org/officeDocument/2006/relationships/image" Target="../media/image27.svg"/></Relationships>
</file>

<file path=ppt/slides/_rels/slide15.xml.rels><?xml version="1.0" encoding="UTF-8" standalone="yes"?>
<Relationships xmlns="http://schemas.openxmlformats.org/package/2006/relationships"><Relationship Id="rId8" Type="http://schemas.openxmlformats.org/officeDocument/2006/relationships/image" Target="../media/image1.png"/><Relationship Id="rId13" Type="http://schemas.openxmlformats.org/officeDocument/2006/relationships/image" Target="../media/image31.svg"/><Relationship Id="rId3" Type="http://schemas.openxmlformats.org/officeDocument/2006/relationships/image" Target="../media/image59.png"/><Relationship Id="rId7" Type="http://schemas.openxmlformats.org/officeDocument/2006/relationships/image" Target="../media/image16.png"/><Relationship Id="rId12" Type="http://schemas.openxmlformats.org/officeDocument/2006/relationships/image" Target="../media/image30.png"/><Relationship Id="rId2" Type="http://schemas.openxmlformats.org/officeDocument/2006/relationships/image" Target="../media/image58.png"/><Relationship Id="rId16" Type="http://schemas.openxmlformats.org/officeDocument/2006/relationships/hyperlink" Target="http://www.m3.com.tr/define-avi/" TargetMode="Externa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5.svg"/><Relationship Id="rId11" Type="http://schemas.openxmlformats.org/officeDocument/2006/relationships/image" Target="../media/image33.svg"/><Relationship Id="rId5" Type="http://schemas.openxmlformats.org/officeDocument/2006/relationships/image" Target="../media/image14.png"/><Relationship Id="rId15" Type="http://schemas.openxmlformats.org/officeDocument/2006/relationships/image" Target="../media/image18.svg"/><Relationship Id="rId10" Type="http://schemas.openxmlformats.org/officeDocument/2006/relationships/image" Target="../media/image32.png"/><Relationship Id="rId4" Type="http://schemas.openxmlformats.org/officeDocument/2006/relationships/image" Target="../media/image60.jpeg"/><Relationship Id="rId9" Type="http://schemas.openxmlformats.org/officeDocument/2006/relationships/image" Target="../media/image2.svg"/><Relationship Id="rId14" Type="http://schemas.openxmlformats.org/officeDocument/2006/relationships/image" Target="../media/image17.png"/></Relationships>
</file>

<file path=ppt/slides/_rels/slide16.xml.rels><?xml version="1.0" encoding="UTF-8" standalone="yes"?>
<Relationships xmlns="http://schemas.openxmlformats.org/package/2006/relationships"><Relationship Id="rId8" Type="http://schemas.openxmlformats.org/officeDocument/2006/relationships/image" Target="../media/image1.png"/><Relationship Id="rId13" Type="http://schemas.openxmlformats.org/officeDocument/2006/relationships/image" Target="../media/image31.svg"/><Relationship Id="rId3" Type="http://schemas.openxmlformats.org/officeDocument/2006/relationships/image" Target="../media/image62.jpeg"/><Relationship Id="rId7" Type="http://schemas.openxmlformats.org/officeDocument/2006/relationships/image" Target="../media/image16.png"/><Relationship Id="rId12" Type="http://schemas.openxmlformats.org/officeDocument/2006/relationships/image" Target="../media/image30.png"/><Relationship Id="rId2" Type="http://schemas.openxmlformats.org/officeDocument/2006/relationships/image" Target="../media/image61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5.svg"/><Relationship Id="rId11" Type="http://schemas.openxmlformats.org/officeDocument/2006/relationships/image" Target="../media/image33.svg"/><Relationship Id="rId5" Type="http://schemas.openxmlformats.org/officeDocument/2006/relationships/image" Target="../media/image14.png"/><Relationship Id="rId15" Type="http://schemas.openxmlformats.org/officeDocument/2006/relationships/image" Target="../media/image18.svg"/><Relationship Id="rId10" Type="http://schemas.openxmlformats.org/officeDocument/2006/relationships/image" Target="../media/image32.png"/><Relationship Id="rId4" Type="http://schemas.openxmlformats.org/officeDocument/2006/relationships/image" Target="../media/image63.jpeg"/><Relationship Id="rId9" Type="http://schemas.openxmlformats.org/officeDocument/2006/relationships/image" Target="../media/image2.svg"/><Relationship Id="rId14" Type="http://schemas.openxmlformats.org/officeDocument/2006/relationships/image" Target="../media/image17.png"/></Relationships>
</file>

<file path=ppt/slides/_rels/slide17.xml.rels><?xml version="1.0" encoding="UTF-8" standalone="yes"?>
<Relationships xmlns="http://schemas.openxmlformats.org/package/2006/relationships"><Relationship Id="rId8" Type="http://schemas.openxmlformats.org/officeDocument/2006/relationships/image" Target="../media/image1.png"/><Relationship Id="rId13" Type="http://schemas.openxmlformats.org/officeDocument/2006/relationships/image" Target="../media/image31.svg"/><Relationship Id="rId3" Type="http://schemas.openxmlformats.org/officeDocument/2006/relationships/image" Target="../media/image65.png"/><Relationship Id="rId7" Type="http://schemas.openxmlformats.org/officeDocument/2006/relationships/image" Target="../media/image16.png"/><Relationship Id="rId12" Type="http://schemas.openxmlformats.org/officeDocument/2006/relationships/image" Target="../media/image30.png"/><Relationship Id="rId2" Type="http://schemas.openxmlformats.org/officeDocument/2006/relationships/image" Target="../media/image64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5.svg"/><Relationship Id="rId11" Type="http://schemas.openxmlformats.org/officeDocument/2006/relationships/image" Target="../media/image33.svg"/><Relationship Id="rId5" Type="http://schemas.openxmlformats.org/officeDocument/2006/relationships/image" Target="../media/image14.png"/><Relationship Id="rId15" Type="http://schemas.openxmlformats.org/officeDocument/2006/relationships/image" Target="../media/image18.svg"/><Relationship Id="rId10" Type="http://schemas.openxmlformats.org/officeDocument/2006/relationships/image" Target="../media/image32.png"/><Relationship Id="rId4" Type="http://schemas.openxmlformats.org/officeDocument/2006/relationships/image" Target="../media/image66.jpeg"/><Relationship Id="rId9" Type="http://schemas.openxmlformats.org/officeDocument/2006/relationships/image" Target="../media/image2.svg"/><Relationship Id="rId14" Type="http://schemas.openxmlformats.org/officeDocument/2006/relationships/image" Target="../media/image17.png"/></Relationships>
</file>

<file path=ppt/slides/_rels/slide18.xml.rels><?xml version="1.0" encoding="UTF-8" standalone="yes"?>
<Relationships xmlns="http://schemas.openxmlformats.org/package/2006/relationships"><Relationship Id="rId8" Type="http://schemas.openxmlformats.org/officeDocument/2006/relationships/image" Target="../media/image1.png"/><Relationship Id="rId13" Type="http://schemas.openxmlformats.org/officeDocument/2006/relationships/image" Target="../media/image31.svg"/><Relationship Id="rId3" Type="http://schemas.openxmlformats.org/officeDocument/2006/relationships/image" Target="../media/image68.png"/><Relationship Id="rId7" Type="http://schemas.openxmlformats.org/officeDocument/2006/relationships/image" Target="../media/image16.png"/><Relationship Id="rId12" Type="http://schemas.openxmlformats.org/officeDocument/2006/relationships/image" Target="../media/image30.png"/><Relationship Id="rId2" Type="http://schemas.openxmlformats.org/officeDocument/2006/relationships/image" Target="../media/image67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5.svg"/><Relationship Id="rId11" Type="http://schemas.openxmlformats.org/officeDocument/2006/relationships/image" Target="../media/image33.svg"/><Relationship Id="rId5" Type="http://schemas.openxmlformats.org/officeDocument/2006/relationships/image" Target="../media/image14.png"/><Relationship Id="rId15" Type="http://schemas.openxmlformats.org/officeDocument/2006/relationships/image" Target="../media/image18.svg"/><Relationship Id="rId10" Type="http://schemas.openxmlformats.org/officeDocument/2006/relationships/image" Target="../media/image32.png"/><Relationship Id="rId4" Type="http://schemas.openxmlformats.org/officeDocument/2006/relationships/image" Target="../media/image69.png"/><Relationship Id="rId9" Type="http://schemas.openxmlformats.org/officeDocument/2006/relationships/image" Target="../media/image2.svg"/><Relationship Id="rId14" Type="http://schemas.openxmlformats.org/officeDocument/2006/relationships/image" Target="../media/image17.png"/></Relationships>
</file>

<file path=ppt/slides/_rels/slide19.xml.rels><?xml version="1.0" encoding="UTF-8" standalone="yes"?>
<Relationships xmlns="http://schemas.openxmlformats.org/package/2006/relationships"><Relationship Id="rId8" Type="http://schemas.openxmlformats.org/officeDocument/2006/relationships/image" Target="../media/image1.png"/><Relationship Id="rId13" Type="http://schemas.openxmlformats.org/officeDocument/2006/relationships/image" Target="../media/image31.svg"/><Relationship Id="rId3" Type="http://schemas.openxmlformats.org/officeDocument/2006/relationships/image" Target="../media/image71.png"/><Relationship Id="rId7" Type="http://schemas.openxmlformats.org/officeDocument/2006/relationships/image" Target="../media/image16.png"/><Relationship Id="rId12" Type="http://schemas.openxmlformats.org/officeDocument/2006/relationships/image" Target="../media/image30.png"/><Relationship Id="rId2" Type="http://schemas.openxmlformats.org/officeDocument/2006/relationships/image" Target="../media/image70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5.svg"/><Relationship Id="rId11" Type="http://schemas.openxmlformats.org/officeDocument/2006/relationships/image" Target="../media/image33.svg"/><Relationship Id="rId5" Type="http://schemas.openxmlformats.org/officeDocument/2006/relationships/image" Target="../media/image14.png"/><Relationship Id="rId15" Type="http://schemas.openxmlformats.org/officeDocument/2006/relationships/image" Target="../media/image18.svg"/><Relationship Id="rId10" Type="http://schemas.openxmlformats.org/officeDocument/2006/relationships/image" Target="../media/image32.png"/><Relationship Id="rId4" Type="http://schemas.openxmlformats.org/officeDocument/2006/relationships/image" Target="../media/image72.jpeg"/><Relationship Id="rId9" Type="http://schemas.openxmlformats.org/officeDocument/2006/relationships/image" Target="../media/image2.svg"/><Relationship Id="rId14" Type="http://schemas.openxmlformats.org/officeDocument/2006/relationships/image" Target="../media/image17.png"/></Relationships>
</file>

<file path=ppt/slides/_rels/slide20.xml.rels><?xml version="1.0" encoding="UTF-8" standalone="yes"?>
<Relationships xmlns="http://schemas.openxmlformats.org/package/2006/relationships"><Relationship Id="rId8" Type="http://schemas.openxmlformats.org/officeDocument/2006/relationships/image" Target="../media/image1.png"/><Relationship Id="rId13" Type="http://schemas.openxmlformats.org/officeDocument/2006/relationships/image" Target="../media/image31.svg"/><Relationship Id="rId3" Type="http://schemas.openxmlformats.org/officeDocument/2006/relationships/image" Target="../media/image74.jpeg"/><Relationship Id="rId7" Type="http://schemas.openxmlformats.org/officeDocument/2006/relationships/image" Target="../media/image16.png"/><Relationship Id="rId12" Type="http://schemas.openxmlformats.org/officeDocument/2006/relationships/image" Target="../media/image30.png"/><Relationship Id="rId2" Type="http://schemas.openxmlformats.org/officeDocument/2006/relationships/image" Target="../media/image73.jpe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5.svg"/><Relationship Id="rId11" Type="http://schemas.openxmlformats.org/officeDocument/2006/relationships/image" Target="../media/image33.svg"/><Relationship Id="rId5" Type="http://schemas.openxmlformats.org/officeDocument/2006/relationships/image" Target="../media/image14.png"/><Relationship Id="rId15" Type="http://schemas.openxmlformats.org/officeDocument/2006/relationships/image" Target="../media/image18.svg"/><Relationship Id="rId10" Type="http://schemas.openxmlformats.org/officeDocument/2006/relationships/image" Target="../media/image32.png"/><Relationship Id="rId4" Type="http://schemas.openxmlformats.org/officeDocument/2006/relationships/image" Target="../media/image75.jpeg"/><Relationship Id="rId9" Type="http://schemas.openxmlformats.org/officeDocument/2006/relationships/image" Target="../media/image2.svg"/><Relationship Id="rId14" Type="http://schemas.openxmlformats.org/officeDocument/2006/relationships/image" Target="../media/image17.png"/></Relationships>
</file>

<file path=ppt/slides/_rels/slide21.xml.rels><?xml version="1.0" encoding="UTF-8" standalone="yes"?>
<Relationships xmlns="http://schemas.openxmlformats.org/package/2006/relationships"><Relationship Id="rId8" Type="http://schemas.openxmlformats.org/officeDocument/2006/relationships/image" Target="../media/image1.png"/><Relationship Id="rId13" Type="http://schemas.openxmlformats.org/officeDocument/2006/relationships/image" Target="../media/image31.svg"/><Relationship Id="rId3" Type="http://schemas.openxmlformats.org/officeDocument/2006/relationships/image" Target="../media/image77.png"/><Relationship Id="rId7" Type="http://schemas.openxmlformats.org/officeDocument/2006/relationships/image" Target="../media/image16.png"/><Relationship Id="rId12" Type="http://schemas.openxmlformats.org/officeDocument/2006/relationships/image" Target="../media/image30.png"/><Relationship Id="rId2" Type="http://schemas.openxmlformats.org/officeDocument/2006/relationships/image" Target="../media/image76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5.svg"/><Relationship Id="rId11" Type="http://schemas.openxmlformats.org/officeDocument/2006/relationships/image" Target="../media/image33.svg"/><Relationship Id="rId5" Type="http://schemas.openxmlformats.org/officeDocument/2006/relationships/image" Target="../media/image14.png"/><Relationship Id="rId15" Type="http://schemas.openxmlformats.org/officeDocument/2006/relationships/image" Target="../media/image18.svg"/><Relationship Id="rId10" Type="http://schemas.openxmlformats.org/officeDocument/2006/relationships/image" Target="../media/image32.png"/><Relationship Id="rId4" Type="http://schemas.openxmlformats.org/officeDocument/2006/relationships/image" Target="../media/image78.jpeg"/><Relationship Id="rId9" Type="http://schemas.openxmlformats.org/officeDocument/2006/relationships/image" Target="../media/image2.svg"/><Relationship Id="rId14" Type="http://schemas.openxmlformats.org/officeDocument/2006/relationships/image" Target="../media/image17.png"/></Relationships>
</file>

<file path=ppt/slides/_rels/slide22.xml.rels><?xml version="1.0" encoding="UTF-8" standalone="yes"?>
<Relationships xmlns="http://schemas.openxmlformats.org/package/2006/relationships"><Relationship Id="rId8" Type="http://schemas.openxmlformats.org/officeDocument/2006/relationships/image" Target="../media/image1.png"/><Relationship Id="rId13" Type="http://schemas.openxmlformats.org/officeDocument/2006/relationships/image" Target="../media/image31.svg"/><Relationship Id="rId3" Type="http://schemas.openxmlformats.org/officeDocument/2006/relationships/image" Target="../media/image80.png"/><Relationship Id="rId7" Type="http://schemas.openxmlformats.org/officeDocument/2006/relationships/image" Target="../media/image16.png"/><Relationship Id="rId12" Type="http://schemas.openxmlformats.org/officeDocument/2006/relationships/image" Target="../media/image30.png"/><Relationship Id="rId2" Type="http://schemas.openxmlformats.org/officeDocument/2006/relationships/image" Target="../media/image79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5.svg"/><Relationship Id="rId11" Type="http://schemas.openxmlformats.org/officeDocument/2006/relationships/image" Target="../media/image33.svg"/><Relationship Id="rId5" Type="http://schemas.openxmlformats.org/officeDocument/2006/relationships/image" Target="../media/image14.png"/><Relationship Id="rId15" Type="http://schemas.openxmlformats.org/officeDocument/2006/relationships/image" Target="../media/image18.svg"/><Relationship Id="rId10" Type="http://schemas.openxmlformats.org/officeDocument/2006/relationships/image" Target="../media/image32.png"/><Relationship Id="rId4" Type="http://schemas.openxmlformats.org/officeDocument/2006/relationships/image" Target="../media/image81.jpeg"/><Relationship Id="rId9" Type="http://schemas.openxmlformats.org/officeDocument/2006/relationships/image" Target="../media/image2.svg"/><Relationship Id="rId14" Type="http://schemas.openxmlformats.org/officeDocument/2006/relationships/image" Target="../media/image17.png"/></Relationships>
</file>

<file path=ppt/slides/_rels/slide23.xml.rels><?xml version="1.0" encoding="UTF-8" standalone="yes"?>
<Relationships xmlns="http://schemas.openxmlformats.org/package/2006/relationships"><Relationship Id="rId8" Type="http://schemas.openxmlformats.org/officeDocument/2006/relationships/image" Target="../media/image1.png"/><Relationship Id="rId13" Type="http://schemas.openxmlformats.org/officeDocument/2006/relationships/image" Target="../media/image31.svg"/><Relationship Id="rId3" Type="http://schemas.openxmlformats.org/officeDocument/2006/relationships/image" Target="../media/image83.png"/><Relationship Id="rId7" Type="http://schemas.openxmlformats.org/officeDocument/2006/relationships/image" Target="../media/image16.png"/><Relationship Id="rId12" Type="http://schemas.openxmlformats.org/officeDocument/2006/relationships/image" Target="../media/image30.png"/><Relationship Id="rId2" Type="http://schemas.openxmlformats.org/officeDocument/2006/relationships/image" Target="../media/image82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5.svg"/><Relationship Id="rId11" Type="http://schemas.openxmlformats.org/officeDocument/2006/relationships/image" Target="../media/image33.svg"/><Relationship Id="rId5" Type="http://schemas.openxmlformats.org/officeDocument/2006/relationships/image" Target="../media/image14.png"/><Relationship Id="rId15" Type="http://schemas.openxmlformats.org/officeDocument/2006/relationships/image" Target="../media/image18.svg"/><Relationship Id="rId10" Type="http://schemas.openxmlformats.org/officeDocument/2006/relationships/image" Target="../media/image32.png"/><Relationship Id="rId4" Type="http://schemas.openxmlformats.org/officeDocument/2006/relationships/image" Target="../media/image84.jpeg"/><Relationship Id="rId9" Type="http://schemas.openxmlformats.org/officeDocument/2006/relationships/image" Target="../media/image2.svg"/><Relationship Id="rId14" Type="http://schemas.openxmlformats.org/officeDocument/2006/relationships/image" Target="../media/image17.png"/></Relationships>
</file>

<file path=ppt/slides/_rels/slide24.xml.rels><?xml version="1.0" encoding="UTF-8" standalone="yes"?>
<Relationships xmlns="http://schemas.openxmlformats.org/package/2006/relationships"><Relationship Id="rId8" Type="http://schemas.openxmlformats.org/officeDocument/2006/relationships/image" Target="../media/image1.png"/><Relationship Id="rId13" Type="http://schemas.openxmlformats.org/officeDocument/2006/relationships/image" Target="../media/image31.svg"/><Relationship Id="rId18" Type="http://schemas.openxmlformats.org/officeDocument/2006/relationships/image" Target="../media/image90.jfif"/><Relationship Id="rId3" Type="http://schemas.openxmlformats.org/officeDocument/2006/relationships/image" Target="../media/image86.png"/><Relationship Id="rId7" Type="http://schemas.openxmlformats.org/officeDocument/2006/relationships/image" Target="../media/image16.png"/><Relationship Id="rId12" Type="http://schemas.openxmlformats.org/officeDocument/2006/relationships/image" Target="../media/image30.png"/><Relationship Id="rId17" Type="http://schemas.openxmlformats.org/officeDocument/2006/relationships/image" Target="../media/image89.jfif"/><Relationship Id="rId2" Type="http://schemas.openxmlformats.org/officeDocument/2006/relationships/image" Target="../media/image85.png"/><Relationship Id="rId16" Type="http://schemas.openxmlformats.org/officeDocument/2006/relationships/image" Target="../media/image88.jfif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5.svg"/><Relationship Id="rId11" Type="http://schemas.openxmlformats.org/officeDocument/2006/relationships/image" Target="../media/image33.svg"/><Relationship Id="rId5" Type="http://schemas.openxmlformats.org/officeDocument/2006/relationships/image" Target="../media/image14.png"/><Relationship Id="rId15" Type="http://schemas.openxmlformats.org/officeDocument/2006/relationships/image" Target="../media/image18.svg"/><Relationship Id="rId10" Type="http://schemas.openxmlformats.org/officeDocument/2006/relationships/image" Target="../media/image32.png"/><Relationship Id="rId4" Type="http://schemas.openxmlformats.org/officeDocument/2006/relationships/image" Target="../media/image87.jpeg"/><Relationship Id="rId9" Type="http://schemas.openxmlformats.org/officeDocument/2006/relationships/image" Target="../media/image2.svg"/><Relationship Id="rId14" Type="http://schemas.openxmlformats.org/officeDocument/2006/relationships/image" Target="../media/image17.png"/></Relationships>
</file>

<file path=ppt/slides/_rels/slide25.xml.rels><?xml version="1.0" encoding="UTF-8" standalone="yes"?>
<Relationships xmlns="http://schemas.openxmlformats.org/package/2006/relationships"><Relationship Id="rId8" Type="http://schemas.openxmlformats.org/officeDocument/2006/relationships/image" Target="../media/image1.png"/><Relationship Id="rId13" Type="http://schemas.openxmlformats.org/officeDocument/2006/relationships/image" Target="../media/image31.svg"/><Relationship Id="rId3" Type="http://schemas.openxmlformats.org/officeDocument/2006/relationships/image" Target="../media/image92.png"/><Relationship Id="rId7" Type="http://schemas.openxmlformats.org/officeDocument/2006/relationships/image" Target="../media/image16.png"/><Relationship Id="rId12" Type="http://schemas.openxmlformats.org/officeDocument/2006/relationships/image" Target="../media/image30.png"/><Relationship Id="rId2" Type="http://schemas.openxmlformats.org/officeDocument/2006/relationships/image" Target="../media/image91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5.svg"/><Relationship Id="rId11" Type="http://schemas.openxmlformats.org/officeDocument/2006/relationships/image" Target="../media/image33.svg"/><Relationship Id="rId5" Type="http://schemas.openxmlformats.org/officeDocument/2006/relationships/image" Target="../media/image14.png"/><Relationship Id="rId15" Type="http://schemas.openxmlformats.org/officeDocument/2006/relationships/image" Target="../media/image18.svg"/><Relationship Id="rId10" Type="http://schemas.openxmlformats.org/officeDocument/2006/relationships/image" Target="../media/image32.png"/><Relationship Id="rId4" Type="http://schemas.openxmlformats.org/officeDocument/2006/relationships/image" Target="../media/image93.png"/><Relationship Id="rId9" Type="http://schemas.openxmlformats.org/officeDocument/2006/relationships/image" Target="../media/image2.svg"/><Relationship Id="rId14" Type="http://schemas.openxmlformats.org/officeDocument/2006/relationships/image" Target="../media/image17.png"/></Relationships>
</file>

<file path=ppt/slides/_rels/slide26.xml.rels><?xml version="1.0" encoding="UTF-8" standalone="yes"?>
<Relationships xmlns="http://schemas.openxmlformats.org/package/2006/relationships"><Relationship Id="rId8" Type="http://schemas.openxmlformats.org/officeDocument/2006/relationships/image" Target="../media/image1.png"/><Relationship Id="rId13" Type="http://schemas.openxmlformats.org/officeDocument/2006/relationships/image" Target="../media/image31.svg"/><Relationship Id="rId3" Type="http://schemas.openxmlformats.org/officeDocument/2006/relationships/image" Target="../media/image95.png"/><Relationship Id="rId7" Type="http://schemas.openxmlformats.org/officeDocument/2006/relationships/image" Target="../media/image16.png"/><Relationship Id="rId12" Type="http://schemas.openxmlformats.org/officeDocument/2006/relationships/image" Target="../media/image30.png"/><Relationship Id="rId2" Type="http://schemas.openxmlformats.org/officeDocument/2006/relationships/image" Target="../media/image94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5.svg"/><Relationship Id="rId11" Type="http://schemas.openxmlformats.org/officeDocument/2006/relationships/image" Target="../media/image33.svg"/><Relationship Id="rId5" Type="http://schemas.openxmlformats.org/officeDocument/2006/relationships/image" Target="../media/image14.png"/><Relationship Id="rId15" Type="http://schemas.openxmlformats.org/officeDocument/2006/relationships/image" Target="../media/image18.svg"/><Relationship Id="rId10" Type="http://schemas.openxmlformats.org/officeDocument/2006/relationships/image" Target="../media/image32.png"/><Relationship Id="rId4" Type="http://schemas.openxmlformats.org/officeDocument/2006/relationships/image" Target="../media/image96.jpeg"/><Relationship Id="rId9" Type="http://schemas.openxmlformats.org/officeDocument/2006/relationships/image" Target="../media/image2.svg"/><Relationship Id="rId14" Type="http://schemas.openxmlformats.org/officeDocument/2006/relationships/image" Target="../media/image17.png"/></Relationships>
</file>

<file path=ppt/slides/_rels/slide27.xml.rels><?xml version="1.0" encoding="UTF-8" standalone="yes"?>
<Relationships xmlns="http://schemas.openxmlformats.org/package/2006/relationships"><Relationship Id="rId8" Type="http://schemas.openxmlformats.org/officeDocument/2006/relationships/image" Target="../media/image1.png"/><Relationship Id="rId13" Type="http://schemas.openxmlformats.org/officeDocument/2006/relationships/image" Target="../media/image31.svg"/><Relationship Id="rId3" Type="http://schemas.openxmlformats.org/officeDocument/2006/relationships/image" Target="../media/image98.png"/><Relationship Id="rId7" Type="http://schemas.openxmlformats.org/officeDocument/2006/relationships/image" Target="../media/image16.png"/><Relationship Id="rId12" Type="http://schemas.openxmlformats.org/officeDocument/2006/relationships/image" Target="../media/image30.png"/><Relationship Id="rId2" Type="http://schemas.openxmlformats.org/officeDocument/2006/relationships/image" Target="../media/image97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5.svg"/><Relationship Id="rId11" Type="http://schemas.openxmlformats.org/officeDocument/2006/relationships/image" Target="../media/image33.svg"/><Relationship Id="rId5" Type="http://schemas.openxmlformats.org/officeDocument/2006/relationships/image" Target="../media/image14.png"/><Relationship Id="rId15" Type="http://schemas.openxmlformats.org/officeDocument/2006/relationships/image" Target="../media/image18.svg"/><Relationship Id="rId10" Type="http://schemas.openxmlformats.org/officeDocument/2006/relationships/image" Target="../media/image32.png"/><Relationship Id="rId4" Type="http://schemas.openxmlformats.org/officeDocument/2006/relationships/image" Target="../media/image99.jpeg"/><Relationship Id="rId9" Type="http://schemas.openxmlformats.org/officeDocument/2006/relationships/image" Target="../media/image2.svg"/><Relationship Id="rId14" Type="http://schemas.openxmlformats.org/officeDocument/2006/relationships/image" Target="../media/image17.png"/></Relationships>
</file>

<file path=ppt/slides/_rels/slide28.xml.rels><?xml version="1.0" encoding="UTF-8" standalone="yes"?>
<Relationships xmlns="http://schemas.openxmlformats.org/package/2006/relationships"><Relationship Id="rId8" Type="http://schemas.openxmlformats.org/officeDocument/2006/relationships/image" Target="../media/image1.png"/><Relationship Id="rId13" Type="http://schemas.openxmlformats.org/officeDocument/2006/relationships/image" Target="../media/image31.svg"/><Relationship Id="rId3" Type="http://schemas.openxmlformats.org/officeDocument/2006/relationships/image" Target="../media/image101.png"/><Relationship Id="rId7" Type="http://schemas.openxmlformats.org/officeDocument/2006/relationships/image" Target="../media/image16.png"/><Relationship Id="rId12" Type="http://schemas.openxmlformats.org/officeDocument/2006/relationships/image" Target="../media/image30.png"/><Relationship Id="rId2" Type="http://schemas.openxmlformats.org/officeDocument/2006/relationships/image" Target="../media/image100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5.svg"/><Relationship Id="rId11" Type="http://schemas.openxmlformats.org/officeDocument/2006/relationships/image" Target="../media/image33.svg"/><Relationship Id="rId5" Type="http://schemas.openxmlformats.org/officeDocument/2006/relationships/image" Target="../media/image14.png"/><Relationship Id="rId15" Type="http://schemas.openxmlformats.org/officeDocument/2006/relationships/image" Target="../media/image18.svg"/><Relationship Id="rId10" Type="http://schemas.openxmlformats.org/officeDocument/2006/relationships/image" Target="../media/image32.png"/><Relationship Id="rId4" Type="http://schemas.openxmlformats.org/officeDocument/2006/relationships/image" Target="../media/image102.jpeg"/><Relationship Id="rId9" Type="http://schemas.openxmlformats.org/officeDocument/2006/relationships/image" Target="../media/image2.svg"/><Relationship Id="rId14" Type="http://schemas.openxmlformats.org/officeDocument/2006/relationships/image" Target="../media/image17.png"/></Relationships>
</file>

<file path=ppt/slides/_rels/slide29.xml.rels><?xml version="1.0" encoding="UTF-8" standalone="yes"?>
<Relationships xmlns="http://schemas.openxmlformats.org/package/2006/relationships"><Relationship Id="rId8" Type="http://schemas.openxmlformats.org/officeDocument/2006/relationships/image" Target="../media/image1.png"/><Relationship Id="rId13" Type="http://schemas.openxmlformats.org/officeDocument/2006/relationships/image" Target="../media/image31.svg"/><Relationship Id="rId3" Type="http://schemas.openxmlformats.org/officeDocument/2006/relationships/image" Target="../media/image104.png"/><Relationship Id="rId7" Type="http://schemas.openxmlformats.org/officeDocument/2006/relationships/image" Target="../media/image16.png"/><Relationship Id="rId12" Type="http://schemas.openxmlformats.org/officeDocument/2006/relationships/image" Target="../media/image30.png"/><Relationship Id="rId2" Type="http://schemas.openxmlformats.org/officeDocument/2006/relationships/image" Target="../media/image103.png"/><Relationship Id="rId16" Type="http://schemas.openxmlformats.org/officeDocument/2006/relationships/image" Target="../media/image18.sv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5.svg"/><Relationship Id="rId11" Type="http://schemas.openxmlformats.org/officeDocument/2006/relationships/image" Target="../media/image33.svg"/><Relationship Id="rId5" Type="http://schemas.openxmlformats.org/officeDocument/2006/relationships/image" Target="../media/image14.png"/><Relationship Id="rId15" Type="http://schemas.openxmlformats.org/officeDocument/2006/relationships/image" Target="../media/image17.png"/><Relationship Id="rId10" Type="http://schemas.openxmlformats.org/officeDocument/2006/relationships/image" Target="../media/image32.png"/><Relationship Id="rId4" Type="http://schemas.openxmlformats.org/officeDocument/2006/relationships/image" Target="../media/image105.png"/><Relationship Id="rId9" Type="http://schemas.openxmlformats.org/officeDocument/2006/relationships/image" Target="../media/image2.svg"/><Relationship Id="rId14" Type="http://schemas.openxmlformats.org/officeDocument/2006/relationships/hyperlink" Target="https://youtu.be/PvrsKVrJ8dw" TargetMode="External"/></Relationships>
</file>

<file path=ppt/slides/_rels/slide30.xml.rels><?xml version="1.0" encoding="UTF-8" standalone="yes"?>
<Relationships xmlns="http://schemas.openxmlformats.org/package/2006/relationships"><Relationship Id="rId8" Type="http://schemas.openxmlformats.org/officeDocument/2006/relationships/image" Target="../media/image26.png"/><Relationship Id="rId3" Type="http://schemas.openxmlformats.org/officeDocument/2006/relationships/image" Target="../media/image22.png"/><Relationship Id="rId7" Type="http://schemas.openxmlformats.org/officeDocument/2006/relationships/image" Target="../media/image8.png"/><Relationship Id="rId2" Type="http://schemas.openxmlformats.org/officeDocument/2006/relationships/image" Target="../media/image21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25.png"/><Relationship Id="rId11" Type="http://schemas.openxmlformats.org/officeDocument/2006/relationships/image" Target="../media/image29.jpeg"/><Relationship Id="rId5" Type="http://schemas.openxmlformats.org/officeDocument/2006/relationships/image" Target="../media/image24.png"/><Relationship Id="rId10" Type="http://schemas.openxmlformats.org/officeDocument/2006/relationships/image" Target="../media/image28.jpeg"/><Relationship Id="rId4" Type="http://schemas.openxmlformats.org/officeDocument/2006/relationships/image" Target="../media/image23.png"/><Relationship Id="rId9" Type="http://schemas.openxmlformats.org/officeDocument/2006/relationships/image" Target="../media/image27.svg"/></Relationships>
</file>

<file path=ppt/slides/_rels/slide31.xml.rels><?xml version="1.0" encoding="UTF-8" standalone="yes"?>
<Relationships xmlns="http://schemas.openxmlformats.org/package/2006/relationships"><Relationship Id="rId8" Type="http://schemas.openxmlformats.org/officeDocument/2006/relationships/image" Target="../media/image1.png"/><Relationship Id="rId13" Type="http://schemas.openxmlformats.org/officeDocument/2006/relationships/image" Target="../media/image31.svg"/><Relationship Id="rId3" Type="http://schemas.openxmlformats.org/officeDocument/2006/relationships/image" Target="../media/image107.png"/><Relationship Id="rId7" Type="http://schemas.openxmlformats.org/officeDocument/2006/relationships/image" Target="../media/image16.png"/><Relationship Id="rId12" Type="http://schemas.openxmlformats.org/officeDocument/2006/relationships/image" Target="../media/image30.png"/><Relationship Id="rId2" Type="http://schemas.openxmlformats.org/officeDocument/2006/relationships/image" Target="../media/image106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5.svg"/><Relationship Id="rId11" Type="http://schemas.openxmlformats.org/officeDocument/2006/relationships/image" Target="../media/image33.svg"/><Relationship Id="rId5" Type="http://schemas.openxmlformats.org/officeDocument/2006/relationships/image" Target="../media/image14.png"/><Relationship Id="rId15" Type="http://schemas.openxmlformats.org/officeDocument/2006/relationships/image" Target="../media/image18.svg"/><Relationship Id="rId10" Type="http://schemas.openxmlformats.org/officeDocument/2006/relationships/image" Target="../media/image32.png"/><Relationship Id="rId4" Type="http://schemas.openxmlformats.org/officeDocument/2006/relationships/image" Target="../media/image108.jpeg"/><Relationship Id="rId9" Type="http://schemas.openxmlformats.org/officeDocument/2006/relationships/image" Target="../media/image2.svg"/><Relationship Id="rId14" Type="http://schemas.openxmlformats.org/officeDocument/2006/relationships/image" Target="../media/image17.png"/></Relationships>
</file>

<file path=ppt/slides/_rels/slide32.xml.rels><?xml version="1.0" encoding="UTF-8" standalone="yes"?>
<Relationships xmlns="http://schemas.openxmlformats.org/package/2006/relationships"><Relationship Id="rId8" Type="http://schemas.openxmlformats.org/officeDocument/2006/relationships/image" Target="../media/image1.png"/><Relationship Id="rId13" Type="http://schemas.openxmlformats.org/officeDocument/2006/relationships/image" Target="../media/image31.svg"/><Relationship Id="rId3" Type="http://schemas.openxmlformats.org/officeDocument/2006/relationships/image" Target="../media/image107.png"/><Relationship Id="rId7" Type="http://schemas.openxmlformats.org/officeDocument/2006/relationships/image" Target="../media/image16.png"/><Relationship Id="rId12" Type="http://schemas.openxmlformats.org/officeDocument/2006/relationships/image" Target="../media/image30.png"/><Relationship Id="rId2" Type="http://schemas.openxmlformats.org/officeDocument/2006/relationships/image" Target="../media/image106.png"/><Relationship Id="rId16" Type="http://schemas.openxmlformats.org/officeDocument/2006/relationships/image" Target="../media/image109.jp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5.svg"/><Relationship Id="rId11" Type="http://schemas.openxmlformats.org/officeDocument/2006/relationships/image" Target="../media/image33.svg"/><Relationship Id="rId5" Type="http://schemas.openxmlformats.org/officeDocument/2006/relationships/image" Target="../media/image14.png"/><Relationship Id="rId15" Type="http://schemas.openxmlformats.org/officeDocument/2006/relationships/image" Target="../media/image18.svg"/><Relationship Id="rId10" Type="http://schemas.openxmlformats.org/officeDocument/2006/relationships/image" Target="../media/image32.png"/><Relationship Id="rId4" Type="http://schemas.openxmlformats.org/officeDocument/2006/relationships/image" Target="../media/image108.jpeg"/><Relationship Id="rId9" Type="http://schemas.openxmlformats.org/officeDocument/2006/relationships/image" Target="../media/image2.svg"/><Relationship Id="rId14" Type="http://schemas.openxmlformats.org/officeDocument/2006/relationships/image" Target="../media/image17.png"/></Relationships>
</file>

<file path=ppt/slides/_rels/slide33.xml.rels><?xml version="1.0" encoding="UTF-8" standalone="yes"?>
<Relationships xmlns="http://schemas.openxmlformats.org/package/2006/relationships"><Relationship Id="rId8" Type="http://schemas.openxmlformats.org/officeDocument/2006/relationships/image" Target="../media/image1.png"/><Relationship Id="rId13" Type="http://schemas.openxmlformats.org/officeDocument/2006/relationships/image" Target="../media/image31.svg"/><Relationship Id="rId3" Type="http://schemas.openxmlformats.org/officeDocument/2006/relationships/image" Target="../media/image111.png"/><Relationship Id="rId7" Type="http://schemas.openxmlformats.org/officeDocument/2006/relationships/image" Target="../media/image16.png"/><Relationship Id="rId12" Type="http://schemas.openxmlformats.org/officeDocument/2006/relationships/image" Target="../media/image30.png"/><Relationship Id="rId2" Type="http://schemas.openxmlformats.org/officeDocument/2006/relationships/image" Target="../media/image110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5.svg"/><Relationship Id="rId11" Type="http://schemas.openxmlformats.org/officeDocument/2006/relationships/image" Target="../media/image33.svg"/><Relationship Id="rId5" Type="http://schemas.openxmlformats.org/officeDocument/2006/relationships/image" Target="../media/image14.png"/><Relationship Id="rId15" Type="http://schemas.openxmlformats.org/officeDocument/2006/relationships/image" Target="../media/image18.svg"/><Relationship Id="rId10" Type="http://schemas.openxmlformats.org/officeDocument/2006/relationships/image" Target="../media/image32.png"/><Relationship Id="rId4" Type="http://schemas.openxmlformats.org/officeDocument/2006/relationships/image" Target="../media/image112.png"/><Relationship Id="rId9" Type="http://schemas.openxmlformats.org/officeDocument/2006/relationships/image" Target="../media/image2.svg"/><Relationship Id="rId14" Type="http://schemas.openxmlformats.org/officeDocument/2006/relationships/image" Target="../media/image17.png"/></Relationships>
</file>

<file path=ppt/slides/_rels/slide34.xml.rels><?xml version="1.0" encoding="UTF-8" standalone="yes"?>
<Relationships xmlns="http://schemas.openxmlformats.org/package/2006/relationships"><Relationship Id="rId8" Type="http://schemas.openxmlformats.org/officeDocument/2006/relationships/image" Target="../media/image1.png"/><Relationship Id="rId13" Type="http://schemas.openxmlformats.org/officeDocument/2006/relationships/image" Target="../media/image31.svg"/><Relationship Id="rId3" Type="http://schemas.openxmlformats.org/officeDocument/2006/relationships/image" Target="../media/image114.png"/><Relationship Id="rId7" Type="http://schemas.openxmlformats.org/officeDocument/2006/relationships/image" Target="../media/image16.png"/><Relationship Id="rId12" Type="http://schemas.openxmlformats.org/officeDocument/2006/relationships/image" Target="../media/image30.png"/><Relationship Id="rId2" Type="http://schemas.openxmlformats.org/officeDocument/2006/relationships/image" Target="../media/image113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5.svg"/><Relationship Id="rId11" Type="http://schemas.openxmlformats.org/officeDocument/2006/relationships/image" Target="../media/image33.svg"/><Relationship Id="rId5" Type="http://schemas.openxmlformats.org/officeDocument/2006/relationships/image" Target="../media/image14.png"/><Relationship Id="rId15" Type="http://schemas.openxmlformats.org/officeDocument/2006/relationships/image" Target="../media/image18.svg"/><Relationship Id="rId10" Type="http://schemas.openxmlformats.org/officeDocument/2006/relationships/image" Target="../media/image32.png"/><Relationship Id="rId4" Type="http://schemas.openxmlformats.org/officeDocument/2006/relationships/image" Target="../media/image115.jpeg"/><Relationship Id="rId9" Type="http://schemas.openxmlformats.org/officeDocument/2006/relationships/image" Target="../media/image2.svg"/><Relationship Id="rId14" Type="http://schemas.openxmlformats.org/officeDocument/2006/relationships/image" Target="../media/image17.png"/></Relationships>
</file>

<file path=ppt/slides/_rels/slide35.xml.rels><?xml version="1.0" encoding="UTF-8" standalone="yes"?>
<Relationships xmlns="http://schemas.openxmlformats.org/package/2006/relationships"><Relationship Id="rId8" Type="http://schemas.openxmlformats.org/officeDocument/2006/relationships/image" Target="../media/image1.png"/><Relationship Id="rId13" Type="http://schemas.openxmlformats.org/officeDocument/2006/relationships/image" Target="../media/image31.svg"/><Relationship Id="rId3" Type="http://schemas.openxmlformats.org/officeDocument/2006/relationships/image" Target="../media/image117.jpeg"/><Relationship Id="rId7" Type="http://schemas.openxmlformats.org/officeDocument/2006/relationships/image" Target="../media/image16.png"/><Relationship Id="rId12" Type="http://schemas.openxmlformats.org/officeDocument/2006/relationships/image" Target="../media/image30.png"/><Relationship Id="rId2" Type="http://schemas.openxmlformats.org/officeDocument/2006/relationships/image" Target="../media/image116.jpe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5.svg"/><Relationship Id="rId11" Type="http://schemas.openxmlformats.org/officeDocument/2006/relationships/image" Target="../media/image33.svg"/><Relationship Id="rId5" Type="http://schemas.openxmlformats.org/officeDocument/2006/relationships/image" Target="../media/image14.png"/><Relationship Id="rId15" Type="http://schemas.openxmlformats.org/officeDocument/2006/relationships/image" Target="../media/image18.svg"/><Relationship Id="rId10" Type="http://schemas.openxmlformats.org/officeDocument/2006/relationships/image" Target="../media/image32.png"/><Relationship Id="rId4" Type="http://schemas.openxmlformats.org/officeDocument/2006/relationships/image" Target="../media/image118.jpeg"/><Relationship Id="rId9" Type="http://schemas.openxmlformats.org/officeDocument/2006/relationships/image" Target="../media/image2.svg"/><Relationship Id="rId14" Type="http://schemas.openxmlformats.org/officeDocument/2006/relationships/image" Target="../media/image17.png"/></Relationships>
</file>

<file path=ppt/slides/_rels/slide36.xml.rels><?xml version="1.0" encoding="UTF-8" standalone="yes"?>
<Relationships xmlns="http://schemas.openxmlformats.org/package/2006/relationships"><Relationship Id="rId8" Type="http://schemas.openxmlformats.org/officeDocument/2006/relationships/image" Target="../media/image1.png"/><Relationship Id="rId13" Type="http://schemas.openxmlformats.org/officeDocument/2006/relationships/image" Target="../media/image31.svg"/><Relationship Id="rId3" Type="http://schemas.openxmlformats.org/officeDocument/2006/relationships/image" Target="../media/image120.png"/><Relationship Id="rId7" Type="http://schemas.openxmlformats.org/officeDocument/2006/relationships/image" Target="../media/image16.png"/><Relationship Id="rId12" Type="http://schemas.openxmlformats.org/officeDocument/2006/relationships/image" Target="../media/image30.png"/><Relationship Id="rId2" Type="http://schemas.openxmlformats.org/officeDocument/2006/relationships/image" Target="../media/image119.jpe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5.svg"/><Relationship Id="rId11" Type="http://schemas.openxmlformats.org/officeDocument/2006/relationships/image" Target="../media/image33.svg"/><Relationship Id="rId5" Type="http://schemas.openxmlformats.org/officeDocument/2006/relationships/image" Target="../media/image14.png"/><Relationship Id="rId15" Type="http://schemas.openxmlformats.org/officeDocument/2006/relationships/image" Target="../media/image18.svg"/><Relationship Id="rId10" Type="http://schemas.openxmlformats.org/officeDocument/2006/relationships/image" Target="../media/image32.png"/><Relationship Id="rId4" Type="http://schemas.openxmlformats.org/officeDocument/2006/relationships/image" Target="../media/image121.jpeg"/><Relationship Id="rId9" Type="http://schemas.openxmlformats.org/officeDocument/2006/relationships/image" Target="../media/image2.svg"/><Relationship Id="rId14" Type="http://schemas.openxmlformats.org/officeDocument/2006/relationships/image" Target="../media/image17.png"/></Relationships>
</file>

<file path=ppt/slides/_rels/slide37.xml.rels><?xml version="1.0" encoding="UTF-8" standalone="yes"?>
<Relationships xmlns="http://schemas.openxmlformats.org/package/2006/relationships"><Relationship Id="rId8" Type="http://schemas.openxmlformats.org/officeDocument/2006/relationships/image" Target="../media/image1.png"/><Relationship Id="rId13" Type="http://schemas.openxmlformats.org/officeDocument/2006/relationships/image" Target="../media/image31.svg"/><Relationship Id="rId3" Type="http://schemas.openxmlformats.org/officeDocument/2006/relationships/image" Target="../media/image123.jpeg"/><Relationship Id="rId7" Type="http://schemas.openxmlformats.org/officeDocument/2006/relationships/image" Target="../media/image16.png"/><Relationship Id="rId12" Type="http://schemas.openxmlformats.org/officeDocument/2006/relationships/image" Target="../media/image30.png"/><Relationship Id="rId2" Type="http://schemas.openxmlformats.org/officeDocument/2006/relationships/image" Target="../media/image122.jpe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5.svg"/><Relationship Id="rId11" Type="http://schemas.openxmlformats.org/officeDocument/2006/relationships/image" Target="../media/image33.svg"/><Relationship Id="rId5" Type="http://schemas.openxmlformats.org/officeDocument/2006/relationships/image" Target="../media/image14.png"/><Relationship Id="rId15" Type="http://schemas.openxmlformats.org/officeDocument/2006/relationships/image" Target="../media/image18.svg"/><Relationship Id="rId10" Type="http://schemas.openxmlformats.org/officeDocument/2006/relationships/image" Target="../media/image32.png"/><Relationship Id="rId4" Type="http://schemas.openxmlformats.org/officeDocument/2006/relationships/image" Target="../media/image124.jpeg"/><Relationship Id="rId9" Type="http://schemas.openxmlformats.org/officeDocument/2006/relationships/image" Target="../media/image2.svg"/><Relationship Id="rId14" Type="http://schemas.openxmlformats.org/officeDocument/2006/relationships/image" Target="../media/image17.png"/></Relationships>
</file>

<file path=ppt/slides/_rels/slide38.xml.rels><?xml version="1.0" encoding="UTF-8" standalone="yes"?>
<Relationships xmlns="http://schemas.openxmlformats.org/package/2006/relationships"><Relationship Id="rId8" Type="http://schemas.openxmlformats.org/officeDocument/2006/relationships/image" Target="../media/image1.png"/><Relationship Id="rId13" Type="http://schemas.openxmlformats.org/officeDocument/2006/relationships/image" Target="../media/image31.svg"/><Relationship Id="rId3" Type="http://schemas.openxmlformats.org/officeDocument/2006/relationships/image" Target="../media/image126.png"/><Relationship Id="rId7" Type="http://schemas.openxmlformats.org/officeDocument/2006/relationships/image" Target="../media/image16.png"/><Relationship Id="rId12" Type="http://schemas.openxmlformats.org/officeDocument/2006/relationships/image" Target="../media/image30.png"/><Relationship Id="rId2" Type="http://schemas.openxmlformats.org/officeDocument/2006/relationships/image" Target="../media/image125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5.svg"/><Relationship Id="rId11" Type="http://schemas.openxmlformats.org/officeDocument/2006/relationships/image" Target="../media/image33.svg"/><Relationship Id="rId5" Type="http://schemas.openxmlformats.org/officeDocument/2006/relationships/image" Target="../media/image14.png"/><Relationship Id="rId15" Type="http://schemas.openxmlformats.org/officeDocument/2006/relationships/image" Target="../media/image18.svg"/><Relationship Id="rId10" Type="http://schemas.openxmlformats.org/officeDocument/2006/relationships/image" Target="../media/image32.png"/><Relationship Id="rId4" Type="http://schemas.openxmlformats.org/officeDocument/2006/relationships/image" Target="../media/image127.jpeg"/><Relationship Id="rId9" Type="http://schemas.openxmlformats.org/officeDocument/2006/relationships/image" Target="../media/image2.svg"/><Relationship Id="rId14" Type="http://schemas.openxmlformats.org/officeDocument/2006/relationships/image" Target="../media/image17.png"/></Relationships>
</file>

<file path=ppt/slides/_rels/slide39.xml.rels><?xml version="1.0" encoding="UTF-8" standalone="yes"?>
<Relationships xmlns="http://schemas.openxmlformats.org/package/2006/relationships"><Relationship Id="rId8" Type="http://schemas.openxmlformats.org/officeDocument/2006/relationships/image" Target="../media/image1.png"/><Relationship Id="rId13" Type="http://schemas.openxmlformats.org/officeDocument/2006/relationships/image" Target="../media/image31.svg"/><Relationship Id="rId3" Type="http://schemas.openxmlformats.org/officeDocument/2006/relationships/image" Target="../media/image129.png"/><Relationship Id="rId7" Type="http://schemas.openxmlformats.org/officeDocument/2006/relationships/image" Target="../media/image16.png"/><Relationship Id="rId12" Type="http://schemas.openxmlformats.org/officeDocument/2006/relationships/image" Target="../media/image30.png"/><Relationship Id="rId2" Type="http://schemas.openxmlformats.org/officeDocument/2006/relationships/image" Target="../media/image128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5.svg"/><Relationship Id="rId11" Type="http://schemas.openxmlformats.org/officeDocument/2006/relationships/image" Target="../media/image33.svg"/><Relationship Id="rId5" Type="http://schemas.openxmlformats.org/officeDocument/2006/relationships/image" Target="../media/image14.png"/><Relationship Id="rId15" Type="http://schemas.openxmlformats.org/officeDocument/2006/relationships/image" Target="../media/image18.svg"/><Relationship Id="rId10" Type="http://schemas.openxmlformats.org/officeDocument/2006/relationships/image" Target="../media/image32.png"/><Relationship Id="rId4" Type="http://schemas.openxmlformats.org/officeDocument/2006/relationships/image" Target="../media/image130.jpeg"/><Relationship Id="rId9" Type="http://schemas.openxmlformats.org/officeDocument/2006/relationships/image" Target="../media/image2.svg"/><Relationship Id="rId14" Type="http://schemas.openxmlformats.org/officeDocument/2006/relationships/image" Target="../media/image17.png"/></Relationships>
</file>

<file path=ppt/slides/_rels/slide40.xml.rels><?xml version="1.0" encoding="UTF-8" standalone="yes"?>
<Relationships xmlns="http://schemas.openxmlformats.org/package/2006/relationships"><Relationship Id="rId8" Type="http://schemas.openxmlformats.org/officeDocument/2006/relationships/image" Target="../media/image1.png"/><Relationship Id="rId13" Type="http://schemas.openxmlformats.org/officeDocument/2006/relationships/image" Target="../media/image31.svg"/><Relationship Id="rId3" Type="http://schemas.openxmlformats.org/officeDocument/2006/relationships/image" Target="../media/image86.png"/><Relationship Id="rId7" Type="http://schemas.openxmlformats.org/officeDocument/2006/relationships/image" Target="../media/image16.png"/><Relationship Id="rId12" Type="http://schemas.openxmlformats.org/officeDocument/2006/relationships/image" Target="../media/image30.png"/><Relationship Id="rId2" Type="http://schemas.openxmlformats.org/officeDocument/2006/relationships/image" Target="../media/image85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5.svg"/><Relationship Id="rId11" Type="http://schemas.openxmlformats.org/officeDocument/2006/relationships/image" Target="../media/image33.svg"/><Relationship Id="rId5" Type="http://schemas.openxmlformats.org/officeDocument/2006/relationships/image" Target="../media/image14.png"/><Relationship Id="rId15" Type="http://schemas.openxmlformats.org/officeDocument/2006/relationships/image" Target="../media/image18.svg"/><Relationship Id="rId10" Type="http://schemas.openxmlformats.org/officeDocument/2006/relationships/image" Target="../media/image32.png"/><Relationship Id="rId4" Type="http://schemas.openxmlformats.org/officeDocument/2006/relationships/image" Target="../media/image87.jpeg"/><Relationship Id="rId9" Type="http://schemas.openxmlformats.org/officeDocument/2006/relationships/image" Target="../media/image2.svg"/><Relationship Id="rId14" Type="http://schemas.openxmlformats.org/officeDocument/2006/relationships/image" Target="../media/image17.png"/></Relationships>
</file>

<file path=ppt/slides/_rels/slide41.xml.rels><?xml version="1.0" encoding="UTF-8" standalone="yes"?>
<Relationships xmlns="http://schemas.openxmlformats.org/package/2006/relationships"><Relationship Id="rId8" Type="http://schemas.openxmlformats.org/officeDocument/2006/relationships/image" Target="../media/image1.png"/><Relationship Id="rId13" Type="http://schemas.openxmlformats.org/officeDocument/2006/relationships/image" Target="../media/image31.svg"/><Relationship Id="rId3" Type="http://schemas.openxmlformats.org/officeDocument/2006/relationships/image" Target="../media/image132.png"/><Relationship Id="rId7" Type="http://schemas.openxmlformats.org/officeDocument/2006/relationships/image" Target="../media/image16.png"/><Relationship Id="rId12" Type="http://schemas.openxmlformats.org/officeDocument/2006/relationships/image" Target="../media/image30.png"/><Relationship Id="rId2" Type="http://schemas.openxmlformats.org/officeDocument/2006/relationships/image" Target="../media/image131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5.svg"/><Relationship Id="rId11" Type="http://schemas.openxmlformats.org/officeDocument/2006/relationships/image" Target="../media/image33.svg"/><Relationship Id="rId5" Type="http://schemas.openxmlformats.org/officeDocument/2006/relationships/image" Target="../media/image14.png"/><Relationship Id="rId15" Type="http://schemas.openxmlformats.org/officeDocument/2006/relationships/image" Target="../media/image18.svg"/><Relationship Id="rId10" Type="http://schemas.openxmlformats.org/officeDocument/2006/relationships/image" Target="../media/image32.png"/><Relationship Id="rId4" Type="http://schemas.openxmlformats.org/officeDocument/2006/relationships/image" Target="../media/image133.jpeg"/><Relationship Id="rId9" Type="http://schemas.openxmlformats.org/officeDocument/2006/relationships/image" Target="../media/image2.svg"/><Relationship Id="rId14" Type="http://schemas.openxmlformats.org/officeDocument/2006/relationships/image" Target="../media/image17.png"/></Relationships>
</file>

<file path=ppt/slides/_rels/slide42.xml.rels><?xml version="1.0" encoding="UTF-8" standalone="yes"?>
<Relationships xmlns="http://schemas.openxmlformats.org/package/2006/relationships"><Relationship Id="rId8" Type="http://schemas.openxmlformats.org/officeDocument/2006/relationships/image" Target="../media/image1.png"/><Relationship Id="rId13" Type="http://schemas.openxmlformats.org/officeDocument/2006/relationships/image" Target="../media/image31.svg"/><Relationship Id="rId3" Type="http://schemas.openxmlformats.org/officeDocument/2006/relationships/image" Target="../media/image135.png"/><Relationship Id="rId7" Type="http://schemas.openxmlformats.org/officeDocument/2006/relationships/image" Target="../media/image16.png"/><Relationship Id="rId12" Type="http://schemas.openxmlformats.org/officeDocument/2006/relationships/image" Target="../media/image30.png"/><Relationship Id="rId2" Type="http://schemas.openxmlformats.org/officeDocument/2006/relationships/image" Target="../media/image134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5.svg"/><Relationship Id="rId11" Type="http://schemas.openxmlformats.org/officeDocument/2006/relationships/image" Target="../media/image33.svg"/><Relationship Id="rId5" Type="http://schemas.openxmlformats.org/officeDocument/2006/relationships/image" Target="../media/image14.png"/><Relationship Id="rId15" Type="http://schemas.openxmlformats.org/officeDocument/2006/relationships/image" Target="../media/image18.svg"/><Relationship Id="rId10" Type="http://schemas.openxmlformats.org/officeDocument/2006/relationships/image" Target="../media/image32.png"/><Relationship Id="rId4" Type="http://schemas.openxmlformats.org/officeDocument/2006/relationships/image" Target="../media/image136.jpeg"/><Relationship Id="rId9" Type="http://schemas.openxmlformats.org/officeDocument/2006/relationships/image" Target="../media/image2.svg"/><Relationship Id="rId14" Type="http://schemas.openxmlformats.org/officeDocument/2006/relationships/image" Target="../media/image17.png"/></Relationships>
</file>

<file path=ppt/slides/_rels/slide43.xml.rels><?xml version="1.0" encoding="UTF-8" standalone="yes"?>
<Relationships xmlns="http://schemas.openxmlformats.org/package/2006/relationships"><Relationship Id="rId8" Type="http://schemas.openxmlformats.org/officeDocument/2006/relationships/image" Target="../media/image1.png"/><Relationship Id="rId13" Type="http://schemas.openxmlformats.org/officeDocument/2006/relationships/image" Target="../media/image31.svg"/><Relationship Id="rId3" Type="http://schemas.openxmlformats.org/officeDocument/2006/relationships/image" Target="../media/image138.png"/><Relationship Id="rId7" Type="http://schemas.openxmlformats.org/officeDocument/2006/relationships/image" Target="../media/image16.png"/><Relationship Id="rId12" Type="http://schemas.openxmlformats.org/officeDocument/2006/relationships/image" Target="../media/image30.png"/><Relationship Id="rId2" Type="http://schemas.openxmlformats.org/officeDocument/2006/relationships/image" Target="../media/image137.png"/><Relationship Id="rId16" Type="http://schemas.openxmlformats.org/officeDocument/2006/relationships/hyperlink" Target="https://youtu.be/PvrsKVrJ8dw" TargetMode="Externa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5.svg"/><Relationship Id="rId11" Type="http://schemas.openxmlformats.org/officeDocument/2006/relationships/image" Target="../media/image33.svg"/><Relationship Id="rId5" Type="http://schemas.openxmlformats.org/officeDocument/2006/relationships/image" Target="../media/image14.png"/><Relationship Id="rId15" Type="http://schemas.openxmlformats.org/officeDocument/2006/relationships/image" Target="../media/image18.svg"/><Relationship Id="rId10" Type="http://schemas.openxmlformats.org/officeDocument/2006/relationships/image" Target="../media/image32.png"/><Relationship Id="rId4" Type="http://schemas.openxmlformats.org/officeDocument/2006/relationships/image" Target="../media/image139.jpeg"/><Relationship Id="rId9" Type="http://schemas.openxmlformats.org/officeDocument/2006/relationships/image" Target="../media/image2.svg"/><Relationship Id="rId14" Type="http://schemas.openxmlformats.org/officeDocument/2006/relationships/image" Target="../media/image17.png"/></Relationships>
</file>

<file path=ppt/slides/_rels/slide44.xml.rels><?xml version="1.0" encoding="UTF-8" standalone="yes"?>
<Relationships xmlns="http://schemas.openxmlformats.org/package/2006/relationships"><Relationship Id="rId8" Type="http://schemas.openxmlformats.org/officeDocument/2006/relationships/image" Target="../media/image1.png"/><Relationship Id="rId13" Type="http://schemas.openxmlformats.org/officeDocument/2006/relationships/image" Target="../media/image31.svg"/><Relationship Id="rId3" Type="http://schemas.openxmlformats.org/officeDocument/2006/relationships/image" Target="../media/image141.jpeg"/><Relationship Id="rId7" Type="http://schemas.openxmlformats.org/officeDocument/2006/relationships/image" Target="../media/image16.png"/><Relationship Id="rId12" Type="http://schemas.openxmlformats.org/officeDocument/2006/relationships/image" Target="../media/image30.png"/><Relationship Id="rId2" Type="http://schemas.openxmlformats.org/officeDocument/2006/relationships/image" Target="../media/image140.png"/><Relationship Id="rId16" Type="http://schemas.openxmlformats.org/officeDocument/2006/relationships/hyperlink" Target="https://youtu.be/PvrsKVrJ8dw" TargetMode="Externa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5.svg"/><Relationship Id="rId11" Type="http://schemas.openxmlformats.org/officeDocument/2006/relationships/image" Target="../media/image33.svg"/><Relationship Id="rId5" Type="http://schemas.openxmlformats.org/officeDocument/2006/relationships/image" Target="../media/image14.png"/><Relationship Id="rId15" Type="http://schemas.openxmlformats.org/officeDocument/2006/relationships/image" Target="../media/image18.svg"/><Relationship Id="rId10" Type="http://schemas.openxmlformats.org/officeDocument/2006/relationships/image" Target="../media/image32.png"/><Relationship Id="rId4" Type="http://schemas.openxmlformats.org/officeDocument/2006/relationships/image" Target="../media/image142.jpeg"/><Relationship Id="rId9" Type="http://schemas.openxmlformats.org/officeDocument/2006/relationships/image" Target="../media/image2.svg"/><Relationship Id="rId14" Type="http://schemas.openxmlformats.org/officeDocument/2006/relationships/image" Target="../media/image17.png"/></Relationships>
</file>

<file path=ppt/slides/_rels/slide45.xml.rels><?xml version="1.0" encoding="UTF-8" standalone="yes"?>
<Relationships xmlns="http://schemas.openxmlformats.org/package/2006/relationships"><Relationship Id="rId8" Type="http://schemas.openxmlformats.org/officeDocument/2006/relationships/image" Target="../media/image26.png"/><Relationship Id="rId3" Type="http://schemas.openxmlformats.org/officeDocument/2006/relationships/image" Target="../media/image22.png"/><Relationship Id="rId7" Type="http://schemas.openxmlformats.org/officeDocument/2006/relationships/image" Target="../media/image8.png"/><Relationship Id="rId2" Type="http://schemas.openxmlformats.org/officeDocument/2006/relationships/image" Target="../media/image21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25.png"/><Relationship Id="rId11" Type="http://schemas.openxmlformats.org/officeDocument/2006/relationships/image" Target="../media/image29.jpeg"/><Relationship Id="rId5" Type="http://schemas.openxmlformats.org/officeDocument/2006/relationships/image" Target="../media/image24.png"/><Relationship Id="rId10" Type="http://schemas.openxmlformats.org/officeDocument/2006/relationships/image" Target="../media/image28.jpeg"/><Relationship Id="rId4" Type="http://schemas.openxmlformats.org/officeDocument/2006/relationships/image" Target="../media/image23.png"/><Relationship Id="rId9" Type="http://schemas.openxmlformats.org/officeDocument/2006/relationships/image" Target="../media/image27.svg"/></Relationships>
</file>

<file path=ppt/slides/_rels/slide46.xml.rels><?xml version="1.0" encoding="UTF-8" standalone="yes"?>
<Relationships xmlns="http://schemas.openxmlformats.org/package/2006/relationships"><Relationship Id="rId8" Type="http://schemas.openxmlformats.org/officeDocument/2006/relationships/image" Target="../media/image1.png"/><Relationship Id="rId13" Type="http://schemas.openxmlformats.org/officeDocument/2006/relationships/image" Target="../media/image31.svg"/><Relationship Id="rId3" Type="http://schemas.openxmlformats.org/officeDocument/2006/relationships/image" Target="../media/image144.png"/><Relationship Id="rId7" Type="http://schemas.openxmlformats.org/officeDocument/2006/relationships/image" Target="../media/image16.png"/><Relationship Id="rId12" Type="http://schemas.openxmlformats.org/officeDocument/2006/relationships/image" Target="../media/image30.png"/><Relationship Id="rId2" Type="http://schemas.openxmlformats.org/officeDocument/2006/relationships/image" Target="../media/image143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5.svg"/><Relationship Id="rId11" Type="http://schemas.openxmlformats.org/officeDocument/2006/relationships/image" Target="../media/image33.svg"/><Relationship Id="rId5" Type="http://schemas.openxmlformats.org/officeDocument/2006/relationships/image" Target="../media/image14.png"/><Relationship Id="rId15" Type="http://schemas.openxmlformats.org/officeDocument/2006/relationships/image" Target="../media/image18.svg"/><Relationship Id="rId10" Type="http://schemas.openxmlformats.org/officeDocument/2006/relationships/image" Target="../media/image32.png"/><Relationship Id="rId4" Type="http://schemas.openxmlformats.org/officeDocument/2006/relationships/image" Target="../media/image145.jpeg"/><Relationship Id="rId9" Type="http://schemas.openxmlformats.org/officeDocument/2006/relationships/image" Target="../media/image2.svg"/><Relationship Id="rId14" Type="http://schemas.openxmlformats.org/officeDocument/2006/relationships/image" Target="../media/image17.png"/></Relationships>
</file>

<file path=ppt/slides/_rels/slide47.xml.rels><?xml version="1.0" encoding="UTF-8" standalone="yes"?>
<Relationships xmlns="http://schemas.openxmlformats.org/package/2006/relationships"><Relationship Id="rId8" Type="http://schemas.openxmlformats.org/officeDocument/2006/relationships/image" Target="../media/image1.png"/><Relationship Id="rId13" Type="http://schemas.openxmlformats.org/officeDocument/2006/relationships/image" Target="../media/image31.svg"/><Relationship Id="rId3" Type="http://schemas.openxmlformats.org/officeDocument/2006/relationships/image" Target="../media/image147.png"/><Relationship Id="rId7" Type="http://schemas.openxmlformats.org/officeDocument/2006/relationships/image" Target="../media/image16.png"/><Relationship Id="rId12" Type="http://schemas.openxmlformats.org/officeDocument/2006/relationships/image" Target="../media/image30.png"/><Relationship Id="rId2" Type="http://schemas.openxmlformats.org/officeDocument/2006/relationships/image" Target="../media/image146.jpe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5.svg"/><Relationship Id="rId11" Type="http://schemas.openxmlformats.org/officeDocument/2006/relationships/image" Target="../media/image33.svg"/><Relationship Id="rId5" Type="http://schemas.openxmlformats.org/officeDocument/2006/relationships/image" Target="../media/image14.png"/><Relationship Id="rId15" Type="http://schemas.openxmlformats.org/officeDocument/2006/relationships/image" Target="../media/image18.svg"/><Relationship Id="rId10" Type="http://schemas.openxmlformats.org/officeDocument/2006/relationships/image" Target="../media/image32.png"/><Relationship Id="rId4" Type="http://schemas.openxmlformats.org/officeDocument/2006/relationships/image" Target="../media/image148.jpeg"/><Relationship Id="rId9" Type="http://schemas.openxmlformats.org/officeDocument/2006/relationships/image" Target="../media/image2.svg"/><Relationship Id="rId14" Type="http://schemas.openxmlformats.org/officeDocument/2006/relationships/image" Target="../media/image17.png"/></Relationships>
</file>

<file path=ppt/slides/_rels/slide48.xml.rels><?xml version="1.0" encoding="UTF-8" standalone="yes"?>
<Relationships xmlns="http://schemas.openxmlformats.org/package/2006/relationships"><Relationship Id="rId8" Type="http://schemas.openxmlformats.org/officeDocument/2006/relationships/image" Target="../media/image1.png"/><Relationship Id="rId13" Type="http://schemas.openxmlformats.org/officeDocument/2006/relationships/image" Target="../media/image31.svg"/><Relationship Id="rId3" Type="http://schemas.openxmlformats.org/officeDocument/2006/relationships/image" Target="../media/image150.png"/><Relationship Id="rId7" Type="http://schemas.openxmlformats.org/officeDocument/2006/relationships/image" Target="../media/image16.png"/><Relationship Id="rId12" Type="http://schemas.openxmlformats.org/officeDocument/2006/relationships/image" Target="../media/image30.png"/><Relationship Id="rId2" Type="http://schemas.openxmlformats.org/officeDocument/2006/relationships/image" Target="../media/image149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5.svg"/><Relationship Id="rId11" Type="http://schemas.openxmlformats.org/officeDocument/2006/relationships/image" Target="../media/image33.svg"/><Relationship Id="rId5" Type="http://schemas.openxmlformats.org/officeDocument/2006/relationships/image" Target="../media/image14.png"/><Relationship Id="rId15" Type="http://schemas.openxmlformats.org/officeDocument/2006/relationships/image" Target="../media/image18.svg"/><Relationship Id="rId10" Type="http://schemas.openxmlformats.org/officeDocument/2006/relationships/image" Target="../media/image32.png"/><Relationship Id="rId4" Type="http://schemas.openxmlformats.org/officeDocument/2006/relationships/image" Target="../media/image151.jpeg"/><Relationship Id="rId9" Type="http://schemas.openxmlformats.org/officeDocument/2006/relationships/image" Target="../media/image2.svg"/><Relationship Id="rId14" Type="http://schemas.openxmlformats.org/officeDocument/2006/relationships/image" Target="../media/image17.png"/></Relationships>
</file>

<file path=ppt/slides/_rels/slide49.xml.rels><?xml version="1.0" encoding="UTF-8" standalone="yes"?>
<Relationships xmlns="http://schemas.openxmlformats.org/package/2006/relationships"><Relationship Id="rId8" Type="http://schemas.openxmlformats.org/officeDocument/2006/relationships/image" Target="../media/image1.png"/><Relationship Id="rId13" Type="http://schemas.openxmlformats.org/officeDocument/2006/relationships/image" Target="../media/image31.svg"/><Relationship Id="rId3" Type="http://schemas.openxmlformats.org/officeDocument/2006/relationships/image" Target="../media/image153.png"/><Relationship Id="rId7" Type="http://schemas.openxmlformats.org/officeDocument/2006/relationships/image" Target="../media/image16.png"/><Relationship Id="rId12" Type="http://schemas.openxmlformats.org/officeDocument/2006/relationships/image" Target="../media/image30.png"/><Relationship Id="rId2" Type="http://schemas.openxmlformats.org/officeDocument/2006/relationships/image" Target="../media/image152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5.svg"/><Relationship Id="rId11" Type="http://schemas.openxmlformats.org/officeDocument/2006/relationships/image" Target="../media/image33.svg"/><Relationship Id="rId5" Type="http://schemas.openxmlformats.org/officeDocument/2006/relationships/image" Target="../media/image14.png"/><Relationship Id="rId15" Type="http://schemas.openxmlformats.org/officeDocument/2006/relationships/image" Target="../media/image18.svg"/><Relationship Id="rId10" Type="http://schemas.openxmlformats.org/officeDocument/2006/relationships/image" Target="../media/image32.png"/><Relationship Id="rId4" Type="http://schemas.openxmlformats.org/officeDocument/2006/relationships/image" Target="../media/image154.jpeg"/><Relationship Id="rId9" Type="http://schemas.openxmlformats.org/officeDocument/2006/relationships/image" Target="../media/image2.svg"/><Relationship Id="rId14" Type="http://schemas.openxmlformats.org/officeDocument/2006/relationships/image" Target="../media/image17.png"/></Relationships>
</file>

<file path=ppt/slides/_rels/slide50.xml.rels><?xml version="1.0" encoding="UTF-8" standalone="yes"?>
<Relationships xmlns="http://schemas.openxmlformats.org/package/2006/relationships"><Relationship Id="rId8" Type="http://schemas.openxmlformats.org/officeDocument/2006/relationships/image" Target="../media/image1.png"/><Relationship Id="rId13" Type="http://schemas.openxmlformats.org/officeDocument/2006/relationships/image" Target="../media/image31.svg"/><Relationship Id="rId3" Type="http://schemas.openxmlformats.org/officeDocument/2006/relationships/image" Target="../media/image156.png"/><Relationship Id="rId7" Type="http://schemas.openxmlformats.org/officeDocument/2006/relationships/image" Target="../media/image16.png"/><Relationship Id="rId12" Type="http://schemas.openxmlformats.org/officeDocument/2006/relationships/image" Target="../media/image30.png"/><Relationship Id="rId2" Type="http://schemas.openxmlformats.org/officeDocument/2006/relationships/image" Target="../media/image155.png"/><Relationship Id="rId16" Type="http://schemas.openxmlformats.org/officeDocument/2006/relationships/image" Target="../media/image158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5.svg"/><Relationship Id="rId11" Type="http://schemas.openxmlformats.org/officeDocument/2006/relationships/image" Target="../media/image33.svg"/><Relationship Id="rId5" Type="http://schemas.openxmlformats.org/officeDocument/2006/relationships/image" Target="../media/image14.png"/><Relationship Id="rId15" Type="http://schemas.openxmlformats.org/officeDocument/2006/relationships/image" Target="../media/image18.svg"/><Relationship Id="rId10" Type="http://schemas.openxmlformats.org/officeDocument/2006/relationships/image" Target="../media/image32.png"/><Relationship Id="rId4" Type="http://schemas.openxmlformats.org/officeDocument/2006/relationships/image" Target="../media/image157.jpeg"/><Relationship Id="rId9" Type="http://schemas.openxmlformats.org/officeDocument/2006/relationships/image" Target="../media/image2.svg"/><Relationship Id="rId14" Type="http://schemas.openxmlformats.org/officeDocument/2006/relationships/image" Target="../media/image17.png"/></Relationships>
</file>

<file path=ppt/slides/_rels/slide51.xml.rels><?xml version="1.0" encoding="UTF-8" standalone="yes"?>
<Relationships xmlns="http://schemas.openxmlformats.org/package/2006/relationships"><Relationship Id="rId8" Type="http://schemas.openxmlformats.org/officeDocument/2006/relationships/image" Target="../media/image1.png"/><Relationship Id="rId13" Type="http://schemas.openxmlformats.org/officeDocument/2006/relationships/image" Target="../media/image31.svg"/><Relationship Id="rId3" Type="http://schemas.openxmlformats.org/officeDocument/2006/relationships/image" Target="../media/image160.jpeg"/><Relationship Id="rId7" Type="http://schemas.openxmlformats.org/officeDocument/2006/relationships/image" Target="../media/image16.png"/><Relationship Id="rId12" Type="http://schemas.openxmlformats.org/officeDocument/2006/relationships/image" Target="../media/image30.png"/><Relationship Id="rId2" Type="http://schemas.openxmlformats.org/officeDocument/2006/relationships/image" Target="../media/image159.jpe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5.svg"/><Relationship Id="rId11" Type="http://schemas.openxmlformats.org/officeDocument/2006/relationships/image" Target="../media/image33.svg"/><Relationship Id="rId5" Type="http://schemas.openxmlformats.org/officeDocument/2006/relationships/image" Target="../media/image14.png"/><Relationship Id="rId15" Type="http://schemas.openxmlformats.org/officeDocument/2006/relationships/image" Target="../media/image18.svg"/><Relationship Id="rId10" Type="http://schemas.openxmlformats.org/officeDocument/2006/relationships/image" Target="../media/image32.png"/><Relationship Id="rId4" Type="http://schemas.openxmlformats.org/officeDocument/2006/relationships/image" Target="../media/image161.jpeg"/><Relationship Id="rId9" Type="http://schemas.openxmlformats.org/officeDocument/2006/relationships/image" Target="../media/image2.svg"/><Relationship Id="rId14" Type="http://schemas.openxmlformats.org/officeDocument/2006/relationships/image" Target="../media/image17.png"/></Relationships>
</file>

<file path=ppt/slides/_rels/slide52.xml.rels><?xml version="1.0" encoding="UTF-8" standalone="yes"?>
<Relationships xmlns="http://schemas.openxmlformats.org/package/2006/relationships"><Relationship Id="rId8" Type="http://schemas.openxmlformats.org/officeDocument/2006/relationships/image" Target="../media/image1.png"/><Relationship Id="rId13" Type="http://schemas.openxmlformats.org/officeDocument/2006/relationships/image" Target="../media/image31.svg"/><Relationship Id="rId3" Type="http://schemas.openxmlformats.org/officeDocument/2006/relationships/image" Target="../media/image163.jpeg"/><Relationship Id="rId7" Type="http://schemas.openxmlformats.org/officeDocument/2006/relationships/image" Target="../media/image16.png"/><Relationship Id="rId12" Type="http://schemas.openxmlformats.org/officeDocument/2006/relationships/image" Target="../media/image30.png"/><Relationship Id="rId2" Type="http://schemas.openxmlformats.org/officeDocument/2006/relationships/image" Target="../media/image162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5.svg"/><Relationship Id="rId11" Type="http://schemas.openxmlformats.org/officeDocument/2006/relationships/image" Target="../media/image33.svg"/><Relationship Id="rId5" Type="http://schemas.openxmlformats.org/officeDocument/2006/relationships/image" Target="../media/image14.png"/><Relationship Id="rId15" Type="http://schemas.openxmlformats.org/officeDocument/2006/relationships/image" Target="../media/image18.svg"/><Relationship Id="rId10" Type="http://schemas.openxmlformats.org/officeDocument/2006/relationships/image" Target="../media/image32.png"/><Relationship Id="rId4" Type="http://schemas.openxmlformats.org/officeDocument/2006/relationships/image" Target="../media/image164.jpeg"/><Relationship Id="rId9" Type="http://schemas.openxmlformats.org/officeDocument/2006/relationships/image" Target="../media/image2.svg"/><Relationship Id="rId14" Type="http://schemas.openxmlformats.org/officeDocument/2006/relationships/image" Target="../media/image17.png"/></Relationships>
</file>

<file path=ppt/slides/_rels/slide53.xml.rels><?xml version="1.0" encoding="UTF-8" standalone="yes"?>
<Relationships xmlns="http://schemas.openxmlformats.org/package/2006/relationships"><Relationship Id="rId8" Type="http://schemas.openxmlformats.org/officeDocument/2006/relationships/image" Target="../media/image1.png"/><Relationship Id="rId13" Type="http://schemas.openxmlformats.org/officeDocument/2006/relationships/image" Target="../media/image31.svg"/><Relationship Id="rId3" Type="http://schemas.openxmlformats.org/officeDocument/2006/relationships/image" Target="../media/image166.png"/><Relationship Id="rId7" Type="http://schemas.openxmlformats.org/officeDocument/2006/relationships/image" Target="../media/image16.png"/><Relationship Id="rId12" Type="http://schemas.openxmlformats.org/officeDocument/2006/relationships/image" Target="../media/image30.png"/><Relationship Id="rId2" Type="http://schemas.openxmlformats.org/officeDocument/2006/relationships/image" Target="../media/image165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5.svg"/><Relationship Id="rId11" Type="http://schemas.openxmlformats.org/officeDocument/2006/relationships/image" Target="../media/image33.svg"/><Relationship Id="rId5" Type="http://schemas.openxmlformats.org/officeDocument/2006/relationships/image" Target="../media/image14.png"/><Relationship Id="rId10" Type="http://schemas.openxmlformats.org/officeDocument/2006/relationships/image" Target="../media/image32.png"/><Relationship Id="rId4" Type="http://schemas.openxmlformats.org/officeDocument/2006/relationships/image" Target="../media/image167.jpeg"/><Relationship Id="rId9" Type="http://schemas.openxmlformats.org/officeDocument/2006/relationships/image" Target="../media/image2.svg"/></Relationships>
</file>

<file path=ppt/slides/_rels/slide54.xml.rels><?xml version="1.0" encoding="UTF-8" standalone="yes"?>
<Relationships xmlns="http://schemas.openxmlformats.org/package/2006/relationships"><Relationship Id="rId8" Type="http://schemas.openxmlformats.org/officeDocument/2006/relationships/image" Target="../media/image1.png"/><Relationship Id="rId13" Type="http://schemas.openxmlformats.org/officeDocument/2006/relationships/image" Target="../media/image31.svg"/><Relationship Id="rId3" Type="http://schemas.openxmlformats.org/officeDocument/2006/relationships/image" Target="../media/image169.png"/><Relationship Id="rId7" Type="http://schemas.openxmlformats.org/officeDocument/2006/relationships/image" Target="../media/image16.png"/><Relationship Id="rId12" Type="http://schemas.openxmlformats.org/officeDocument/2006/relationships/image" Target="../media/image30.png"/><Relationship Id="rId2" Type="http://schemas.openxmlformats.org/officeDocument/2006/relationships/image" Target="../media/image168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5.svg"/><Relationship Id="rId11" Type="http://schemas.openxmlformats.org/officeDocument/2006/relationships/image" Target="../media/image33.svg"/><Relationship Id="rId5" Type="http://schemas.openxmlformats.org/officeDocument/2006/relationships/image" Target="../media/image14.png"/><Relationship Id="rId15" Type="http://schemas.openxmlformats.org/officeDocument/2006/relationships/image" Target="../media/image18.svg"/><Relationship Id="rId10" Type="http://schemas.openxmlformats.org/officeDocument/2006/relationships/image" Target="../media/image32.png"/><Relationship Id="rId4" Type="http://schemas.openxmlformats.org/officeDocument/2006/relationships/image" Target="../media/image170.png"/><Relationship Id="rId9" Type="http://schemas.openxmlformats.org/officeDocument/2006/relationships/image" Target="../media/image2.svg"/><Relationship Id="rId14" Type="http://schemas.openxmlformats.org/officeDocument/2006/relationships/image" Target="../media/image17.png"/></Relationships>
</file>

<file path=ppt/slides/_rels/slide55.xml.rels><?xml version="1.0" encoding="UTF-8" standalone="yes"?>
<Relationships xmlns="http://schemas.openxmlformats.org/package/2006/relationships"><Relationship Id="rId8" Type="http://schemas.openxmlformats.org/officeDocument/2006/relationships/image" Target="../media/image1.png"/><Relationship Id="rId13" Type="http://schemas.openxmlformats.org/officeDocument/2006/relationships/image" Target="../media/image31.svg"/><Relationship Id="rId3" Type="http://schemas.openxmlformats.org/officeDocument/2006/relationships/image" Target="../media/image172.png"/><Relationship Id="rId7" Type="http://schemas.openxmlformats.org/officeDocument/2006/relationships/image" Target="../media/image16.png"/><Relationship Id="rId12" Type="http://schemas.openxmlformats.org/officeDocument/2006/relationships/image" Target="../media/image30.png"/><Relationship Id="rId2" Type="http://schemas.openxmlformats.org/officeDocument/2006/relationships/image" Target="../media/image171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5.svg"/><Relationship Id="rId11" Type="http://schemas.openxmlformats.org/officeDocument/2006/relationships/image" Target="../media/image33.svg"/><Relationship Id="rId5" Type="http://schemas.openxmlformats.org/officeDocument/2006/relationships/image" Target="../media/image14.png"/><Relationship Id="rId15" Type="http://schemas.openxmlformats.org/officeDocument/2006/relationships/image" Target="../media/image18.svg"/><Relationship Id="rId10" Type="http://schemas.openxmlformats.org/officeDocument/2006/relationships/image" Target="../media/image32.png"/><Relationship Id="rId4" Type="http://schemas.openxmlformats.org/officeDocument/2006/relationships/image" Target="../media/image173.jpeg"/><Relationship Id="rId9" Type="http://schemas.openxmlformats.org/officeDocument/2006/relationships/image" Target="../media/image2.svg"/><Relationship Id="rId14" Type="http://schemas.openxmlformats.org/officeDocument/2006/relationships/image" Target="../media/image17.png"/></Relationships>
</file>

<file path=ppt/slides/_rels/slide56.xml.rels><?xml version="1.0" encoding="UTF-8" standalone="yes"?>
<Relationships xmlns="http://schemas.openxmlformats.org/package/2006/relationships"><Relationship Id="rId8" Type="http://schemas.openxmlformats.org/officeDocument/2006/relationships/image" Target="../media/image1.png"/><Relationship Id="rId13" Type="http://schemas.openxmlformats.org/officeDocument/2006/relationships/image" Target="../media/image31.svg"/><Relationship Id="rId3" Type="http://schemas.openxmlformats.org/officeDocument/2006/relationships/image" Target="../media/image175.png"/><Relationship Id="rId7" Type="http://schemas.openxmlformats.org/officeDocument/2006/relationships/image" Target="../media/image16.png"/><Relationship Id="rId12" Type="http://schemas.openxmlformats.org/officeDocument/2006/relationships/image" Target="../media/image30.png"/><Relationship Id="rId2" Type="http://schemas.openxmlformats.org/officeDocument/2006/relationships/image" Target="../media/image174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5.svg"/><Relationship Id="rId11" Type="http://schemas.openxmlformats.org/officeDocument/2006/relationships/image" Target="../media/image33.svg"/><Relationship Id="rId5" Type="http://schemas.openxmlformats.org/officeDocument/2006/relationships/image" Target="../media/image14.png"/><Relationship Id="rId10" Type="http://schemas.openxmlformats.org/officeDocument/2006/relationships/image" Target="../media/image32.png"/><Relationship Id="rId4" Type="http://schemas.openxmlformats.org/officeDocument/2006/relationships/image" Target="../media/image176.png"/><Relationship Id="rId9" Type="http://schemas.openxmlformats.org/officeDocument/2006/relationships/image" Target="../media/image2.svg"/></Relationships>
</file>

<file path=ppt/slides/_rels/slide57.xml.rels><?xml version="1.0" encoding="UTF-8" standalone="yes"?>
<Relationships xmlns="http://schemas.openxmlformats.org/package/2006/relationships"><Relationship Id="rId8" Type="http://schemas.openxmlformats.org/officeDocument/2006/relationships/image" Target="../media/image1.png"/><Relationship Id="rId13" Type="http://schemas.openxmlformats.org/officeDocument/2006/relationships/image" Target="../media/image31.svg"/><Relationship Id="rId3" Type="http://schemas.openxmlformats.org/officeDocument/2006/relationships/image" Target="../media/image178.png"/><Relationship Id="rId7" Type="http://schemas.openxmlformats.org/officeDocument/2006/relationships/image" Target="../media/image16.png"/><Relationship Id="rId12" Type="http://schemas.openxmlformats.org/officeDocument/2006/relationships/image" Target="../media/image30.png"/><Relationship Id="rId2" Type="http://schemas.openxmlformats.org/officeDocument/2006/relationships/image" Target="../media/image177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5.svg"/><Relationship Id="rId11" Type="http://schemas.openxmlformats.org/officeDocument/2006/relationships/image" Target="../media/image33.svg"/><Relationship Id="rId5" Type="http://schemas.openxmlformats.org/officeDocument/2006/relationships/image" Target="../media/image14.png"/><Relationship Id="rId15" Type="http://schemas.openxmlformats.org/officeDocument/2006/relationships/image" Target="../media/image18.svg"/><Relationship Id="rId10" Type="http://schemas.openxmlformats.org/officeDocument/2006/relationships/image" Target="../media/image32.png"/><Relationship Id="rId4" Type="http://schemas.openxmlformats.org/officeDocument/2006/relationships/image" Target="../media/image179.jpeg"/><Relationship Id="rId9" Type="http://schemas.openxmlformats.org/officeDocument/2006/relationships/image" Target="../media/image2.svg"/><Relationship Id="rId14" Type="http://schemas.openxmlformats.org/officeDocument/2006/relationships/image" Target="../media/image17.png"/></Relationships>
</file>

<file path=ppt/slides/_rels/slide58.xml.rels><?xml version="1.0" encoding="UTF-8" standalone="yes"?>
<Relationships xmlns="http://schemas.openxmlformats.org/package/2006/relationships"><Relationship Id="rId8" Type="http://schemas.openxmlformats.org/officeDocument/2006/relationships/image" Target="../media/image1.png"/><Relationship Id="rId13" Type="http://schemas.openxmlformats.org/officeDocument/2006/relationships/image" Target="../media/image31.svg"/><Relationship Id="rId3" Type="http://schemas.openxmlformats.org/officeDocument/2006/relationships/image" Target="../media/image181.png"/><Relationship Id="rId7" Type="http://schemas.openxmlformats.org/officeDocument/2006/relationships/image" Target="../media/image16.png"/><Relationship Id="rId12" Type="http://schemas.openxmlformats.org/officeDocument/2006/relationships/image" Target="../media/image30.png"/><Relationship Id="rId2" Type="http://schemas.openxmlformats.org/officeDocument/2006/relationships/image" Target="../media/image180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5.svg"/><Relationship Id="rId11" Type="http://schemas.openxmlformats.org/officeDocument/2006/relationships/image" Target="../media/image33.svg"/><Relationship Id="rId5" Type="http://schemas.openxmlformats.org/officeDocument/2006/relationships/image" Target="../media/image14.png"/><Relationship Id="rId15" Type="http://schemas.openxmlformats.org/officeDocument/2006/relationships/image" Target="../media/image18.svg"/><Relationship Id="rId10" Type="http://schemas.openxmlformats.org/officeDocument/2006/relationships/image" Target="../media/image32.png"/><Relationship Id="rId4" Type="http://schemas.openxmlformats.org/officeDocument/2006/relationships/image" Target="../media/image182.png"/><Relationship Id="rId9" Type="http://schemas.openxmlformats.org/officeDocument/2006/relationships/image" Target="../media/image2.svg"/><Relationship Id="rId14" Type="http://schemas.openxmlformats.org/officeDocument/2006/relationships/image" Target="../media/image17.png"/></Relationships>
</file>

<file path=ppt/slides/_rels/slide59.xml.rels><?xml version="1.0" encoding="UTF-8" standalone="yes"?>
<Relationships xmlns="http://schemas.openxmlformats.org/package/2006/relationships"><Relationship Id="rId8" Type="http://schemas.openxmlformats.org/officeDocument/2006/relationships/image" Target="../media/image1.png"/><Relationship Id="rId13" Type="http://schemas.openxmlformats.org/officeDocument/2006/relationships/image" Target="../media/image31.svg"/><Relationship Id="rId3" Type="http://schemas.openxmlformats.org/officeDocument/2006/relationships/image" Target="../media/image184.jpeg"/><Relationship Id="rId7" Type="http://schemas.openxmlformats.org/officeDocument/2006/relationships/image" Target="../media/image16.png"/><Relationship Id="rId12" Type="http://schemas.openxmlformats.org/officeDocument/2006/relationships/image" Target="../media/image30.png"/><Relationship Id="rId2" Type="http://schemas.openxmlformats.org/officeDocument/2006/relationships/image" Target="../media/image183.png"/><Relationship Id="rId16" Type="http://schemas.openxmlformats.org/officeDocument/2006/relationships/hyperlink" Target="https://youtu.be/PvrsKVrJ8dw" TargetMode="Externa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5.svg"/><Relationship Id="rId11" Type="http://schemas.openxmlformats.org/officeDocument/2006/relationships/image" Target="../media/image33.svg"/><Relationship Id="rId5" Type="http://schemas.openxmlformats.org/officeDocument/2006/relationships/image" Target="../media/image14.png"/><Relationship Id="rId15" Type="http://schemas.openxmlformats.org/officeDocument/2006/relationships/image" Target="../media/image18.svg"/><Relationship Id="rId10" Type="http://schemas.openxmlformats.org/officeDocument/2006/relationships/image" Target="../media/image32.png"/><Relationship Id="rId4" Type="http://schemas.openxmlformats.org/officeDocument/2006/relationships/image" Target="../media/image185.jpeg"/><Relationship Id="rId9" Type="http://schemas.openxmlformats.org/officeDocument/2006/relationships/image" Target="../media/image2.svg"/><Relationship Id="rId14" Type="http://schemas.openxmlformats.org/officeDocument/2006/relationships/image" Target="../media/image17.png"/></Relationships>
</file>

<file path=ppt/slides/_rels/slide60.xml.rels><?xml version="1.0" encoding="UTF-8" standalone="yes"?>
<Relationships xmlns="http://schemas.openxmlformats.org/package/2006/relationships"><Relationship Id="rId8" Type="http://schemas.openxmlformats.org/officeDocument/2006/relationships/image" Target="../media/image1.png"/><Relationship Id="rId13" Type="http://schemas.openxmlformats.org/officeDocument/2006/relationships/image" Target="../media/image31.svg"/><Relationship Id="rId3" Type="http://schemas.openxmlformats.org/officeDocument/2006/relationships/image" Target="../media/image187.png"/><Relationship Id="rId7" Type="http://schemas.openxmlformats.org/officeDocument/2006/relationships/image" Target="../media/image16.png"/><Relationship Id="rId12" Type="http://schemas.openxmlformats.org/officeDocument/2006/relationships/image" Target="../media/image30.png"/><Relationship Id="rId2" Type="http://schemas.openxmlformats.org/officeDocument/2006/relationships/image" Target="../media/image186.png"/><Relationship Id="rId16" Type="http://schemas.openxmlformats.org/officeDocument/2006/relationships/hyperlink" Target="https://youtu.be/PvrsKVrJ8dw" TargetMode="Externa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5.svg"/><Relationship Id="rId11" Type="http://schemas.openxmlformats.org/officeDocument/2006/relationships/image" Target="../media/image33.svg"/><Relationship Id="rId5" Type="http://schemas.openxmlformats.org/officeDocument/2006/relationships/image" Target="../media/image14.png"/><Relationship Id="rId15" Type="http://schemas.openxmlformats.org/officeDocument/2006/relationships/image" Target="../media/image18.svg"/><Relationship Id="rId10" Type="http://schemas.openxmlformats.org/officeDocument/2006/relationships/image" Target="../media/image32.png"/><Relationship Id="rId4" Type="http://schemas.openxmlformats.org/officeDocument/2006/relationships/image" Target="../media/image188.jpeg"/><Relationship Id="rId9" Type="http://schemas.openxmlformats.org/officeDocument/2006/relationships/image" Target="../media/image2.svg"/><Relationship Id="rId14" Type="http://schemas.openxmlformats.org/officeDocument/2006/relationships/image" Target="../media/image17.png"/></Relationships>
</file>

<file path=ppt/slides/_rels/slide61.xml.rels><?xml version="1.0" encoding="UTF-8" standalone="yes"?>
<Relationships xmlns="http://schemas.openxmlformats.org/package/2006/relationships"><Relationship Id="rId8" Type="http://schemas.openxmlformats.org/officeDocument/2006/relationships/image" Target="../media/image1.png"/><Relationship Id="rId13" Type="http://schemas.openxmlformats.org/officeDocument/2006/relationships/image" Target="../media/image31.svg"/><Relationship Id="rId3" Type="http://schemas.openxmlformats.org/officeDocument/2006/relationships/image" Target="../media/image190.png"/><Relationship Id="rId7" Type="http://schemas.openxmlformats.org/officeDocument/2006/relationships/image" Target="../media/image16.png"/><Relationship Id="rId12" Type="http://schemas.openxmlformats.org/officeDocument/2006/relationships/image" Target="../media/image30.png"/><Relationship Id="rId2" Type="http://schemas.openxmlformats.org/officeDocument/2006/relationships/image" Target="../media/image189.png"/><Relationship Id="rId16" Type="http://schemas.openxmlformats.org/officeDocument/2006/relationships/hyperlink" Target="https://youtu.be/PvrsKVrJ8dw" TargetMode="Externa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5.svg"/><Relationship Id="rId11" Type="http://schemas.openxmlformats.org/officeDocument/2006/relationships/image" Target="../media/image33.svg"/><Relationship Id="rId5" Type="http://schemas.openxmlformats.org/officeDocument/2006/relationships/image" Target="../media/image14.png"/><Relationship Id="rId15" Type="http://schemas.openxmlformats.org/officeDocument/2006/relationships/image" Target="../media/image18.svg"/><Relationship Id="rId10" Type="http://schemas.openxmlformats.org/officeDocument/2006/relationships/image" Target="../media/image32.png"/><Relationship Id="rId4" Type="http://schemas.openxmlformats.org/officeDocument/2006/relationships/image" Target="../media/image191.jpeg"/><Relationship Id="rId9" Type="http://schemas.openxmlformats.org/officeDocument/2006/relationships/image" Target="../media/image2.svg"/><Relationship Id="rId14" Type="http://schemas.openxmlformats.org/officeDocument/2006/relationships/image" Target="../media/image17.png"/></Relationships>
</file>

<file path=ppt/slides/_rels/slide62.xml.rels><?xml version="1.0" encoding="UTF-8" standalone="yes"?>
<Relationships xmlns="http://schemas.openxmlformats.org/package/2006/relationships"><Relationship Id="rId8" Type="http://schemas.openxmlformats.org/officeDocument/2006/relationships/image" Target="../media/image26.png"/><Relationship Id="rId3" Type="http://schemas.openxmlformats.org/officeDocument/2006/relationships/image" Target="../media/image22.png"/><Relationship Id="rId7" Type="http://schemas.openxmlformats.org/officeDocument/2006/relationships/image" Target="../media/image8.png"/><Relationship Id="rId2" Type="http://schemas.openxmlformats.org/officeDocument/2006/relationships/image" Target="../media/image21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25.png"/><Relationship Id="rId11" Type="http://schemas.openxmlformats.org/officeDocument/2006/relationships/image" Target="../media/image29.jpeg"/><Relationship Id="rId5" Type="http://schemas.openxmlformats.org/officeDocument/2006/relationships/image" Target="../media/image24.png"/><Relationship Id="rId10" Type="http://schemas.openxmlformats.org/officeDocument/2006/relationships/image" Target="../media/image28.jpeg"/><Relationship Id="rId4" Type="http://schemas.openxmlformats.org/officeDocument/2006/relationships/image" Target="../media/image23.png"/><Relationship Id="rId9" Type="http://schemas.openxmlformats.org/officeDocument/2006/relationships/image" Target="../media/image27.svg"/></Relationships>
</file>

<file path=ppt/slides/_rels/slide63.xml.rels><?xml version="1.0" encoding="UTF-8" standalone="yes"?>
<Relationships xmlns="http://schemas.openxmlformats.org/package/2006/relationships"><Relationship Id="rId8" Type="http://schemas.openxmlformats.org/officeDocument/2006/relationships/image" Target="../media/image1.png"/><Relationship Id="rId13" Type="http://schemas.openxmlformats.org/officeDocument/2006/relationships/image" Target="../media/image31.svg"/><Relationship Id="rId3" Type="http://schemas.openxmlformats.org/officeDocument/2006/relationships/image" Target="../media/image193.png"/><Relationship Id="rId7" Type="http://schemas.openxmlformats.org/officeDocument/2006/relationships/image" Target="../media/image16.png"/><Relationship Id="rId12" Type="http://schemas.openxmlformats.org/officeDocument/2006/relationships/image" Target="../media/image30.png"/><Relationship Id="rId2" Type="http://schemas.openxmlformats.org/officeDocument/2006/relationships/image" Target="../media/image192.png"/><Relationship Id="rId16" Type="http://schemas.openxmlformats.org/officeDocument/2006/relationships/image" Target="../media/image18.sv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5.svg"/><Relationship Id="rId11" Type="http://schemas.openxmlformats.org/officeDocument/2006/relationships/image" Target="../media/image33.svg"/><Relationship Id="rId5" Type="http://schemas.openxmlformats.org/officeDocument/2006/relationships/image" Target="../media/image14.png"/><Relationship Id="rId15" Type="http://schemas.openxmlformats.org/officeDocument/2006/relationships/image" Target="../media/image17.png"/><Relationship Id="rId10" Type="http://schemas.openxmlformats.org/officeDocument/2006/relationships/image" Target="../media/image32.png"/><Relationship Id="rId4" Type="http://schemas.openxmlformats.org/officeDocument/2006/relationships/image" Target="../media/image194.jpeg"/><Relationship Id="rId9" Type="http://schemas.openxmlformats.org/officeDocument/2006/relationships/image" Target="../media/image2.svg"/><Relationship Id="rId14" Type="http://schemas.openxmlformats.org/officeDocument/2006/relationships/hyperlink" Target="https://youtu.be/PvrsKVrJ8dw" TargetMode="External"/></Relationships>
</file>

<file path=ppt/slides/_rels/slide64.xml.rels><?xml version="1.0" encoding="UTF-8" standalone="yes"?>
<Relationships xmlns="http://schemas.openxmlformats.org/package/2006/relationships"><Relationship Id="rId8" Type="http://schemas.openxmlformats.org/officeDocument/2006/relationships/image" Target="../media/image1.png"/><Relationship Id="rId13" Type="http://schemas.openxmlformats.org/officeDocument/2006/relationships/image" Target="../media/image31.svg"/><Relationship Id="rId3" Type="http://schemas.openxmlformats.org/officeDocument/2006/relationships/image" Target="../media/image196.png"/><Relationship Id="rId7" Type="http://schemas.openxmlformats.org/officeDocument/2006/relationships/image" Target="../media/image16.png"/><Relationship Id="rId12" Type="http://schemas.openxmlformats.org/officeDocument/2006/relationships/image" Target="../media/image30.png"/><Relationship Id="rId2" Type="http://schemas.openxmlformats.org/officeDocument/2006/relationships/image" Target="../media/image195.png"/><Relationship Id="rId16" Type="http://schemas.openxmlformats.org/officeDocument/2006/relationships/image" Target="../media/image18.sv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5.svg"/><Relationship Id="rId11" Type="http://schemas.openxmlformats.org/officeDocument/2006/relationships/image" Target="../media/image33.svg"/><Relationship Id="rId5" Type="http://schemas.openxmlformats.org/officeDocument/2006/relationships/image" Target="../media/image14.png"/><Relationship Id="rId15" Type="http://schemas.openxmlformats.org/officeDocument/2006/relationships/image" Target="../media/image17.png"/><Relationship Id="rId10" Type="http://schemas.openxmlformats.org/officeDocument/2006/relationships/image" Target="../media/image32.png"/><Relationship Id="rId4" Type="http://schemas.openxmlformats.org/officeDocument/2006/relationships/image" Target="../media/image197.png"/><Relationship Id="rId9" Type="http://schemas.openxmlformats.org/officeDocument/2006/relationships/image" Target="../media/image2.svg"/><Relationship Id="rId14" Type="http://schemas.openxmlformats.org/officeDocument/2006/relationships/hyperlink" Target="https://youtu.be/PvrsKVrJ8dw" TargetMode="External"/></Relationships>
</file>

<file path=ppt/slides/_rels/slide65.xml.rels><?xml version="1.0" encoding="UTF-8" standalone="yes"?>
<Relationships xmlns="http://schemas.openxmlformats.org/package/2006/relationships"><Relationship Id="rId8" Type="http://schemas.openxmlformats.org/officeDocument/2006/relationships/image" Target="../media/image1.png"/><Relationship Id="rId13" Type="http://schemas.openxmlformats.org/officeDocument/2006/relationships/image" Target="../media/image31.svg"/><Relationship Id="rId3" Type="http://schemas.openxmlformats.org/officeDocument/2006/relationships/image" Target="../media/image199.png"/><Relationship Id="rId7" Type="http://schemas.openxmlformats.org/officeDocument/2006/relationships/image" Target="../media/image16.png"/><Relationship Id="rId12" Type="http://schemas.openxmlformats.org/officeDocument/2006/relationships/image" Target="../media/image30.png"/><Relationship Id="rId2" Type="http://schemas.openxmlformats.org/officeDocument/2006/relationships/image" Target="../media/image198.png"/><Relationship Id="rId16" Type="http://schemas.openxmlformats.org/officeDocument/2006/relationships/image" Target="../media/image18.sv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5.svg"/><Relationship Id="rId11" Type="http://schemas.openxmlformats.org/officeDocument/2006/relationships/image" Target="../media/image33.svg"/><Relationship Id="rId5" Type="http://schemas.openxmlformats.org/officeDocument/2006/relationships/image" Target="../media/image14.png"/><Relationship Id="rId15" Type="http://schemas.openxmlformats.org/officeDocument/2006/relationships/image" Target="../media/image17.png"/><Relationship Id="rId10" Type="http://schemas.openxmlformats.org/officeDocument/2006/relationships/image" Target="../media/image32.png"/><Relationship Id="rId4" Type="http://schemas.openxmlformats.org/officeDocument/2006/relationships/image" Target="../media/image200.jpeg"/><Relationship Id="rId9" Type="http://schemas.openxmlformats.org/officeDocument/2006/relationships/image" Target="../media/image2.svg"/><Relationship Id="rId14" Type="http://schemas.openxmlformats.org/officeDocument/2006/relationships/hyperlink" Target="https://youtu.be/PvrsKVrJ8dw" TargetMode="External"/></Relationships>
</file>

<file path=ppt/slides/_rels/slide66.xml.rels><?xml version="1.0" encoding="UTF-8" standalone="yes"?>
<Relationships xmlns="http://schemas.openxmlformats.org/package/2006/relationships"><Relationship Id="rId8" Type="http://schemas.openxmlformats.org/officeDocument/2006/relationships/image" Target="../media/image1.png"/><Relationship Id="rId13" Type="http://schemas.openxmlformats.org/officeDocument/2006/relationships/image" Target="../media/image31.svg"/><Relationship Id="rId3" Type="http://schemas.openxmlformats.org/officeDocument/2006/relationships/image" Target="../media/image202.png"/><Relationship Id="rId7" Type="http://schemas.openxmlformats.org/officeDocument/2006/relationships/image" Target="../media/image16.png"/><Relationship Id="rId12" Type="http://schemas.openxmlformats.org/officeDocument/2006/relationships/image" Target="../media/image30.png"/><Relationship Id="rId2" Type="http://schemas.openxmlformats.org/officeDocument/2006/relationships/image" Target="../media/image201.png"/><Relationship Id="rId16" Type="http://schemas.openxmlformats.org/officeDocument/2006/relationships/image" Target="../media/image18.sv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5.svg"/><Relationship Id="rId11" Type="http://schemas.openxmlformats.org/officeDocument/2006/relationships/image" Target="../media/image33.svg"/><Relationship Id="rId5" Type="http://schemas.openxmlformats.org/officeDocument/2006/relationships/image" Target="../media/image14.png"/><Relationship Id="rId15" Type="http://schemas.openxmlformats.org/officeDocument/2006/relationships/image" Target="../media/image17.png"/><Relationship Id="rId10" Type="http://schemas.openxmlformats.org/officeDocument/2006/relationships/image" Target="../media/image32.png"/><Relationship Id="rId4" Type="http://schemas.openxmlformats.org/officeDocument/2006/relationships/image" Target="../media/image203.png"/><Relationship Id="rId9" Type="http://schemas.openxmlformats.org/officeDocument/2006/relationships/image" Target="../media/image2.svg"/><Relationship Id="rId14" Type="http://schemas.openxmlformats.org/officeDocument/2006/relationships/hyperlink" Target="https://youtu.be/PvrsKVrJ8dw" TargetMode="External"/></Relationships>
</file>

<file path=ppt/slides/_rels/slide67.xml.rels><?xml version="1.0" encoding="UTF-8" standalone="yes"?>
<Relationships xmlns="http://schemas.openxmlformats.org/package/2006/relationships"><Relationship Id="rId8" Type="http://schemas.openxmlformats.org/officeDocument/2006/relationships/image" Target="../media/image2.svg"/><Relationship Id="rId13" Type="http://schemas.openxmlformats.org/officeDocument/2006/relationships/hyperlink" Target="https://youtu.be/PvrsKVrJ8dw" TargetMode="External"/><Relationship Id="rId3" Type="http://schemas.openxmlformats.org/officeDocument/2006/relationships/image" Target="../media/image205.png"/><Relationship Id="rId7" Type="http://schemas.openxmlformats.org/officeDocument/2006/relationships/image" Target="../media/image1.png"/><Relationship Id="rId12" Type="http://schemas.openxmlformats.org/officeDocument/2006/relationships/image" Target="../media/image31.svg"/><Relationship Id="rId2" Type="http://schemas.openxmlformats.org/officeDocument/2006/relationships/image" Target="../media/image204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6.png"/><Relationship Id="rId11" Type="http://schemas.openxmlformats.org/officeDocument/2006/relationships/image" Target="../media/image30.png"/><Relationship Id="rId5" Type="http://schemas.openxmlformats.org/officeDocument/2006/relationships/image" Target="../media/image15.svg"/><Relationship Id="rId15" Type="http://schemas.openxmlformats.org/officeDocument/2006/relationships/image" Target="../media/image18.svg"/><Relationship Id="rId10" Type="http://schemas.openxmlformats.org/officeDocument/2006/relationships/image" Target="../media/image33.svg"/><Relationship Id="rId4" Type="http://schemas.openxmlformats.org/officeDocument/2006/relationships/image" Target="../media/image14.png"/><Relationship Id="rId9" Type="http://schemas.openxmlformats.org/officeDocument/2006/relationships/image" Target="../media/image32.png"/><Relationship Id="rId14" Type="http://schemas.openxmlformats.org/officeDocument/2006/relationships/image" Target="../media/image17.png"/></Relationships>
</file>

<file path=ppt/slides/_rels/slide68.xml.rels><?xml version="1.0" encoding="UTF-8" standalone="yes"?>
<Relationships xmlns="http://schemas.openxmlformats.org/package/2006/relationships"><Relationship Id="rId8" Type="http://schemas.openxmlformats.org/officeDocument/2006/relationships/image" Target="../media/image2.svg"/><Relationship Id="rId13" Type="http://schemas.openxmlformats.org/officeDocument/2006/relationships/image" Target="../media/image17.png"/><Relationship Id="rId3" Type="http://schemas.openxmlformats.org/officeDocument/2006/relationships/image" Target="../media/image207.jpeg"/><Relationship Id="rId7" Type="http://schemas.openxmlformats.org/officeDocument/2006/relationships/image" Target="../media/image1.png"/><Relationship Id="rId12" Type="http://schemas.openxmlformats.org/officeDocument/2006/relationships/image" Target="../media/image31.svg"/><Relationship Id="rId2" Type="http://schemas.openxmlformats.org/officeDocument/2006/relationships/image" Target="../media/image206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6.png"/><Relationship Id="rId11" Type="http://schemas.openxmlformats.org/officeDocument/2006/relationships/image" Target="../media/image30.png"/><Relationship Id="rId5" Type="http://schemas.openxmlformats.org/officeDocument/2006/relationships/image" Target="../media/image15.svg"/><Relationship Id="rId15" Type="http://schemas.openxmlformats.org/officeDocument/2006/relationships/image" Target="../media/image208.png"/><Relationship Id="rId10" Type="http://schemas.openxmlformats.org/officeDocument/2006/relationships/image" Target="../media/image33.svg"/><Relationship Id="rId4" Type="http://schemas.openxmlformats.org/officeDocument/2006/relationships/image" Target="../media/image14.png"/><Relationship Id="rId9" Type="http://schemas.openxmlformats.org/officeDocument/2006/relationships/image" Target="../media/image32.png"/><Relationship Id="rId14" Type="http://schemas.openxmlformats.org/officeDocument/2006/relationships/image" Target="../media/image18.svg"/></Relationships>
</file>

<file path=ppt/slides/_rels/slide69.xml.rels><?xml version="1.0" encoding="UTF-8" standalone="yes"?>
<Relationships xmlns="http://schemas.openxmlformats.org/package/2006/relationships"><Relationship Id="rId8" Type="http://schemas.openxmlformats.org/officeDocument/2006/relationships/image" Target="../media/image2.svg"/><Relationship Id="rId13" Type="http://schemas.openxmlformats.org/officeDocument/2006/relationships/image" Target="../media/image211.png"/><Relationship Id="rId3" Type="http://schemas.openxmlformats.org/officeDocument/2006/relationships/image" Target="../media/image210.jpeg"/><Relationship Id="rId7" Type="http://schemas.openxmlformats.org/officeDocument/2006/relationships/image" Target="../media/image1.png"/><Relationship Id="rId12" Type="http://schemas.openxmlformats.org/officeDocument/2006/relationships/image" Target="../media/image31.svg"/><Relationship Id="rId2" Type="http://schemas.openxmlformats.org/officeDocument/2006/relationships/image" Target="../media/image209.png"/><Relationship Id="rId16" Type="http://schemas.openxmlformats.org/officeDocument/2006/relationships/image" Target="../media/image18.sv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6.png"/><Relationship Id="rId11" Type="http://schemas.openxmlformats.org/officeDocument/2006/relationships/image" Target="../media/image30.png"/><Relationship Id="rId5" Type="http://schemas.openxmlformats.org/officeDocument/2006/relationships/image" Target="../media/image15.svg"/><Relationship Id="rId15" Type="http://schemas.openxmlformats.org/officeDocument/2006/relationships/image" Target="../media/image17.png"/><Relationship Id="rId10" Type="http://schemas.openxmlformats.org/officeDocument/2006/relationships/image" Target="../media/image33.svg"/><Relationship Id="rId4" Type="http://schemas.openxmlformats.org/officeDocument/2006/relationships/image" Target="../media/image14.png"/><Relationship Id="rId9" Type="http://schemas.openxmlformats.org/officeDocument/2006/relationships/image" Target="../media/image32.png"/><Relationship Id="rId14" Type="http://schemas.openxmlformats.org/officeDocument/2006/relationships/hyperlink" Target="https://youtu.be/PvrsKVrJ8dw" TargetMode="External"/></Relationships>
</file>

<file path=ppt/slides/_rels/slide70.xml.rels><?xml version="1.0" encoding="UTF-8" standalone="yes"?>
<Relationships xmlns="http://schemas.openxmlformats.org/package/2006/relationships"><Relationship Id="rId8" Type="http://schemas.openxmlformats.org/officeDocument/2006/relationships/image" Target="../media/image2.svg"/><Relationship Id="rId13" Type="http://schemas.openxmlformats.org/officeDocument/2006/relationships/image" Target="../media/image214.png"/><Relationship Id="rId3" Type="http://schemas.openxmlformats.org/officeDocument/2006/relationships/image" Target="../media/image213.png"/><Relationship Id="rId7" Type="http://schemas.openxmlformats.org/officeDocument/2006/relationships/image" Target="../media/image1.png"/><Relationship Id="rId12" Type="http://schemas.openxmlformats.org/officeDocument/2006/relationships/image" Target="../media/image31.svg"/><Relationship Id="rId2" Type="http://schemas.openxmlformats.org/officeDocument/2006/relationships/image" Target="../media/image212.png"/><Relationship Id="rId16" Type="http://schemas.openxmlformats.org/officeDocument/2006/relationships/hyperlink" Target="https://youtu.be/PvrsKVrJ8dw" TargetMode="Externa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6.png"/><Relationship Id="rId11" Type="http://schemas.openxmlformats.org/officeDocument/2006/relationships/image" Target="../media/image30.png"/><Relationship Id="rId5" Type="http://schemas.openxmlformats.org/officeDocument/2006/relationships/image" Target="../media/image15.svg"/><Relationship Id="rId15" Type="http://schemas.openxmlformats.org/officeDocument/2006/relationships/image" Target="../media/image18.svg"/><Relationship Id="rId10" Type="http://schemas.openxmlformats.org/officeDocument/2006/relationships/image" Target="../media/image33.svg"/><Relationship Id="rId4" Type="http://schemas.openxmlformats.org/officeDocument/2006/relationships/image" Target="../media/image14.png"/><Relationship Id="rId9" Type="http://schemas.openxmlformats.org/officeDocument/2006/relationships/image" Target="../media/image32.png"/><Relationship Id="rId14" Type="http://schemas.openxmlformats.org/officeDocument/2006/relationships/image" Target="../media/image17.png"/></Relationships>
</file>

<file path=ppt/slides/_rels/slide71.xml.rels><?xml version="1.0" encoding="UTF-8" standalone="yes"?>
<Relationships xmlns="http://schemas.openxmlformats.org/package/2006/relationships"><Relationship Id="rId8" Type="http://schemas.openxmlformats.org/officeDocument/2006/relationships/image" Target="../media/image2.svg"/><Relationship Id="rId13" Type="http://schemas.openxmlformats.org/officeDocument/2006/relationships/image" Target="../media/image217.png"/><Relationship Id="rId3" Type="http://schemas.openxmlformats.org/officeDocument/2006/relationships/image" Target="../media/image216.png"/><Relationship Id="rId7" Type="http://schemas.openxmlformats.org/officeDocument/2006/relationships/image" Target="../media/image1.png"/><Relationship Id="rId12" Type="http://schemas.openxmlformats.org/officeDocument/2006/relationships/image" Target="../media/image31.svg"/><Relationship Id="rId2" Type="http://schemas.openxmlformats.org/officeDocument/2006/relationships/image" Target="../media/image215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6.png"/><Relationship Id="rId11" Type="http://schemas.openxmlformats.org/officeDocument/2006/relationships/image" Target="../media/image30.png"/><Relationship Id="rId5" Type="http://schemas.openxmlformats.org/officeDocument/2006/relationships/image" Target="../media/image15.svg"/><Relationship Id="rId15" Type="http://schemas.openxmlformats.org/officeDocument/2006/relationships/image" Target="../media/image18.svg"/><Relationship Id="rId10" Type="http://schemas.openxmlformats.org/officeDocument/2006/relationships/image" Target="../media/image33.svg"/><Relationship Id="rId4" Type="http://schemas.openxmlformats.org/officeDocument/2006/relationships/image" Target="../media/image14.png"/><Relationship Id="rId9" Type="http://schemas.openxmlformats.org/officeDocument/2006/relationships/image" Target="../media/image32.png"/><Relationship Id="rId14" Type="http://schemas.openxmlformats.org/officeDocument/2006/relationships/image" Target="../media/image17.png"/></Relationships>
</file>

<file path=ppt/slides/_rels/slide72.xml.rels><?xml version="1.0" encoding="UTF-8" standalone="yes"?>
<Relationships xmlns="http://schemas.openxmlformats.org/package/2006/relationships"><Relationship Id="rId8" Type="http://schemas.openxmlformats.org/officeDocument/2006/relationships/image" Target="../media/image2.svg"/><Relationship Id="rId13" Type="http://schemas.openxmlformats.org/officeDocument/2006/relationships/image" Target="../media/image220.png"/><Relationship Id="rId3" Type="http://schemas.openxmlformats.org/officeDocument/2006/relationships/image" Target="../media/image219.png"/><Relationship Id="rId7" Type="http://schemas.openxmlformats.org/officeDocument/2006/relationships/image" Target="../media/image1.png"/><Relationship Id="rId12" Type="http://schemas.openxmlformats.org/officeDocument/2006/relationships/image" Target="../media/image31.svg"/><Relationship Id="rId2" Type="http://schemas.openxmlformats.org/officeDocument/2006/relationships/image" Target="../media/image218.png"/><Relationship Id="rId16" Type="http://schemas.openxmlformats.org/officeDocument/2006/relationships/hyperlink" Target="https://youtu.be/JG12LpqA1BI" TargetMode="Externa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6.png"/><Relationship Id="rId11" Type="http://schemas.openxmlformats.org/officeDocument/2006/relationships/image" Target="../media/image30.png"/><Relationship Id="rId5" Type="http://schemas.openxmlformats.org/officeDocument/2006/relationships/image" Target="../media/image15.svg"/><Relationship Id="rId15" Type="http://schemas.openxmlformats.org/officeDocument/2006/relationships/image" Target="../media/image18.svg"/><Relationship Id="rId10" Type="http://schemas.openxmlformats.org/officeDocument/2006/relationships/image" Target="../media/image33.svg"/><Relationship Id="rId4" Type="http://schemas.openxmlformats.org/officeDocument/2006/relationships/image" Target="../media/image14.png"/><Relationship Id="rId9" Type="http://schemas.openxmlformats.org/officeDocument/2006/relationships/image" Target="../media/image32.png"/><Relationship Id="rId14" Type="http://schemas.openxmlformats.org/officeDocument/2006/relationships/image" Target="../media/image17.png"/></Relationships>
</file>

<file path=ppt/slides/_rels/slide73.xml.rels><?xml version="1.0" encoding="UTF-8" standalone="yes"?>
<Relationships xmlns="http://schemas.openxmlformats.org/package/2006/relationships"><Relationship Id="rId8" Type="http://schemas.openxmlformats.org/officeDocument/2006/relationships/image" Target="../media/image32.png"/><Relationship Id="rId13" Type="http://schemas.openxmlformats.org/officeDocument/2006/relationships/image" Target="../media/image18.svg"/><Relationship Id="rId3" Type="http://schemas.openxmlformats.org/officeDocument/2006/relationships/image" Target="../media/image14.png"/><Relationship Id="rId7" Type="http://schemas.openxmlformats.org/officeDocument/2006/relationships/image" Target="../media/image2.svg"/><Relationship Id="rId12" Type="http://schemas.openxmlformats.org/officeDocument/2006/relationships/image" Target="../media/image17.png"/><Relationship Id="rId2" Type="http://schemas.openxmlformats.org/officeDocument/2006/relationships/image" Target="../media/image221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.png"/><Relationship Id="rId11" Type="http://schemas.openxmlformats.org/officeDocument/2006/relationships/image" Target="../media/image31.svg"/><Relationship Id="rId5" Type="http://schemas.openxmlformats.org/officeDocument/2006/relationships/image" Target="../media/image16.png"/><Relationship Id="rId10" Type="http://schemas.openxmlformats.org/officeDocument/2006/relationships/image" Target="../media/image30.png"/><Relationship Id="rId4" Type="http://schemas.openxmlformats.org/officeDocument/2006/relationships/image" Target="../media/image15.svg"/><Relationship Id="rId9" Type="http://schemas.openxmlformats.org/officeDocument/2006/relationships/image" Target="../media/image33.svg"/><Relationship Id="rId14" Type="http://schemas.openxmlformats.org/officeDocument/2006/relationships/hyperlink" Target="https://youtu.be/JG12LpqA1BI" TargetMode="External"/></Relationships>
</file>

<file path=ppt/slides/_rels/slide74.xml.rels><?xml version="1.0" encoding="UTF-8" standalone="yes"?>
<Relationships xmlns="http://schemas.openxmlformats.org/package/2006/relationships"><Relationship Id="rId8" Type="http://schemas.openxmlformats.org/officeDocument/2006/relationships/image" Target="../media/image2.svg"/><Relationship Id="rId13" Type="http://schemas.openxmlformats.org/officeDocument/2006/relationships/image" Target="../media/image17.png"/><Relationship Id="rId3" Type="http://schemas.openxmlformats.org/officeDocument/2006/relationships/image" Target="../media/image223.png"/><Relationship Id="rId7" Type="http://schemas.openxmlformats.org/officeDocument/2006/relationships/image" Target="../media/image1.png"/><Relationship Id="rId12" Type="http://schemas.openxmlformats.org/officeDocument/2006/relationships/image" Target="../media/image31.svg"/><Relationship Id="rId2" Type="http://schemas.openxmlformats.org/officeDocument/2006/relationships/image" Target="../media/image222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6.png"/><Relationship Id="rId11" Type="http://schemas.openxmlformats.org/officeDocument/2006/relationships/image" Target="../media/image30.png"/><Relationship Id="rId5" Type="http://schemas.openxmlformats.org/officeDocument/2006/relationships/image" Target="../media/image15.svg"/><Relationship Id="rId15" Type="http://schemas.openxmlformats.org/officeDocument/2006/relationships/hyperlink" Target="https://youtu.be/JG12LpqA1BI" TargetMode="External"/><Relationship Id="rId10" Type="http://schemas.openxmlformats.org/officeDocument/2006/relationships/image" Target="../media/image33.svg"/><Relationship Id="rId4" Type="http://schemas.openxmlformats.org/officeDocument/2006/relationships/image" Target="../media/image14.png"/><Relationship Id="rId9" Type="http://schemas.openxmlformats.org/officeDocument/2006/relationships/image" Target="../media/image32.png"/><Relationship Id="rId14" Type="http://schemas.openxmlformats.org/officeDocument/2006/relationships/image" Target="../media/image18.svg"/></Relationships>
</file>

<file path=ppt/slides/_rels/slide75.xml.rels><?xml version="1.0" encoding="UTF-8" standalone="yes"?>
<Relationships xmlns="http://schemas.openxmlformats.org/package/2006/relationships"><Relationship Id="rId8" Type="http://schemas.openxmlformats.org/officeDocument/2006/relationships/image" Target="../media/image26.png"/><Relationship Id="rId3" Type="http://schemas.openxmlformats.org/officeDocument/2006/relationships/image" Target="../media/image22.png"/><Relationship Id="rId7" Type="http://schemas.openxmlformats.org/officeDocument/2006/relationships/image" Target="../media/image8.png"/><Relationship Id="rId2" Type="http://schemas.openxmlformats.org/officeDocument/2006/relationships/image" Target="../media/image21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25.png"/><Relationship Id="rId11" Type="http://schemas.openxmlformats.org/officeDocument/2006/relationships/image" Target="../media/image29.jpeg"/><Relationship Id="rId5" Type="http://schemas.openxmlformats.org/officeDocument/2006/relationships/image" Target="../media/image24.png"/><Relationship Id="rId10" Type="http://schemas.openxmlformats.org/officeDocument/2006/relationships/image" Target="../media/image28.jpeg"/><Relationship Id="rId4" Type="http://schemas.openxmlformats.org/officeDocument/2006/relationships/image" Target="../media/image23.png"/><Relationship Id="rId9" Type="http://schemas.openxmlformats.org/officeDocument/2006/relationships/image" Target="../media/image27.svg"/></Relationships>
</file>

<file path=ppt/slides/_rels/slide76.xml.rels><?xml version="1.0" encoding="UTF-8" standalone="yes"?>
<Relationships xmlns="http://schemas.openxmlformats.org/package/2006/relationships"><Relationship Id="rId8" Type="http://schemas.openxmlformats.org/officeDocument/2006/relationships/image" Target="../media/image2.svg"/><Relationship Id="rId13" Type="http://schemas.openxmlformats.org/officeDocument/2006/relationships/image" Target="../media/image226.png"/><Relationship Id="rId3" Type="http://schemas.openxmlformats.org/officeDocument/2006/relationships/image" Target="../media/image225.jpeg"/><Relationship Id="rId7" Type="http://schemas.openxmlformats.org/officeDocument/2006/relationships/image" Target="../media/image1.png"/><Relationship Id="rId12" Type="http://schemas.openxmlformats.org/officeDocument/2006/relationships/image" Target="../media/image31.svg"/><Relationship Id="rId2" Type="http://schemas.openxmlformats.org/officeDocument/2006/relationships/image" Target="../media/image224.png"/><Relationship Id="rId16" Type="http://schemas.openxmlformats.org/officeDocument/2006/relationships/hyperlink" Target="https://youtu.be/JG12LpqA1BI" TargetMode="Externa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6.png"/><Relationship Id="rId11" Type="http://schemas.openxmlformats.org/officeDocument/2006/relationships/image" Target="../media/image30.png"/><Relationship Id="rId5" Type="http://schemas.openxmlformats.org/officeDocument/2006/relationships/image" Target="../media/image15.svg"/><Relationship Id="rId15" Type="http://schemas.openxmlformats.org/officeDocument/2006/relationships/image" Target="../media/image18.svg"/><Relationship Id="rId10" Type="http://schemas.openxmlformats.org/officeDocument/2006/relationships/image" Target="../media/image33.svg"/><Relationship Id="rId4" Type="http://schemas.openxmlformats.org/officeDocument/2006/relationships/image" Target="../media/image14.png"/><Relationship Id="rId9" Type="http://schemas.openxmlformats.org/officeDocument/2006/relationships/image" Target="../media/image32.png"/><Relationship Id="rId14" Type="http://schemas.openxmlformats.org/officeDocument/2006/relationships/image" Target="../media/image17.png"/></Relationships>
</file>

<file path=ppt/slides/_rels/slide77.xml.rels><?xml version="1.0" encoding="UTF-8" standalone="yes"?>
<Relationships xmlns="http://schemas.openxmlformats.org/package/2006/relationships"><Relationship Id="rId8" Type="http://schemas.openxmlformats.org/officeDocument/2006/relationships/image" Target="../media/image2.svg"/><Relationship Id="rId13" Type="http://schemas.openxmlformats.org/officeDocument/2006/relationships/image" Target="../media/image229.png"/><Relationship Id="rId3" Type="http://schemas.openxmlformats.org/officeDocument/2006/relationships/image" Target="../media/image228.jpeg"/><Relationship Id="rId7" Type="http://schemas.openxmlformats.org/officeDocument/2006/relationships/image" Target="../media/image1.png"/><Relationship Id="rId12" Type="http://schemas.openxmlformats.org/officeDocument/2006/relationships/image" Target="../media/image31.svg"/><Relationship Id="rId2" Type="http://schemas.openxmlformats.org/officeDocument/2006/relationships/image" Target="../media/image227.png"/><Relationship Id="rId16" Type="http://schemas.openxmlformats.org/officeDocument/2006/relationships/hyperlink" Target="https://youtu.be/JG12LpqA1BI" TargetMode="Externa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6.png"/><Relationship Id="rId11" Type="http://schemas.openxmlformats.org/officeDocument/2006/relationships/image" Target="../media/image30.png"/><Relationship Id="rId5" Type="http://schemas.openxmlformats.org/officeDocument/2006/relationships/image" Target="../media/image15.svg"/><Relationship Id="rId15" Type="http://schemas.openxmlformats.org/officeDocument/2006/relationships/image" Target="../media/image18.svg"/><Relationship Id="rId10" Type="http://schemas.openxmlformats.org/officeDocument/2006/relationships/image" Target="../media/image33.svg"/><Relationship Id="rId4" Type="http://schemas.openxmlformats.org/officeDocument/2006/relationships/image" Target="../media/image14.png"/><Relationship Id="rId9" Type="http://schemas.openxmlformats.org/officeDocument/2006/relationships/image" Target="../media/image32.png"/><Relationship Id="rId14" Type="http://schemas.openxmlformats.org/officeDocument/2006/relationships/image" Target="../media/image17.png"/></Relationships>
</file>

<file path=ppt/slides/_rels/slide78.xml.rels><?xml version="1.0" encoding="UTF-8" standalone="yes"?>
<Relationships xmlns="http://schemas.openxmlformats.org/package/2006/relationships"><Relationship Id="rId8" Type="http://schemas.openxmlformats.org/officeDocument/2006/relationships/image" Target="../media/image2.svg"/><Relationship Id="rId13" Type="http://schemas.openxmlformats.org/officeDocument/2006/relationships/image" Target="../media/image232.png"/><Relationship Id="rId3" Type="http://schemas.openxmlformats.org/officeDocument/2006/relationships/image" Target="../media/image231.png"/><Relationship Id="rId7" Type="http://schemas.openxmlformats.org/officeDocument/2006/relationships/image" Target="../media/image1.png"/><Relationship Id="rId12" Type="http://schemas.openxmlformats.org/officeDocument/2006/relationships/image" Target="../media/image31.svg"/><Relationship Id="rId2" Type="http://schemas.openxmlformats.org/officeDocument/2006/relationships/image" Target="../media/image230.png"/><Relationship Id="rId16" Type="http://schemas.openxmlformats.org/officeDocument/2006/relationships/hyperlink" Target="https://youtu.be/JG12LpqA1BI" TargetMode="Externa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6.png"/><Relationship Id="rId11" Type="http://schemas.openxmlformats.org/officeDocument/2006/relationships/image" Target="../media/image30.png"/><Relationship Id="rId5" Type="http://schemas.openxmlformats.org/officeDocument/2006/relationships/image" Target="../media/image15.svg"/><Relationship Id="rId15" Type="http://schemas.openxmlformats.org/officeDocument/2006/relationships/image" Target="../media/image18.svg"/><Relationship Id="rId10" Type="http://schemas.openxmlformats.org/officeDocument/2006/relationships/image" Target="../media/image33.svg"/><Relationship Id="rId4" Type="http://schemas.openxmlformats.org/officeDocument/2006/relationships/image" Target="../media/image14.png"/><Relationship Id="rId9" Type="http://schemas.openxmlformats.org/officeDocument/2006/relationships/image" Target="../media/image32.png"/><Relationship Id="rId14" Type="http://schemas.openxmlformats.org/officeDocument/2006/relationships/image" Target="../media/image17.png"/></Relationships>
</file>

<file path=ppt/slides/_rels/slide79.xml.rels><?xml version="1.0" encoding="UTF-8" standalone="yes"?>
<Relationships xmlns="http://schemas.openxmlformats.org/package/2006/relationships"><Relationship Id="rId8" Type="http://schemas.openxmlformats.org/officeDocument/2006/relationships/image" Target="../media/image2.svg"/><Relationship Id="rId13" Type="http://schemas.openxmlformats.org/officeDocument/2006/relationships/image" Target="../media/image235.png"/><Relationship Id="rId3" Type="http://schemas.openxmlformats.org/officeDocument/2006/relationships/image" Target="../media/image234.jpeg"/><Relationship Id="rId7" Type="http://schemas.openxmlformats.org/officeDocument/2006/relationships/image" Target="../media/image1.png"/><Relationship Id="rId12" Type="http://schemas.openxmlformats.org/officeDocument/2006/relationships/image" Target="../media/image31.svg"/><Relationship Id="rId2" Type="http://schemas.openxmlformats.org/officeDocument/2006/relationships/image" Target="../media/image233.png"/><Relationship Id="rId16" Type="http://schemas.openxmlformats.org/officeDocument/2006/relationships/hyperlink" Target="https://youtu.be/JG12LpqA1BI" TargetMode="Externa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6.png"/><Relationship Id="rId11" Type="http://schemas.openxmlformats.org/officeDocument/2006/relationships/image" Target="../media/image30.png"/><Relationship Id="rId5" Type="http://schemas.openxmlformats.org/officeDocument/2006/relationships/image" Target="../media/image15.svg"/><Relationship Id="rId15" Type="http://schemas.openxmlformats.org/officeDocument/2006/relationships/image" Target="../media/image18.svg"/><Relationship Id="rId10" Type="http://schemas.openxmlformats.org/officeDocument/2006/relationships/image" Target="../media/image33.svg"/><Relationship Id="rId4" Type="http://schemas.openxmlformats.org/officeDocument/2006/relationships/image" Target="../media/image14.png"/><Relationship Id="rId9" Type="http://schemas.openxmlformats.org/officeDocument/2006/relationships/image" Target="../media/image32.png"/><Relationship Id="rId14" Type="http://schemas.openxmlformats.org/officeDocument/2006/relationships/image" Target="../media/image17.png"/></Relationships>
</file>

<file path=ppt/slides/_rels/slide80.xml.rels><?xml version="1.0" encoding="UTF-8" standalone="yes"?>
<Relationships xmlns="http://schemas.openxmlformats.org/package/2006/relationships"><Relationship Id="rId8" Type="http://schemas.openxmlformats.org/officeDocument/2006/relationships/image" Target="../media/image2.svg"/><Relationship Id="rId13" Type="http://schemas.openxmlformats.org/officeDocument/2006/relationships/image" Target="../media/image238.png"/><Relationship Id="rId3" Type="http://schemas.openxmlformats.org/officeDocument/2006/relationships/image" Target="../media/image237.png"/><Relationship Id="rId7" Type="http://schemas.openxmlformats.org/officeDocument/2006/relationships/image" Target="../media/image1.png"/><Relationship Id="rId12" Type="http://schemas.openxmlformats.org/officeDocument/2006/relationships/image" Target="../media/image31.svg"/><Relationship Id="rId2" Type="http://schemas.openxmlformats.org/officeDocument/2006/relationships/image" Target="../media/image236.png"/><Relationship Id="rId16" Type="http://schemas.openxmlformats.org/officeDocument/2006/relationships/hyperlink" Target="https://youtu.be/JG12LpqA1BI" TargetMode="Externa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6.png"/><Relationship Id="rId11" Type="http://schemas.openxmlformats.org/officeDocument/2006/relationships/image" Target="../media/image30.png"/><Relationship Id="rId5" Type="http://schemas.openxmlformats.org/officeDocument/2006/relationships/image" Target="../media/image15.svg"/><Relationship Id="rId15" Type="http://schemas.openxmlformats.org/officeDocument/2006/relationships/image" Target="../media/image18.svg"/><Relationship Id="rId10" Type="http://schemas.openxmlformats.org/officeDocument/2006/relationships/image" Target="../media/image33.svg"/><Relationship Id="rId4" Type="http://schemas.openxmlformats.org/officeDocument/2006/relationships/image" Target="../media/image14.png"/><Relationship Id="rId9" Type="http://schemas.openxmlformats.org/officeDocument/2006/relationships/image" Target="../media/image32.png"/><Relationship Id="rId14" Type="http://schemas.openxmlformats.org/officeDocument/2006/relationships/image" Target="../media/image17.png"/></Relationships>
</file>

<file path=ppt/slides/_rels/slide81.xml.rels><?xml version="1.0" encoding="UTF-8" standalone="yes"?>
<Relationships xmlns="http://schemas.openxmlformats.org/package/2006/relationships"><Relationship Id="rId8" Type="http://schemas.openxmlformats.org/officeDocument/2006/relationships/image" Target="../media/image32.png"/><Relationship Id="rId13" Type="http://schemas.openxmlformats.org/officeDocument/2006/relationships/image" Target="../media/image17.png"/><Relationship Id="rId3" Type="http://schemas.openxmlformats.org/officeDocument/2006/relationships/image" Target="../media/image14.png"/><Relationship Id="rId7" Type="http://schemas.openxmlformats.org/officeDocument/2006/relationships/image" Target="../media/image2.svg"/><Relationship Id="rId12" Type="http://schemas.openxmlformats.org/officeDocument/2006/relationships/image" Target="../media/image240.png"/><Relationship Id="rId2" Type="http://schemas.openxmlformats.org/officeDocument/2006/relationships/image" Target="../media/image239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.png"/><Relationship Id="rId11" Type="http://schemas.openxmlformats.org/officeDocument/2006/relationships/image" Target="../media/image31.svg"/><Relationship Id="rId5" Type="http://schemas.openxmlformats.org/officeDocument/2006/relationships/image" Target="../media/image16.png"/><Relationship Id="rId15" Type="http://schemas.openxmlformats.org/officeDocument/2006/relationships/hyperlink" Target="https://youtu.be/JG12LpqA1BI" TargetMode="External"/><Relationship Id="rId10" Type="http://schemas.openxmlformats.org/officeDocument/2006/relationships/image" Target="../media/image30.png"/><Relationship Id="rId4" Type="http://schemas.openxmlformats.org/officeDocument/2006/relationships/image" Target="../media/image15.svg"/><Relationship Id="rId9" Type="http://schemas.openxmlformats.org/officeDocument/2006/relationships/image" Target="../media/image33.svg"/><Relationship Id="rId14" Type="http://schemas.openxmlformats.org/officeDocument/2006/relationships/image" Target="../media/image18.svg"/></Relationships>
</file>

<file path=ppt/slides/_rels/slide82.xml.rels><?xml version="1.0" encoding="UTF-8" standalone="yes"?>
<Relationships xmlns="http://schemas.openxmlformats.org/package/2006/relationships"><Relationship Id="rId8" Type="http://schemas.openxmlformats.org/officeDocument/2006/relationships/image" Target="../media/image2.svg"/><Relationship Id="rId13" Type="http://schemas.openxmlformats.org/officeDocument/2006/relationships/image" Target="../media/image243.png"/><Relationship Id="rId3" Type="http://schemas.openxmlformats.org/officeDocument/2006/relationships/image" Target="../media/image242.jpeg"/><Relationship Id="rId7" Type="http://schemas.openxmlformats.org/officeDocument/2006/relationships/image" Target="../media/image1.png"/><Relationship Id="rId12" Type="http://schemas.openxmlformats.org/officeDocument/2006/relationships/image" Target="../media/image31.svg"/><Relationship Id="rId2" Type="http://schemas.openxmlformats.org/officeDocument/2006/relationships/image" Target="../media/image241.png"/><Relationship Id="rId16" Type="http://schemas.openxmlformats.org/officeDocument/2006/relationships/hyperlink" Target="https://youtu.be/JG12LpqA1BI" TargetMode="Externa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6.png"/><Relationship Id="rId11" Type="http://schemas.openxmlformats.org/officeDocument/2006/relationships/image" Target="../media/image30.png"/><Relationship Id="rId5" Type="http://schemas.openxmlformats.org/officeDocument/2006/relationships/image" Target="../media/image15.svg"/><Relationship Id="rId15" Type="http://schemas.openxmlformats.org/officeDocument/2006/relationships/image" Target="../media/image18.svg"/><Relationship Id="rId10" Type="http://schemas.openxmlformats.org/officeDocument/2006/relationships/image" Target="../media/image33.svg"/><Relationship Id="rId4" Type="http://schemas.openxmlformats.org/officeDocument/2006/relationships/image" Target="../media/image14.png"/><Relationship Id="rId9" Type="http://schemas.openxmlformats.org/officeDocument/2006/relationships/image" Target="../media/image32.png"/><Relationship Id="rId14" Type="http://schemas.openxmlformats.org/officeDocument/2006/relationships/image" Target="../media/image17.png"/></Relationships>
</file>

<file path=ppt/slides/_rels/slide83.xml.rels><?xml version="1.0" encoding="UTF-8" standalone="yes"?>
<Relationships xmlns="http://schemas.openxmlformats.org/package/2006/relationships"><Relationship Id="rId8" Type="http://schemas.openxmlformats.org/officeDocument/2006/relationships/image" Target="../media/image2.svg"/><Relationship Id="rId13" Type="http://schemas.openxmlformats.org/officeDocument/2006/relationships/image" Target="../media/image246.png"/><Relationship Id="rId3" Type="http://schemas.openxmlformats.org/officeDocument/2006/relationships/image" Target="../media/image245.jpeg"/><Relationship Id="rId7" Type="http://schemas.openxmlformats.org/officeDocument/2006/relationships/image" Target="../media/image1.png"/><Relationship Id="rId12" Type="http://schemas.openxmlformats.org/officeDocument/2006/relationships/image" Target="../media/image31.svg"/><Relationship Id="rId2" Type="http://schemas.openxmlformats.org/officeDocument/2006/relationships/image" Target="../media/image244.png"/><Relationship Id="rId16" Type="http://schemas.openxmlformats.org/officeDocument/2006/relationships/hyperlink" Target="https://youtu.be/JG12LpqA1BI" TargetMode="Externa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6.png"/><Relationship Id="rId11" Type="http://schemas.openxmlformats.org/officeDocument/2006/relationships/image" Target="../media/image30.png"/><Relationship Id="rId5" Type="http://schemas.openxmlformats.org/officeDocument/2006/relationships/image" Target="../media/image15.svg"/><Relationship Id="rId15" Type="http://schemas.openxmlformats.org/officeDocument/2006/relationships/image" Target="../media/image18.svg"/><Relationship Id="rId10" Type="http://schemas.openxmlformats.org/officeDocument/2006/relationships/image" Target="../media/image33.svg"/><Relationship Id="rId4" Type="http://schemas.openxmlformats.org/officeDocument/2006/relationships/image" Target="../media/image14.png"/><Relationship Id="rId9" Type="http://schemas.openxmlformats.org/officeDocument/2006/relationships/image" Target="../media/image32.png"/><Relationship Id="rId14" Type="http://schemas.openxmlformats.org/officeDocument/2006/relationships/image" Target="../media/image17.png"/></Relationships>
</file>

<file path=ppt/slides/_rels/slide84.xml.rels><?xml version="1.0" encoding="UTF-8" standalone="yes"?>
<Relationships xmlns="http://schemas.openxmlformats.org/package/2006/relationships"><Relationship Id="rId8" Type="http://schemas.openxmlformats.org/officeDocument/2006/relationships/image" Target="../media/image2.svg"/><Relationship Id="rId13" Type="http://schemas.openxmlformats.org/officeDocument/2006/relationships/image" Target="../media/image249.png"/><Relationship Id="rId3" Type="http://schemas.openxmlformats.org/officeDocument/2006/relationships/image" Target="../media/image248.jpeg"/><Relationship Id="rId7" Type="http://schemas.openxmlformats.org/officeDocument/2006/relationships/image" Target="../media/image1.png"/><Relationship Id="rId12" Type="http://schemas.openxmlformats.org/officeDocument/2006/relationships/image" Target="../media/image31.svg"/><Relationship Id="rId2" Type="http://schemas.openxmlformats.org/officeDocument/2006/relationships/image" Target="../media/image247.jpeg"/><Relationship Id="rId16" Type="http://schemas.openxmlformats.org/officeDocument/2006/relationships/hyperlink" Target="https://youtu.be/JG12LpqA1BI" TargetMode="Externa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6.png"/><Relationship Id="rId11" Type="http://schemas.openxmlformats.org/officeDocument/2006/relationships/image" Target="../media/image30.png"/><Relationship Id="rId5" Type="http://schemas.openxmlformats.org/officeDocument/2006/relationships/image" Target="../media/image15.svg"/><Relationship Id="rId15" Type="http://schemas.openxmlformats.org/officeDocument/2006/relationships/image" Target="../media/image18.svg"/><Relationship Id="rId10" Type="http://schemas.openxmlformats.org/officeDocument/2006/relationships/image" Target="../media/image33.svg"/><Relationship Id="rId4" Type="http://schemas.openxmlformats.org/officeDocument/2006/relationships/image" Target="../media/image14.png"/><Relationship Id="rId9" Type="http://schemas.openxmlformats.org/officeDocument/2006/relationships/image" Target="../media/image32.png"/><Relationship Id="rId14" Type="http://schemas.openxmlformats.org/officeDocument/2006/relationships/image" Target="../media/image17.png"/></Relationships>
</file>

<file path=ppt/slides/_rels/slide85.xml.rels><?xml version="1.0" encoding="UTF-8" standalone="yes"?>
<Relationships xmlns="http://schemas.openxmlformats.org/package/2006/relationships"><Relationship Id="rId8" Type="http://schemas.openxmlformats.org/officeDocument/2006/relationships/image" Target="../media/image2.svg"/><Relationship Id="rId13" Type="http://schemas.openxmlformats.org/officeDocument/2006/relationships/image" Target="../media/image252.png"/><Relationship Id="rId3" Type="http://schemas.openxmlformats.org/officeDocument/2006/relationships/image" Target="../media/image251.png"/><Relationship Id="rId7" Type="http://schemas.openxmlformats.org/officeDocument/2006/relationships/image" Target="../media/image1.png"/><Relationship Id="rId12" Type="http://schemas.openxmlformats.org/officeDocument/2006/relationships/image" Target="../media/image31.svg"/><Relationship Id="rId2" Type="http://schemas.openxmlformats.org/officeDocument/2006/relationships/image" Target="../media/image250.png"/><Relationship Id="rId16" Type="http://schemas.openxmlformats.org/officeDocument/2006/relationships/hyperlink" Target="https://youtu.be/JG12LpqA1BI" TargetMode="Externa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6.png"/><Relationship Id="rId11" Type="http://schemas.openxmlformats.org/officeDocument/2006/relationships/image" Target="../media/image30.png"/><Relationship Id="rId5" Type="http://schemas.openxmlformats.org/officeDocument/2006/relationships/image" Target="../media/image15.svg"/><Relationship Id="rId15" Type="http://schemas.openxmlformats.org/officeDocument/2006/relationships/image" Target="../media/image18.svg"/><Relationship Id="rId10" Type="http://schemas.openxmlformats.org/officeDocument/2006/relationships/image" Target="../media/image33.svg"/><Relationship Id="rId4" Type="http://schemas.openxmlformats.org/officeDocument/2006/relationships/image" Target="../media/image14.png"/><Relationship Id="rId9" Type="http://schemas.openxmlformats.org/officeDocument/2006/relationships/image" Target="../media/image32.png"/><Relationship Id="rId14" Type="http://schemas.openxmlformats.org/officeDocument/2006/relationships/image" Target="../media/image17.png"/></Relationships>
</file>

<file path=ppt/slides/_rels/slide86.xml.rels><?xml version="1.0" encoding="UTF-8" standalone="yes"?>
<Relationships xmlns="http://schemas.openxmlformats.org/package/2006/relationships"><Relationship Id="rId8" Type="http://schemas.openxmlformats.org/officeDocument/2006/relationships/image" Target="../media/image2.svg"/><Relationship Id="rId13" Type="http://schemas.openxmlformats.org/officeDocument/2006/relationships/image" Target="../media/image255.png"/><Relationship Id="rId3" Type="http://schemas.openxmlformats.org/officeDocument/2006/relationships/image" Target="../media/image254.png"/><Relationship Id="rId7" Type="http://schemas.openxmlformats.org/officeDocument/2006/relationships/image" Target="../media/image1.png"/><Relationship Id="rId12" Type="http://schemas.openxmlformats.org/officeDocument/2006/relationships/image" Target="../media/image31.svg"/><Relationship Id="rId2" Type="http://schemas.openxmlformats.org/officeDocument/2006/relationships/image" Target="../media/image253.png"/><Relationship Id="rId16" Type="http://schemas.openxmlformats.org/officeDocument/2006/relationships/hyperlink" Target="https://youtu.be/JG12LpqA1BI" TargetMode="Externa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6.png"/><Relationship Id="rId11" Type="http://schemas.openxmlformats.org/officeDocument/2006/relationships/image" Target="../media/image30.png"/><Relationship Id="rId5" Type="http://schemas.openxmlformats.org/officeDocument/2006/relationships/image" Target="../media/image15.svg"/><Relationship Id="rId15" Type="http://schemas.openxmlformats.org/officeDocument/2006/relationships/image" Target="../media/image18.svg"/><Relationship Id="rId10" Type="http://schemas.openxmlformats.org/officeDocument/2006/relationships/image" Target="../media/image33.svg"/><Relationship Id="rId4" Type="http://schemas.openxmlformats.org/officeDocument/2006/relationships/image" Target="../media/image14.png"/><Relationship Id="rId9" Type="http://schemas.openxmlformats.org/officeDocument/2006/relationships/image" Target="../media/image32.png"/><Relationship Id="rId14" Type="http://schemas.openxmlformats.org/officeDocument/2006/relationships/image" Target="../media/image17.png"/></Relationships>
</file>

<file path=ppt/slides/_rels/slide87.xml.rels><?xml version="1.0" encoding="UTF-8" standalone="yes"?>
<Relationships xmlns="http://schemas.openxmlformats.org/package/2006/relationships"><Relationship Id="rId8" Type="http://schemas.openxmlformats.org/officeDocument/2006/relationships/image" Target="../media/image2.svg"/><Relationship Id="rId13" Type="http://schemas.openxmlformats.org/officeDocument/2006/relationships/image" Target="../media/image258.png"/><Relationship Id="rId3" Type="http://schemas.openxmlformats.org/officeDocument/2006/relationships/image" Target="../media/image257.jpeg"/><Relationship Id="rId7" Type="http://schemas.openxmlformats.org/officeDocument/2006/relationships/image" Target="../media/image1.png"/><Relationship Id="rId12" Type="http://schemas.openxmlformats.org/officeDocument/2006/relationships/image" Target="../media/image31.svg"/><Relationship Id="rId2" Type="http://schemas.openxmlformats.org/officeDocument/2006/relationships/image" Target="../media/image256.png"/><Relationship Id="rId16" Type="http://schemas.openxmlformats.org/officeDocument/2006/relationships/hyperlink" Target="https://youtu.be/JG12LpqA1BI" TargetMode="Externa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6.png"/><Relationship Id="rId11" Type="http://schemas.openxmlformats.org/officeDocument/2006/relationships/image" Target="../media/image30.png"/><Relationship Id="rId5" Type="http://schemas.openxmlformats.org/officeDocument/2006/relationships/image" Target="../media/image15.svg"/><Relationship Id="rId15" Type="http://schemas.openxmlformats.org/officeDocument/2006/relationships/image" Target="../media/image18.svg"/><Relationship Id="rId10" Type="http://schemas.openxmlformats.org/officeDocument/2006/relationships/image" Target="../media/image33.svg"/><Relationship Id="rId4" Type="http://schemas.openxmlformats.org/officeDocument/2006/relationships/image" Target="../media/image14.png"/><Relationship Id="rId9" Type="http://schemas.openxmlformats.org/officeDocument/2006/relationships/image" Target="../media/image32.png"/><Relationship Id="rId14" Type="http://schemas.openxmlformats.org/officeDocument/2006/relationships/image" Target="../media/image17.png"/></Relationships>
</file>

<file path=ppt/slides/_rels/slide88.xml.rels><?xml version="1.0" encoding="UTF-8" standalone="yes"?>
<Relationships xmlns="http://schemas.openxmlformats.org/package/2006/relationships"><Relationship Id="rId8" Type="http://schemas.openxmlformats.org/officeDocument/2006/relationships/image" Target="../media/image2.svg"/><Relationship Id="rId13" Type="http://schemas.openxmlformats.org/officeDocument/2006/relationships/image" Target="../media/image261.png"/><Relationship Id="rId3" Type="http://schemas.openxmlformats.org/officeDocument/2006/relationships/image" Target="../media/image260.jpeg"/><Relationship Id="rId7" Type="http://schemas.openxmlformats.org/officeDocument/2006/relationships/image" Target="../media/image1.png"/><Relationship Id="rId12" Type="http://schemas.openxmlformats.org/officeDocument/2006/relationships/image" Target="../media/image31.svg"/><Relationship Id="rId2" Type="http://schemas.openxmlformats.org/officeDocument/2006/relationships/image" Target="../media/image259.png"/><Relationship Id="rId16" Type="http://schemas.openxmlformats.org/officeDocument/2006/relationships/hyperlink" Target="https://youtu.be/JG12LpqA1BI" TargetMode="Externa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6.png"/><Relationship Id="rId11" Type="http://schemas.openxmlformats.org/officeDocument/2006/relationships/image" Target="../media/image30.png"/><Relationship Id="rId5" Type="http://schemas.openxmlformats.org/officeDocument/2006/relationships/image" Target="../media/image15.svg"/><Relationship Id="rId15" Type="http://schemas.openxmlformats.org/officeDocument/2006/relationships/image" Target="../media/image18.svg"/><Relationship Id="rId10" Type="http://schemas.openxmlformats.org/officeDocument/2006/relationships/image" Target="../media/image33.svg"/><Relationship Id="rId4" Type="http://schemas.openxmlformats.org/officeDocument/2006/relationships/image" Target="../media/image14.png"/><Relationship Id="rId9" Type="http://schemas.openxmlformats.org/officeDocument/2006/relationships/image" Target="../media/image32.png"/><Relationship Id="rId14" Type="http://schemas.openxmlformats.org/officeDocument/2006/relationships/image" Target="../media/image17.png"/></Relationships>
</file>

<file path=ppt/slides/_rels/slide89.xml.rels><?xml version="1.0" encoding="UTF-8" standalone="yes"?>
<Relationships xmlns="http://schemas.openxmlformats.org/package/2006/relationships"><Relationship Id="rId8" Type="http://schemas.openxmlformats.org/officeDocument/2006/relationships/image" Target="../media/image2.svg"/><Relationship Id="rId13" Type="http://schemas.openxmlformats.org/officeDocument/2006/relationships/image" Target="../media/image264.png"/><Relationship Id="rId3" Type="http://schemas.openxmlformats.org/officeDocument/2006/relationships/image" Target="../media/image263.jpeg"/><Relationship Id="rId7" Type="http://schemas.openxmlformats.org/officeDocument/2006/relationships/image" Target="../media/image1.png"/><Relationship Id="rId12" Type="http://schemas.openxmlformats.org/officeDocument/2006/relationships/image" Target="../media/image31.svg"/><Relationship Id="rId2" Type="http://schemas.openxmlformats.org/officeDocument/2006/relationships/image" Target="../media/image262.png"/><Relationship Id="rId16" Type="http://schemas.openxmlformats.org/officeDocument/2006/relationships/hyperlink" Target="https://youtu.be/JG12LpqA1BI" TargetMode="Externa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6.png"/><Relationship Id="rId11" Type="http://schemas.openxmlformats.org/officeDocument/2006/relationships/image" Target="../media/image30.png"/><Relationship Id="rId5" Type="http://schemas.openxmlformats.org/officeDocument/2006/relationships/image" Target="../media/image15.svg"/><Relationship Id="rId15" Type="http://schemas.openxmlformats.org/officeDocument/2006/relationships/image" Target="../media/image18.svg"/><Relationship Id="rId10" Type="http://schemas.openxmlformats.org/officeDocument/2006/relationships/image" Target="../media/image33.svg"/><Relationship Id="rId4" Type="http://schemas.openxmlformats.org/officeDocument/2006/relationships/image" Target="../media/image14.png"/><Relationship Id="rId9" Type="http://schemas.openxmlformats.org/officeDocument/2006/relationships/image" Target="../media/image32.png"/><Relationship Id="rId14" Type="http://schemas.openxmlformats.org/officeDocument/2006/relationships/image" Target="../media/image17.png"/></Relationships>
</file>

<file path=ppt/slides/_rels/slide90.xml.rels><?xml version="1.0" encoding="UTF-8" standalone="yes"?>
<Relationships xmlns="http://schemas.openxmlformats.org/package/2006/relationships"><Relationship Id="rId8" Type="http://schemas.openxmlformats.org/officeDocument/2006/relationships/image" Target="../media/image2.svg"/><Relationship Id="rId13" Type="http://schemas.openxmlformats.org/officeDocument/2006/relationships/image" Target="../media/image267.png"/><Relationship Id="rId3" Type="http://schemas.openxmlformats.org/officeDocument/2006/relationships/image" Target="../media/image266.jpeg"/><Relationship Id="rId7" Type="http://schemas.openxmlformats.org/officeDocument/2006/relationships/image" Target="../media/image1.png"/><Relationship Id="rId12" Type="http://schemas.openxmlformats.org/officeDocument/2006/relationships/image" Target="../media/image31.svg"/><Relationship Id="rId2" Type="http://schemas.openxmlformats.org/officeDocument/2006/relationships/image" Target="../media/image265.jpe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6.png"/><Relationship Id="rId11" Type="http://schemas.openxmlformats.org/officeDocument/2006/relationships/image" Target="../media/image30.png"/><Relationship Id="rId5" Type="http://schemas.openxmlformats.org/officeDocument/2006/relationships/image" Target="../media/image15.svg"/><Relationship Id="rId15" Type="http://schemas.openxmlformats.org/officeDocument/2006/relationships/image" Target="../media/image18.svg"/><Relationship Id="rId10" Type="http://schemas.openxmlformats.org/officeDocument/2006/relationships/image" Target="../media/image33.svg"/><Relationship Id="rId4" Type="http://schemas.openxmlformats.org/officeDocument/2006/relationships/image" Target="../media/image14.png"/><Relationship Id="rId9" Type="http://schemas.openxmlformats.org/officeDocument/2006/relationships/image" Target="../media/image32.png"/><Relationship Id="rId14" Type="http://schemas.openxmlformats.org/officeDocument/2006/relationships/image" Target="../media/image17.png"/></Relationships>
</file>

<file path=ppt/slides/_rels/slide91.xml.rels><?xml version="1.0" encoding="UTF-8" standalone="yes"?>
<Relationships xmlns="http://schemas.openxmlformats.org/package/2006/relationships"><Relationship Id="rId8" Type="http://schemas.openxmlformats.org/officeDocument/2006/relationships/image" Target="../media/image2.svg"/><Relationship Id="rId13" Type="http://schemas.openxmlformats.org/officeDocument/2006/relationships/image" Target="../media/image270.png"/><Relationship Id="rId3" Type="http://schemas.openxmlformats.org/officeDocument/2006/relationships/image" Target="../media/image269.png"/><Relationship Id="rId7" Type="http://schemas.openxmlformats.org/officeDocument/2006/relationships/image" Target="../media/image1.png"/><Relationship Id="rId12" Type="http://schemas.openxmlformats.org/officeDocument/2006/relationships/image" Target="../media/image31.svg"/><Relationship Id="rId2" Type="http://schemas.openxmlformats.org/officeDocument/2006/relationships/image" Target="../media/image268.jpe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6.png"/><Relationship Id="rId11" Type="http://schemas.openxmlformats.org/officeDocument/2006/relationships/image" Target="../media/image30.png"/><Relationship Id="rId5" Type="http://schemas.openxmlformats.org/officeDocument/2006/relationships/image" Target="../media/image15.svg"/><Relationship Id="rId15" Type="http://schemas.openxmlformats.org/officeDocument/2006/relationships/image" Target="../media/image18.svg"/><Relationship Id="rId10" Type="http://schemas.openxmlformats.org/officeDocument/2006/relationships/image" Target="../media/image33.svg"/><Relationship Id="rId4" Type="http://schemas.openxmlformats.org/officeDocument/2006/relationships/image" Target="../media/image14.png"/><Relationship Id="rId9" Type="http://schemas.openxmlformats.org/officeDocument/2006/relationships/image" Target="../media/image32.png"/><Relationship Id="rId14" Type="http://schemas.openxmlformats.org/officeDocument/2006/relationships/image" Target="../media/image17.png"/></Relationships>
</file>

<file path=ppt/slides/_rels/slide92.xml.rels><?xml version="1.0" encoding="UTF-8" standalone="yes"?>
<Relationships xmlns="http://schemas.openxmlformats.org/package/2006/relationships"><Relationship Id="rId8" Type="http://schemas.openxmlformats.org/officeDocument/2006/relationships/image" Target="../media/image2.svg"/><Relationship Id="rId13" Type="http://schemas.openxmlformats.org/officeDocument/2006/relationships/image" Target="../media/image273.png"/><Relationship Id="rId3" Type="http://schemas.openxmlformats.org/officeDocument/2006/relationships/image" Target="../media/image272.jpeg"/><Relationship Id="rId7" Type="http://schemas.openxmlformats.org/officeDocument/2006/relationships/image" Target="../media/image1.png"/><Relationship Id="rId12" Type="http://schemas.openxmlformats.org/officeDocument/2006/relationships/image" Target="../media/image31.svg"/><Relationship Id="rId2" Type="http://schemas.openxmlformats.org/officeDocument/2006/relationships/image" Target="../media/image271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6.png"/><Relationship Id="rId11" Type="http://schemas.openxmlformats.org/officeDocument/2006/relationships/image" Target="../media/image30.png"/><Relationship Id="rId5" Type="http://schemas.openxmlformats.org/officeDocument/2006/relationships/image" Target="../media/image15.svg"/><Relationship Id="rId15" Type="http://schemas.openxmlformats.org/officeDocument/2006/relationships/image" Target="../media/image18.svg"/><Relationship Id="rId10" Type="http://schemas.openxmlformats.org/officeDocument/2006/relationships/image" Target="../media/image33.svg"/><Relationship Id="rId4" Type="http://schemas.openxmlformats.org/officeDocument/2006/relationships/image" Target="../media/image14.png"/><Relationship Id="rId9" Type="http://schemas.openxmlformats.org/officeDocument/2006/relationships/image" Target="../media/image32.png"/><Relationship Id="rId14" Type="http://schemas.openxmlformats.org/officeDocument/2006/relationships/image" Target="../media/image17.png"/></Relationships>
</file>

<file path=ppt/slides/_rels/slide93.xml.rels><?xml version="1.0" encoding="UTF-8" standalone="yes"?>
<Relationships xmlns="http://schemas.openxmlformats.org/package/2006/relationships"><Relationship Id="rId8" Type="http://schemas.openxmlformats.org/officeDocument/2006/relationships/image" Target="../media/image2.svg"/><Relationship Id="rId13" Type="http://schemas.openxmlformats.org/officeDocument/2006/relationships/image" Target="../media/image276.png"/><Relationship Id="rId3" Type="http://schemas.openxmlformats.org/officeDocument/2006/relationships/image" Target="../media/image275.png"/><Relationship Id="rId7" Type="http://schemas.openxmlformats.org/officeDocument/2006/relationships/image" Target="../media/image1.png"/><Relationship Id="rId12" Type="http://schemas.openxmlformats.org/officeDocument/2006/relationships/image" Target="../media/image31.svg"/><Relationship Id="rId2" Type="http://schemas.openxmlformats.org/officeDocument/2006/relationships/image" Target="../media/image274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6.png"/><Relationship Id="rId11" Type="http://schemas.openxmlformats.org/officeDocument/2006/relationships/image" Target="../media/image30.png"/><Relationship Id="rId5" Type="http://schemas.openxmlformats.org/officeDocument/2006/relationships/image" Target="../media/image15.svg"/><Relationship Id="rId15" Type="http://schemas.openxmlformats.org/officeDocument/2006/relationships/image" Target="../media/image18.svg"/><Relationship Id="rId10" Type="http://schemas.openxmlformats.org/officeDocument/2006/relationships/image" Target="../media/image33.svg"/><Relationship Id="rId4" Type="http://schemas.openxmlformats.org/officeDocument/2006/relationships/image" Target="../media/image14.png"/><Relationship Id="rId9" Type="http://schemas.openxmlformats.org/officeDocument/2006/relationships/image" Target="../media/image32.png"/><Relationship Id="rId14" Type="http://schemas.openxmlformats.org/officeDocument/2006/relationships/image" Target="../media/image17.png"/></Relationships>
</file>

<file path=ppt/slides/_rels/slide94.xml.rels><?xml version="1.0" encoding="UTF-8" standalone="yes"?>
<Relationships xmlns="http://schemas.openxmlformats.org/package/2006/relationships"><Relationship Id="rId8" Type="http://schemas.openxmlformats.org/officeDocument/2006/relationships/image" Target="../media/image2.svg"/><Relationship Id="rId13" Type="http://schemas.openxmlformats.org/officeDocument/2006/relationships/image" Target="../media/image279.png"/><Relationship Id="rId3" Type="http://schemas.openxmlformats.org/officeDocument/2006/relationships/image" Target="../media/image278.png"/><Relationship Id="rId7" Type="http://schemas.openxmlformats.org/officeDocument/2006/relationships/image" Target="../media/image1.png"/><Relationship Id="rId12" Type="http://schemas.openxmlformats.org/officeDocument/2006/relationships/image" Target="../media/image31.svg"/><Relationship Id="rId2" Type="http://schemas.openxmlformats.org/officeDocument/2006/relationships/image" Target="../media/image277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6.png"/><Relationship Id="rId11" Type="http://schemas.openxmlformats.org/officeDocument/2006/relationships/image" Target="../media/image30.png"/><Relationship Id="rId5" Type="http://schemas.openxmlformats.org/officeDocument/2006/relationships/image" Target="../media/image15.svg"/><Relationship Id="rId15" Type="http://schemas.openxmlformats.org/officeDocument/2006/relationships/image" Target="../media/image18.svg"/><Relationship Id="rId10" Type="http://schemas.openxmlformats.org/officeDocument/2006/relationships/image" Target="../media/image33.svg"/><Relationship Id="rId4" Type="http://schemas.openxmlformats.org/officeDocument/2006/relationships/image" Target="../media/image14.png"/><Relationship Id="rId9" Type="http://schemas.openxmlformats.org/officeDocument/2006/relationships/image" Target="../media/image32.png"/><Relationship Id="rId14" Type="http://schemas.openxmlformats.org/officeDocument/2006/relationships/image" Target="../media/image17.png"/></Relationships>
</file>

<file path=ppt/slides/_rels/slide95.xml.rels><?xml version="1.0" encoding="UTF-8" standalone="yes"?>
<Relationships xmlns="http://schemas.openxmlformats.org/package/2006/relationships"><Relationship Id="rId8" Type="http://schemas.openxmlformats.org/officeDocument/2006/relationships/image" Target="../media/image2.svg"/><Relationship Id="rId13" Type="http://schemas.openxmlformats.org/officeDocument/2006/relationships/image" Target="../media/image282.png"/><Relationship Id="rId3" Type="http://schemas.openxmlformats.org/officeDocument/2006/relationships/image" Target="../media/image281.png"/><Relationship Id="rId7" Type="http://schemas.openxmlformats.org/officeDocument/2006/relationships/image" Target="../media/image1.png"/><Relationship Id="rId12" Type="http://schemas.openxmlformats.org/officeDocument/2006/relationships/image" Target="../media/image31.svg"/><Relationship Id="rId2" Type="http://schemas.openxmlformats.org/officeDocument/2006/relationships/image" Target="../media/image280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6.png"/><Relationship Id="rId11" Type="http://schemas.openxmlformats.org/officeDocument/2006/relationships/image" Target="../media/image30.png"/><Relationship Id="rId5" Type="http://schemas.openxmlformats.org/officeDocument/2006/relationships/image" Target="../media/image15.svg"/><Relationship Id="rId15" Type="http://schemas.openxmlformats.org/officeDocument/2006/relationships/image" Target="../media/image18.svg"/><Relationship Id="rId10" Type="http://schemas.openxmlformats.org/officeDocument/2006/relationships/image" Target="../media/image33.svg"/><Relationship Id="rId4" Type="http://schemas.openxmlformats.org/officeDocument/2006/relationships/image" Target="../media/image14.png"/><Relationship Id="rId9" Type="http://schemas.openxmlformats.org/officeDocument/2006/relationships/image" Target="../media/image32.png"/><Relationship Id="rId14" Type="http://schemas.openxmlformats.org/officeDocument/2006/relationships/image" Target="../media/image17.png"/></Relationships>
</file>

<file path=ppt/slides/_rels/slide96.xml.rels><?xml version="1.0" encoding="UTF-8" standalone="yes"?>
<Relationships xmlns="http://schemas.openxmlformats.org/package/2006/relationships"><Relationship Id="rId8" Type="http://schemas.openxmlformats.org/officeDocument/2006/relationships/image" Target="../media/image2.svg"/><Relationship Id="rId13" Type="http://schemas.openxmlformats.org/officeDocument/2006/relationships/image" Target="../media/image285.png"/><Relationship Id="rId3" Type="http://schemas.openxmlformats.org/officeDocument/2006/relationships/image" Target="../media/image284.jpeg"/><Relationship Id="rId7" Type="http://schemas.openxmlformats.org/officeDocument/2006/relationships/image" Target="../media/image1.png"/><Relationship Id="rId12" Type="http://schemas.openxmlformats.org/officeDocument/2006/relationships/image" Target="../media/image31.svg"/><Relationship Id="rId2" Type="http://schemas.openxmlformats.org/officeDocument/2006/relationships/image" Target="../media/image283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6.png"/><Relationship Id="rId11" Type="http://schemas.openxmlformats.org/officeDocument/2006/relationships/image" Target="../media/image30.png"/><Relationship Id="rId5" Type="http://schemas.openxmlformats.org/officeDocument/2006/relationships/image" Target="../media/image15.svg"/><Relationship Id="rId15" Type="http://schemas.openxmlformats.org/officeDocument/2006/relationships/image" Target="../media/image18.svg"/><Relationship Id="rId10" Type="http://schemas.openxmlformats.org/officeDocument/2006/relationships/image" Target="../media/image33.svg"/><Relationship Id="rId4" Type="http://schemas.openxmlformats.org/officeDocument/2006/relationships/image" Target="../media/image14.png"/><Relationship Id="rId9" Type="http://schemas.openxmlformats.org/officeDocument/2006/relationships/image" Target="../media/image32.png"/><Relationship Id="rId14" Type="http://schemas.openxmlformats.org/officeDocument/2006/relationships/image" Target="../media/image17.png"/></Relationships>
</file>

<file path=ppt/slides/_rels/slide97.xml.rels><?xml version="1.0" encoding="UTF-8" standalone="yes"?>
<Relationships xmlns="http://schemas.openxmlformats.org/package/2006/relationships"><Relationship Id="rId8" Type="http://schemas.openxmlformats.org/officeDocument/2006/relationships/image" Target="../media/image2.svg"/><Relationship Id="rId13" Type="http://schemas.openxmlformats.org/officeDocument/2006/relationships/image" Target="../media/image288.png"/><Relationship Id="rId3" Type="http://schemas.openxmlformats.org/officeDocument/2006/relationships/image" Target="../media/image287.png"/><Relationship Id="rId7" Type="http://schemas.openxmlformats.org/officeDocument/2006/relationships/image" Target="../media/image1.png"/><Relationship Id="rId12" Type="http://schemas.openxmlformats.org/officeDocument/2006/relationships/image" Target="../media/image31.svg"/><Relationship Id="rId2" Type="http://schemas.openxmlformats.org/officeDocument/2006/relationships/image" Target="../media/image286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6.png"/><Relationship Id="rId11" Type="http://schemas.openxmlformats.org/officeDocument/2006/relationships/image" Target="../media/image30.png"/><Relationship Id="rId5" Type="http://schemas.openxmlformats.org/officeDocument/2006/relationships/image" Target="../media/image15.svg"/><Relationship Id="rId15" Type="http://schemas.openxmlformats.org/officeDocument/2006/relationships/image" Target="../media/image18.svg"/><Relationship Id="rId10" Type="http://schemas.openxmlformats.org/officeDocument/2006/relationships/image" Target="../media/image33.svg"/><Relationship Id="rId4" Type="http://schemas.openxmlformats.org/officeDocument/2006/relationships/image" Target="../media/image14.png"/><Relationship Id="rId9" Type="http://schemas.openxmlformats.org/officeDocument/2006/relationships/image" Target="../media/image32.png"/><Relationship Id="rId14" Type="http://schemas.openxmlformats.org/officeDocument/2006/relationships/image" Target="../media/image17.png"/></Relationships>
</file>

<file path=ppt/slides/_rels/slide98.xml.rels><?xml version="1.0" encoding="UTF-8" standalone="yes"?>
<Relationships xmlns="http://schemas.openxmlformats.org/package/2006/relationships"><Relationship Id="rId8" Type="http://schemas.openxmlformats.org/officeDocument/2006/relationships/image" Target="../media/image2.svg"/><Relationship Id="rId13" Type="http://schemas.openxmlformats.org/officeDocument/2006/relationships/image" Target="../media/image291.png"/><Relationship Id="rId3" Type="http://schemas.openxmlformats.org/officeDocument/2006/relationships/image" Target="../media/image290.png"/><Relationship Id="rId7" Type="http://schemas.openxmlformats.org/officeDocument/2006/relationships/image" Target="../media/image1.png"/><Relationship Id="rId12" Type="http://schemas.openxmlformats.org/officeDocument/2006/relationships/image" Target="../media/image31.svg"/><Relationship Id="rId2" Type="http://schemas.openxmlformats.org/officeDocument/2006/relationships/image" Target="../media/image289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6.png"/><Relationship Id="rId11" Type="http://schemas.openxmlformats.org/officeDocument/2006/relationships/image" Target="../media/image30.png"/><Relationship Id="rId5" Type="http://schemas.openxmlformats.org/officeDocument/2006/relationships/image" Target="../media/image15.svg"/><Relationship Id="rId15" Type="http://schemas.openxmlformats.org/officeDocument/2006/relationships/image" Target="../media/image18.svg"/><Relationship Id="rId10" Type="http://schemas.openxmlformats.org/officeDocument/2006/relationships/image" Target="../media/image33.svg"/><Relationship Id="rId4" Type="http://schemas.openxmlformats.org/officeDocument/2006/relationships/image" Target="../media/image14.png"/><Relationship Id="rId9" Type="http://schemas.openxmlformats.org/officeDocument/2006/relationships/image" Target="../media/image32.png"/><Relationship Id="rId14" Type="http://schemas.openxmlformats.org/officeDocument/2006/relationships/image" Target="../media/image17.png"/></Relationships>
</file>

<file path=ppt/slides/_rels/slide99.xml.rels><?xml version="1.0" encoding="UTF-8" standalone="yes"?>
<Relationships xmlns="http://schemas.openxmlformats.org/package/2006/relationships"><Relationship Id="rId8" Type="http://schemas.openxmlformats.org/officeDocument/2006/relationships/image" Target="../media/image26.png"/><Relationship Id="rId3" Type="http://schemas.openxmlformats.org/officeDocument/2006/relationships/image" Target="../media/image22.png"/><Relationship Id="rId7" Type="http://schemas.openxmlformats.org/officeDocument/2006/relationships/image" Target="../media/image8.png"/><Relationship Id="rId2" Type="http://schemas.openxmlformats.org/officeDocument/2006/relationships/image" Target="../media/image21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25.png"/><Relationship Id="rId11" Type="http://schemas.openxmlformats.org/officeDocument/2006/relationships/image" Target="../media/image29.jpeg"/><Relationship Id="rId5" Type="http://schemas.openxmlformats.org/officeDocument/2006/relationships/image" Target="../media/image24.png"/><Relationship Id="rId10" Type="http://schemas.openxmlformats.org/officeDocument/2006/relationships/image" Target="../media/image28.jpeg"/><Relationship Id="rId4" Type="http://schemas.openxmlformats.org/officeDocument/2006/relationships/image" Target="../media/image23.png"/><Relationship Id="rId9" Type="http://schemas.openxmlformats.org/officeDocument/2006/relationships/image" Target="../media/image27.svg"/></Relationships>
</file>

<file path=ppt/slides/_rels/slide100.xml.rels><?xml version="1.0" encoding="UTF-8" standalone="yes"?>
<Relationships xmlns="http://schemas.openxmlformats.org/package/2006/relationships"><Relationship Id="rId8" Type="http://schemas.openxmlformats.org/officeDocument/2006/relationships/image" Target="../media/image2.svg"/><Relationship Id="rId13" Type="http://schemas.openxmlformats.org/officeDocument/2006/relationships/image" Target="../media/image31.svg"/><Relationship Id="rId3" Type="http://schemas.openxmlformats.org/officeDocument/2006/relationships/image" Target="../media/image293.png"/><Relationship Id="rId7" Type="http://schemas.openxmlformats.org/officeDocument/2006/relationships/image" Target="../media/image1.png"/><Relationship Id="rId12" Type="http://schemas.openxmlformats.org/officeDocument/2006/relationships/image" Target="../media/image30.png"/><Relationship Id="rId2" Type="http://schemas.openxmlformats.org/officeDocument/2006/relationships/image" Target="../media/image292.png"/><Relationship Id="rId16" Type="http://schemas.openxmlformats.org/officeDocument/2006/relationships/hyperlink" Target="https://www.m3.com.tr/etkinlik/3d-sanal-gerceklik-gozlugu/" TargetMode="Externa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6.png"/><Relationship Id="rId11" Type="http://schemas.openxmlformats.org/officeDocument/2006/relationships/image" Target="../media/image33.svg"/><Relationship Id="rId5" Type="http://schemas.openxmlformats.org/officeDocument/2006/relationships/image" Target="../media/image15.svg"/><Relationship Id="rId15" Type="http://schemas.openxmlformats.org/officeDocument/2006/relationships/image" Target="../media/image18.svg"/><Relationship Id="rId10" Type="http://schemas.openxmlformats.org/officeDocument/2006/relationships/image" Target="../media/image32.png"/><Relationship Id="rId4" Type="http://schemas.openxmlformats.org/officeDocument/2006/relationships/image" Target="../media/image14.png"/><Relationship Id="rId9" Type="http://schemas.openxmlformats.org/officeDocument/2006/relationships/image" Target="../media/image294.png"/><Relationship Id="rId14" Type="http://schemas.openxmlformats.org/officeDocument/2006/relationships/image" Target="../media/image17.png"/></Relationships>
</file>

<file path=ppt/slides/_rels/slide101.xml.rels><?xml version="1.0" encoding="UTF-8" standalone="yes"?>
<Relationships xmlns="http://schemas.openxmlformats.org/package/2006/relationships"><Relationship Id="rId8" Type="http://schemas.openxmlformats.org/officeDocument/2006/relationships/image" Target="../media/image2.svg"/><Relationship Id="rId13" Type="http://schemas.openxmlformats.org/officeDocument/2006/relationships/image" Target="../media/image31.svg"/><Relationship Id="rId3" Type="http://schemas.openxmlformats.org/officeDocument/2006/relationships/image" Target="../media/image296.png"/><Relationship Id="rId7" Type="http://schemas.openxmlformats.org/officeDocument/2006/relationships/image" Target="../media/image1.png"/><Relationship Id="rId12" Type="http://schemas.openxmlformats.org/officeDocument/2006/relationships/image" Target="../media/image30.png"/><Relationship Id="rId2" Type="http://schemas.openxmlformats.org/officeDocument/2006/relationships/image" Target="../media/image295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6.png"/><Relationship Id="rId11" Type="http://schemas.openxmlformats.org/officeDocument/2006/relationships/image" Target="../media/image33.svg"/><Relationship Id="rId5" Type="http://schemas.openxmlformats.org/officeDocument/2006/relationships/image" Target="../media/image15.svg"/><Relationship Id="rId15" Type="http://schemas.openxmlformats.org/officeDocument/2006/relationships/image" Target="../media/image18.svg"/><Relationship Id="rId10" Type="http://schemas.openxmlformats.org/officeDocument/2006/relationships/image" Target="../media/image32.png"/><Relationship Id="rId4" Type="http://schemas.openxmlformats.org/officeDocument/2006/relationships/image" Target="../media/image14.png"/><Relationship Id="rId9" Type="http://schemas.openxmlformats.org/officeDocument/2006/relationships/image" Target="../media/image297.png"/><Relationship Id="rId14" Type="http://schemas.openxmlformats.org/officeDocument/2006/relationships/image" Target="../media/image17.png"/></Relationships>
</file>

<file path=ppt/slides/_rels/slide102.xml.rels><?xml version="1.0" encoding="UTF-8" standalone="yes"?>
<Relationships xmlns="http://schemas.openxmlformats.org/package/2006/relationships"><Relationship Id="rId8" Type="http://schemas.openxmlformats.org/officeDocument/2006/relationships/image" Target="../media/image299.png"/><Relationship Id="rId13" Type="http://schemas.openxmlformats.org/officeDocument/2006/relationships/image" Target="../media/image17.png"/><Relationship Id="rId3" Type="http://schemas.openxmlformats.org/officeDocument/2006/relationships/image" Target="../media/image14.png"/><Relationship Id="rId7" Type="http://schemas.openxmlformats.org/officeDocument/2006/relationships/image" Target="../media/image2.svg"/><Relationship Id="rId12" Type="http://schemas.openxmlformats.org/officeDocument/2006/relationships/image" Target="../media/image31.svg"/><Relationship Id="rId2" Type="http://schemas.openxmlformats.org/officeDocument/2006/relationships/image" Target="../media/image298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.png"/><Relationship Id="rId11" Type="http://schemas.openxmlformats.org/officeDocument/2006/relationships/image" Target="../media/image30.png"/><Relationship Id="rId5" Type="http://schemas.openxmlformats.org/officeDocument/2006/relationships/image" Target="../media/image16.png"/><Relationship Id="rId10" Type="http://schemas.openxmlformats.org/officeDocument/2006/relationships/image" Target="../media/image33.svg"/><Relationship Id="rId4" Type="http://schemas.openxmlformats.org/officeDocument/2006/relationships/image" Target="../media/image15.svg"/><Relationship Id="rId9" Type="http://schemas.openxmlformats.org/officeDocument/2006/relationships/image" Target="../media/image32.png"/><Relationship Id="rId14" Type="http://schemas.openxmlformats.org/officeDocument/2006/relationships/image" Target="../media/image18.svg"/></Relationships>
</file>

<file path=ppt/slides/_rels/slide103.xml.rels><?xml version="1.0" encoding="UTF-8" standalone="yes"?>
<Relationships xmlns="http://schemas.openxmlformats.org/package/2006/relationships"><Relationship Id="rId8" Type="http://schemas.openxmlformats.org/officeDocument/2006/relationships/image" Target="../media/image2.svg"/><Relationship Id="rId13" Type="http://schemas.openxmlformats.org/officeDocument/2006/relationships/image" Target="../media/image302.png"/><Relationship Id="rId3" Type="http://schemas.openxmlformats.org/officeDocument/2006/relationships/image" Target="../media/image301.png"/><Relationship Id="rId7" Type="http://schemas.openxmlformats.org/officeDocument/2006/relationships/image" Target="../media/image1.png"/><Relationship Id="rId12" Type="http://schemas.openxmlformats.org/officeDocument/2006/relationships/image" Target="../media/image31.svg"/><Relationship Id="rId2" Type="http://schemas.openxmlformats.org/officeDocument/2006/relationships/image" Target="../media/image300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6.png"/><Relationship Id="rId11" Type="http://schemas.openxmlformats.org/officeDocument/2006/relationships/image" Target="../media/image30.png"/><Relationship Id="rId5" Type="http://schemas.openxmlformats.org/officeDocument/2006/relationships/image" Target="../media/image15.svg"/><Relationship Id="rId15" Type="http://schemas.openxmlformats.org/officeDocument/2006/relationships/image" Target="../media/image18.svg"/><Relationship Id="rId10" Type="http://schemas.openxmlformats.org/officeDocument/2006/relationships/image" Target="../media/image33.svg"/><Relationship Id="rId4" Type="http://schemas.openxmlformats.org/officeDocument/2006/relationships/image" Target="../media/image14.png"/><Relationship Id="rId9" Type="http://schemas.openxmlformats.org/officeDocument/2006/relationships/image" Target="../media/image32.png"/><Relationship Id="rId14" Type="http://schemas.openxmlformats.org/officeDocument/2006/relationships/image" Target="../media/image17.png"/></Relationships>
</file>

<file path=ppt/slides/_rels/slide104.xml.rels><?xml version="1.0" encoding="UTF-8" standalone="yes"?>
<Relationships xmlns="http://schemas.openxmlformats.org/package/2006/relationships"><Relationship Id="rId8" Type="http://schemas.openxmlformats.org/officeDocument/2006/relationships/image" Target="../media/image2.svg"/><Relationship Id="rId13" Type="http://schemas.openxmlformats.org/officeDocument/2006/relationships/image" Target="../media/image305.png"/><Relationship Id="rId3" Type="http://schemas.openxmlformats.org/officeDocument/2006/relationships/image" Target="../media/image304.png"/><Relationship Id="rId7" Type="http://schemas.openxmlformats.org/officeDocument/2006/relationships/image" Target="../media/image1.png"/><Relationship Id="rId12" Type="http://schemas.openxmlformats.org/officeDocument/2006/relationships/image" Target="../media/image31.svg"/><Relationship Id="rId2" Type="http://schemas.openxmlformats.org/officeDocument/2006/relationships/image" Target="../media/image303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6.png"/><Relationship Id="rId11" Type="http://schemas.openxmlformats.org/officeDocument/2006/relationships/image" Target="../media/image30.png"/><Relationship Id="rId5" Type="http://schemas.openxmlformats.org/officeDocument/2006/relationships/image" Target="../media/image15.svg"/><Relationship Id="rId15" Type="http://schemas.openxmlformats.org/officeDocument/2006/relationships/image" Target="../media/image18.svg"/><Relationship Id="rId10" Type="http://schemas.openxmlformats.org/officeDocument/2006/relationships/image" Target="../media/image33.svg"/><Relationship Id="rId4" Type="http://schemas.openxmlformats.org/officeDocument/2006/relationships/image" Target="../media/image14.png"/><Relationship Id="rId9" Type="http://schemas.openxmlformats.org/officeDocument/2006/relationships/image" Target="../media/image32.png"/><Relationship Id="rId14" Type="http://schemas.openxmlformats.org/officeDocument/2006/relationships/image" Target="../media/image17.png"/></Relationships>
</file>

<file path=ppt/slides/_rels/slide105.xml.rels><?xml version="1.0" encoding="UTF-8" standalone="yes"?>
<Relationships xmlns="http://schemas.openxmlformats.org/package/2006/relationships"><Relationship Id="rId8" Type="http://schemas.openxmlformats.org/officeDocument/2006/relationships/image" Target="../media/image2.svg"/><Relationship Id="rId13" Type="http://schemas.openxmlformats.org/officeDocument/2006/relationships/image" Target="../media/image31.svg"/><Relationship Id="rId3" Type="http://schemas.openxmlformats.org/officeDocument/2006/relationships/image" Target="../media/image157.jpeg"/><Relationship Id="rId7" Type="http://schemas.openxmlformats.org/officeDocument/2006/relationships/image" Target="../media/image1.png"/><Relationship Id="rId12" Type="http://schemas.openxmlformats.org/officeDocument/2006/relationships/image" Target="../media/image30.png"/><Relationship Id="rId2" Type="http://schemas.openxmlformats.org/officeDocument/2006/relationships/image" Target="../media/image306.png"/><Relationship Id="rId16" Type="http://schemas.openxmlformats.org/officeDocument/2006/relationships/image" Target="../media/image308.jp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6.png"/><Relationship Id="rId11" Type="http://schemas.openxmlformats.org/officeDocument/2006/relationships/image" Target="../media/image33.svg"/><Relationship Id="rId5" Type="http://schemas.openxmlformats.org/officeDocument/2006/relationships/image" Target="../media/image15.svg"/><Relationship Id="rId15" Type="http://schemas.openxmlformats.org/officeDocument/2006/relationships/image" Target="../media/image18.svg"/><Relationship Id="rId10" Type="http://schemas.openxmlformats.org/officeDocument/2006/relationships/image" Target="../media/image32.png"/><Relationship Id="rId4" Type="http://schemas.openxmlformats.org/officeDocument/2006/relationships/image" Target="../media/image14.png"/><Relationship Id="rId9" Type="http://schemas.openxmlformats.org/officeDocument/2006/relationships/image" Target="../media/image307.png"/><Relationship Id="rId14" Type="http://schemas.openxmlformats.org/officeDocument/2006/relationships/image" Target="../media/image17.png"/></Relationships>
</file>

<file path=ppt/slides/_rels/slide106.xml.rels><?xml version="1.0" encoding="UTF-8" standalone="yes"?>
<Relationships xmlns="http://schemas.openxmlformats.org/package/2006/relationships"><Relationship Id="rId8" Type="http://schemas.openxmlformats.org/officeDocument/2006/relationships/image" Target="../media/image2.svg"/><Relationship Id="rId13" Type="http://schemas.openxmlformats.org/officeDocument/2006/relationships/image" Target="../media/image31.svg"/><Relationship Id="rId3" Type="http://schemas.openxmlformats.org/officeDocument/2006/relationships/image" Target="../media/image157.jpeg"/><Relationship Id="rId7" Type="http://schemas.openxmlformats.org/officeDocument/2006/relationships/image" Target="../media/image1.png"/><Relationship Id="rId12" Type="http://schemas.openxmlformats.org/officeDocument/2006/relationships/image" Target="../media/image30.png"/><Relationship Id="rId2" Type="http://schemas.openxmlformats.org/officeDocument/2006/relationships/image" Target="../media/image309.png"/><Relationship Id="rId16" Type="http://schemas.openxmlformats.org/officeDocument/2006/relationships/image" Target="../media/image311.jp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6.png"/><Relationship Id="rId11" Type="http://schemas.openxmlformats.org/officeDocument/2006/relationships/image" Target="../media/image33.svg"/><Relationship Id="rId5" Type="http://schemas.openxmlformats.org/officeDocument/2006/relationships/image" Target="../media/image15.svg"/><Relationship Id="rId15" Type="http://schemas.openxmlformats.org/officeDocument/2006/relationships/image" Target="../media/image18.svg"/><Relationship Id="rId10" Type="http://schemas.openxmlformats.org/officeDocument/2006/relationships/image" Target="../media/image32.png"/><Relationship Id="rId4" Type="http://schemas.openxmlformats.org/officeDocument/2006/relationships/image" Target="../media/image14.png"/><Relationship Id="rId9" Type="http://schemas.openxmlformats.org/officeDocument/2006/relationships/image" Target="../media/image310.png"/><Relationship Id="rId14" Type="http://schemas.openxmlformats.org/officeDocument/2006/relationships/image" Target="../media/image17.png"/></Relationships>
</file>

<file path=ppt/slides/_rels/slide107.xml.rels><?xml version="1.0" encoding="UTF-8" standalone="yes"?>
<Relationships xmlns="http://schemas.openxmlformats.org/package/2006/relationships"><Relationship Id="rId8" Type="http://schemas.openxmlformats.org/officeDocument/2006/relationships/image" Target="../media/image2.svg"/><Relationship Id="rId13" Type="http://schemas.openxmlformats.org/officeDocument/2006/relationships/image" Target="../media/image31.svg"/><Relationship Id="rId3" Type="http://schemas.openxmlformats.org/officeDocument/2006/relationships/image" Target="../media/image157.jpeg"/><Relationship Id="rId7" Type="http://schemas.openxmlformats.org/officeDocument/2006/relationships/image" Target="../media/image1.png"/><Relationship Id="rId12" Type="http://schemas.openxmlformats.org/officeDocument/2006/relationships/image" Target="../media/image30.png"/><Relationship Id="rId2" Type="http://schemas.openxmlformats.org/officeDocument/2006/relationships/image" Target="../media/image312.png"/><Relationship Id="rId16" Type="http://schemas.openxmlformats.org/officeDocument/2006/relationships/image" Target="../media/image314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6.png"/><Relationship Id="rId11" Type="http://schemas.openxmlformats.org/officeDocument/2006/relationships/image" Target="../media/image33.svg"/><Relationship Id="rId5" Type="http://schemas.openxmlformats.org/officeDocument/2006/relationships/image" Target="../media/image15.svg"/><Relationship Id="rId15" Type="http://schemas.openxmlformats.org/officeDocument/2006/relationships/image" Target="../media/image18.svg"/><Relationship Id="rId10" Type="http://schemas.openxmlformats.org/officeDocument/2006/relationships/image" Target="../media/image32.png"/><Relationship Id="rId4" Type="http://schemas.openxmlformats.org/officeDocument/2006/relationships/image" Target="../media/image14.png"/><Relationship Id="rId9" Type="http://schemas.openxmlformats.org/officeDocument/2006/relationships/image" Target="../media/image313.png"/><Relationship Id="rId14" Type="http://schemas.openxmlformats.org/officeDocument/2006/relationships/image" Target="../media/image17.png"/></Relationships>
</file>

<file path=ppt/slides/_rels/slide108.xml.rels><?xml version="1.0" encoding="UTF-8" standalone="yes"?>
<Relationships xmlns="http://schemas.openxmlformats.org/package/2006/relationships"><Relationship Id="rId8" Type="http://schemas.openxmlformats.org/officeDocument/2006/relationships/image" Target="../media/image318.png"/><Relationship Id="rId3" Type="http://schemas.openxmlformats.org/officeDocument/2006/relationships/image" Target="../media/image1.png"/><Relationship Id="rId7" Type="http://schemas.openxmlformats.org/officeDocument/2006/relationships/image" Target="../media/image317.png"/><Relationship Id="rId12" Type="http://schemas.openxmlformats.org/officeDocument/2006/relationships/image" Target="../media/image322.png"/><Relationship Id="rId2" Type="http://schemas.openxmlformats.org/officeDocument/2006/relationships/image" Target="../media/image16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316.png"/><Relationship Id="rId11" Type="http://schemas.openxmlformats.org/officeDocument/2006/relationships/image" Target="../media/image321.png"/><Relationship Id="rId5" Type="http://schemas.openxmlformats.org/officeDocument/2006/relationships/image" Target="../media/image315.png"/><Relationship Id="rId10" Type="http://schemas.openxmlformats.org/officeDocument/2006/relationships/image" Target="../media/image320.png"/><Relationship Id="rId4" Type="http://schemas.openxmlformats.org/officeDocument/2006/relationships/image" Target="../media/image2.svg"/><Relationship Id="rId9" Type="http://schemas.openxmlformats.org/officeDocument/2006/relationships/image" Target="../media/image319.png"/></Relationships>
</file>

<file path=ppt/slides/_rels/slide109.xml.rels><?xml version="1.0" encoding="UTF-8" standalone="yes"?>
<Relationships xmlns="http://schemas.openxmlformats.org/package/2006/relationships"><Relationship Id="rId8" Type="http://schemas.openxmlformats.org/officeDocument/2006/relationships/image" Target="../media/image326.png"/><Relationship Id="rId3" Type="http://schemas.openxmlformats.org/officeDocument/2006/relationships/image" Target="../media/image1.png"/><Relationship Id="rId7" Type="http://schemas.openxmlformats.org/officeDocument/2006/relationships/image" Target="../media/image325.png"/><Relationship Id="rId12" Type="http://schemas.openxmlformats.org/officeDocument/2006/relationships/image" Target="../media/image330.png"/><Relationship Id="rId2" Type="http://schemas.openxmlformats.org/officeDocument/2006/relationships/image" Target="../media/image16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324.png"/><Relationship Id="rId11" Type="http://schemas.openxmlformats.org/officeDocument/2006/relationships/image" Target="../media/image329.png"/><Relationship Id="rId5" Type="http://schemas.openxmlformats.org/officeDocument/2006/relationships/image" Target="../media/image323.png"/><Relationship Id="rId10" Type="http://schemas.openxmlformats.org/officeDocument/2006/relationships/image" Target="../media/image328.png"/><Relationship Id="rId4" Type="http://schemas.openxmlformats.org/officeDocument/2006/relationships/image" Target="../media/image2.svg"/><Relationship Id="rId9" Type="http://schemas.openxmlformats.org/officeDocument/2006/relationships/image" Target="../media/image327.png"/></Relationships>
</file>

<file path=ppt/slides/_rels/slide110.xml.rels><?xml version="1.0" encoding="UTF-8" standalone="yes"?>
<Relationships xmlns="http://schemas.openxmlformats.org/package/2006/relationships"><Relationship Id="rId8" Type="http://schemas.openxmlformats.org/officeDocument/2006/relationships/image" Target="../media/image334.png"/><Relationship Id="rId3" Type="http://schemas.openxmlformats.org/officeDocument/2006/relationships/image" Target="../media/image1.png"/><Relationship Id="rId7" Type="http://schemas.openxmlformats.org/officeDocument/2006/relationships/image" Target="../media/image333.png"/><Relationship Id="rId12" Type="http://schemas.openxmlformats.org/officeDocument/2006/relationships/image" Target="../media/image338.png"/><Relationship Id="rId2" Type="http://schemas.openxmlformats.org/officeDocument/2006/relationships/image" Target="../media/image16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332.png"/><Relationship Id="rId11" Type="http://schemas.openxmlformats.org/officeDocument/2006/relationships/image" Target="../media/image337.png"/><Relationship Id="rId5" Type="http://schemas.openxmlformats.org/officeDocument/2006/relationships/image" Target="../media/image331.png"/><Relationship Id="rId10" Type="http://schemas.openxmlformats.org/officeDocument/2006/relationships/image" Target="../media/image336.png"/><Relationship Id="rId4" Type="http://schemas.openxmlformats.org/officeDocument/2006/relationships/image" Target="../media/image2.svg"/><Relationship Id="rId9" Type="http://schemas.openxmlformats.org/officeDocument/2006/relationships/image" Target="../media/image335.png"/></Relationships>
</file>

<file path=ppt/slides/_rels/slide111.xml.rels><?xml version="1.0" encoding="UTF-8" standalone="yes"?>
<Relationships xmlns="http://schemas.openxmlformats.org/package/2006/relationships"><Relationship Id="rId8" Type="http://schemas.openxmlformats.org/officeDocument/2006/relationships/image" Target="../media/image342.png"/><Relationship Id="rId3" Type="http://schemas.openxmlformats.org/officeDocument/2006/relationships/image" Target="../media/image1.png"/><Relationship Id="rId7" Type="http://schemas.openxmlformats.org/officeDocument/2006/relationships/image" Target="../media/image341.png"/><Relationship Id="rId12" Type="http://schemas.openxmlformats.org/officeDocument/2006/relationships/image" Target="../media/image346.png"/><Relationship Id="rId2" Type="http://schemas.openxmlformats.org/officeDocument/2006/relationships/image" Target="../media/image16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340.png"/><Relationship Id="rId11" Type="http://schemas.openxmlformats.org/officeDocument/2006/relationships/image" Target="../media/image345.png"/><Relationship Id="rId5" Type="http://schemas.openxmlformats.org/officeDocument/2006/relationships/image" Target="../media/image339.png"/><Relationship Id="rId10" Type="http://schemas.openxmlformats.org/officeDocument/2006/relationships/image" Target="../media/image344.png"/><Relationship Id="rId4" Type="http://schemas.openxmlformats.org/officeDocument/2006/relationships/image" Target="../media/image2.svg"/><Relationship Id="rId9" Type="http://schemas.openxmlformats.org/officeDocument/2006/relationships/image" Target="../media/image343.png"/></Relationships>
</file>

<file path=ppt/slides/_rels/slide112.xml.rels><?xml version="1.0" encoding="UTF-8" standalone="yes"?>
<Relationships xmlns="http://schemas.openxmlformats.org/package/2006/relationships"><Relationship Id="rId8" Type="http://schemas.openxmlformats.org/officeDocument/2006/relationships/image" Target="../media/image350.png"/><Relationship Id="rId3" Type="http://schemas.openxmlformats.org/officeDocument/2006/relationships/image" Target="../media/image1.png"/><Relationship Id="rId7" Type="http://schemas.openxmlformats.org/officeDocument/2006/relationships/image" Target="../media/image349.png"/><Relationship Id="rId12" Type="http://schemas.openxmlformats.org/officeDocument/2006/relationships/image" Target="../media/image354.png"/><Relationship Id="rId2" Type="http://schemas.openxmlformats.org/officeDocument/2006/relationships/image" Target="../media/image16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348.png"/><Relationship Id="rId11" Type="http://schemas.openxmlformats.org/officeDocument/2006/relationships/image" Target="../media/image353.png"/><Relationship Id="rId5" Type="http://schemas.openxmlformats.org/officeDocument/2006/relationships/image" Target="../media/image347.png"/><Relationship Id="rId10" Type="http://schemas.openxmlformats.org/officeDocument/2006/relationships/image" Target="../media/image352.png"/><Relationship Id="rId4" Type="http://schemas.openxmlformats.org/officeDocument/2006/relationships/image" Target="../media/image2.svg"/><Relationship Id="rId9" Type="http://schemas.openxmlformats.org/officeDocument/2006/relationships/image" Target="../media/image351.png"/></Relationships>
</file>

<file path=ppt/slides/_rels/slide113.xml.rels><?xml version="1.0" encoding="UTF-8" standalone="yes"?>
<Relationships xmlns="http://schemas.openxmlformats.org/package/2006/relationships"><Relationship Id="rId8" Type="http://schemas.openxmlformats.org/officeDocument/2006/relationships/image" Target="../media/image358.png"/><Relationship Id="rId3" Type="http://schemas.openxmlformats.org/officeDocument/2006/relationships/image" Target="../media/image1.png"/><Relationship Id="rId7" Type="http://schemas.openxmlformats.org/officeDocument/2006/relationships/image" Target="../media/image357.png"/><Relationship Id="rId12" Type="http://schemas.openxmlformats.org/officeDocument/2006/relationships/image" Target="../media/image362.png"/><Relationship Id="rId2" Type="http://schemas.openxmlformats.org/officeDocument/2006/relationships/image" Target="../media/image16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356.png"/><Relationship Id="rId11" Type="http://schemas.openxmlformats.org/officeDocument/2006/relationships/image" Target="../media/image361.png"/><Relationship Id="rId5" Type="http://schemas.openxmlformats.org/officeDocument/2006/relationships/image" Target="../media/image355.png"/><Relationship Id="rId10" Type="http://schemas.openxmlformats.org/officeDocument/2006/relationships/image" Target="../media/image360.png"/><Relationship Id="rId4" Type="http://schemas.openxmlformats.org/officeDocument/2006/relationships/image" Target="../media/image2.svg"/><Relationship Id="rId9" Type="http://schemas.openxmlformats.org/officeDocument/2006/relationships/image" Target="../media/image359.png"/></Relationships>
</file>

<file path=ppt/slides/_rels/slide114.xml.rels><?xml version="1.0" encoding="UTF-8" standalone="yes"?>
<Relationships xmlns="http://schemas.openxmlformats.org/package/2006/relationships"><Relationship Id="rId8" Type="http://schemas.openxmlformats.org/officeDocument/2006/relationships/image" Target="../media/image366.png"/><Relationship Id="rId3" Type="http://schemas.openxmlformats.org/officeDocument/2006/relationships/image" Target="../media/image1.png"/><Relationship Id="rId7" Type="http://schemas.openxmlformats.org/officeDocument/2006/relationships/image" Target="../media/image365.png"/><Relationship Id="rId12" Type="http://schemas.openxmlformats.org/officeDocument/2006/relationships/image" Target="../media/image370.png"/><Relationship Id="rId2" Type="http://schemas.openxmlformats.org/officeDocument/2006/relationships/image" Target="../media/image16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364.png"/><Relationship Id="rId11" Type="http://schemas.openxmlformats.org/officeDocument/2006/relationships/image" Target="../media/image369.png"/><Relationship Id="rId5" Type="http://schemas.openxmlformats.org/officeDocument/2006/relationships/image" Target="../media/image363.png"/><Relationship Id="rId10" Type="http://schemas.openxmlformats.org/officeDocument/2006/relationships/image" Target="../media/image368.png"/><Relationship Id="rId4" Type="http://schemas.openxmlformats.org/officeDocument/2006/relationships/image" Target="../media/image2.svg"/><Relationship Id="rId9" Type="http://schemas.openxmlformats.org/officeDocument/2006/relationships/image" Target="../media/image367.png"/></Relationships>
</file>

<file path=ppt/slides/_rels/slide115.xml.rels><?xml version="1.0" encoding="UTF-8" standalone="yes"?>
<Relationships xmlns="http://schemas.openxmlformats.org/package/2006/relationships"><Relationship Id="rId8" Type="http://schemas.openxmlformats.org/officeDocument/2006/relationships/image" Target="../media/image374.png"/><Relationship Id="rId3" Type="http://schemas.openxmlformats.org/officeDocument/2006/relationships/image" Target="../media/image1.png"/><Relationship Id="rId7" Type="http://schemas.openxmlformats.org/officeDocument/2006/relationships/image" Target="../media/image373.png"/><Relationship Id="rId12" Type="http://schemas.openxmlformats.org/officeDocument/2006/relationships/image" Target="../media/image378.png"/><Relationship Id="rId2" Type="http://schemas.openxmlformats.org/officeDocument/2006/relationships/image" Target="../media/image16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372.png"/><Relationship Id="rId11" Type="http://schemas.openxmlformats.org/officeDocument/2006/relationships/image" Target="../media/image377.png"/><Relationship Id="rId5" Type="http://schemas.openxmlformats.org/officeDocument/2006/relationships/image" Target="../media/image371.png"/><Relationship Id="rId10" Type="http://schemas.openxmlformats.org/officeDocument/2006/relationships/image" Target="../media/image376.png"/><Relationship Id="rId4" Type="http://schemas.openxmlformats.org/officeDocument/2006/relationships/image" Target="../media/image2.svg"/><Relationship Id="rId9" Type="http://schemas.openxmlformats.org/officeDocument/2006/relationships/image" Target="../media/image375.png"/></Relationships>
</file>

<file path=ppt/slides/_rels/slide116.xml.rels><?xml version="1.0" encoding="UTF-8" standalone="yes"?>
<Relationships xmlns="http://schemas.openxmlformats.org/package/2006/relationships"><Relationship Id="rId8" Type="http://schemas.openxmlformats.org/officeDocument/2006/relationships/image" Target="../media/image382.png"/><Relationship Id="rId3" Type="http://schemas.openxmlformats.org/officeDocument/2006/relationships/image" Target="../media/image1.png"/><Relationship Id="rId7" Type="http://schemas.openxmlformats.org/officeDocument/2006/relationships/image" Target="../media/image381.png"/><Relationship Id="rId12" Type="http://schemas.openxmlformats.org/officeDocument/2006/relationships/image" Target="../media/image386.png"/><Relationship Id="rId2" Type="http://schemas.openxmlformats.org/officeDocument/2006/relationships/image" Target="../media/image16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380.png"/><Relationship Id="rId11" Type="http://schemas.openxmlformats.org/officeDocument/2006/relationships/image" Target="../media/image385.png"/><Relationship Id="rId5" Type="http://schemas.openxmlformats.org/officeDocument/2006/relationships/image" Target="../media/image379.png"/><Relationship Id="rId10" Type="http://schemas.openxmlformats.org/officeDocument/2006/relationships/image" Target="../media/image384.png"/><Relationship Id="rId4" Type="http://schemas.openxmlformats.org/officeDocument/2006/relationships/image" Target="../media/image2.svg"/><Relationship Id="rId9" Type="http://schemas.openxmlformats.org/officeDocument/2006/relationships/image" Target="../media/image383.png"/></Relationships>
</file>

<file path=ppt/slides/_rels/slide117.xml.rels><?xml version="1.0" encoding="UTF-8" standalone="yes"?>
<Relationships xmlns="http://schemas.openxmlformats.org/package/2006/relationships"><Relationship Id="rId8" Type="http://schemas.openxmlformats.org/officeDocument/2006/relationships/image" Target="../media/image390.png"/><Relationship Id="rId3" Type="http://schemas.openxmlformats.org/officeDocument/2006/relationships/image" Target="../media/image1.png"/><Relationship Id="rId7" Type="http://schemas.openxmlformats.org/officeDocument/2006/relationships/image" Target="../media/image389.png"/><Relationship Id="rId12" Type="http://schemas.openxmlformats.org/officeDocument/2006/relationships/image" Target="../media/image394.png"/><Relationship Id="rId2" Type="http://schemas.openxmlformats.org/officeDocument/2006/relationships/image" Target="../media/image16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388.png"/><Relationship Id="rId11" Type="http://schemas.openxmlformats.org/officeDocument/2006/relationships/image" Target="../media/image393.png"/><Relationship Id="rId5" Type="http://schemas.openxmlformats.org/officeDocument/2006/relationships/image" Target="../media/image387.png"/><Relationship Id="rId10" Type="http://schemas.openxmlformats.org/officeDocument/2006/relationships/image" Target="../media/image392.png"/><Relationship Id="rId4" Type="http://schemas.openxmlformats.org/officeDocument/2006/relationships/image" Target="../media/image2.svg"/><Relationship Id="rId9" Type="http://schemas.openxmlformats.org/officeDocument/2006/relationships/image" Target="../media/image391.png"/></Relationships>
</file>

<file path=ppt/slides/_rels/slide118.xml.rels><?xml version="1.0" encoding="UTF-8" standalone="yes"?>
<Relationships xmlns="http://schemas.openxmlformats.org/package/2006/relationships"><Relationship Id="rId8" Type="http://schemas.openxmlformats.org/officeDocument/2006/relationships/image" Target="../media/image398.png"/><Relationship Id="rId3" Type="http://schemas.openxmlformats.org/officeDocument/2006/relationships/image" Target="../media/image1.png"/><Relationship Id="rId7" Type="http://schemas.openxmlformats.org/officeDocument/2006/relationships/image" Target="../media/image397.png"/><Relationship Id="rId12" Type="http://schemas.openxmlformats.org/officeDocument/2006/relationships/image" Target="../media/image402.png"/><Relationship Id="rId2" Type="http://schemas.openxmlformats.org/officeDocument/2006/relationships/image" Target="../media/image16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396.png"/><Relationship Id="rId11" Type="http://schemas.openxmlformats.org/officeDocument/2006/relationships/image" Target="../media/image401.png"/><Relationship Id="rId5" Type="http://schemas.openxmlformats.org/officeDocument/2006/relationships/image" Target="../media/image395.png"/><Relationship Id="rId10" Type="http://schemas.openxmlformats.org/officeDocument/2006/relationships/image" Target="../media/image400.png"/><Relationship Id="rId4" Type="http://schemas.openxmlformats.org/officeDocument/2006/relationships/image" Target="../media/image2.svg"/><Relationship Id="rId9" Type="http://schemas.openxmlformats.org/officeDocument/2006/relationships/image" Target="../media/image399.png"/></Relationships>
</file>

<file path=ppt/slides/_rels/slide119.xml.rels><?xml version="1.0" encoding="UTF-8" standalone="yes"?>
<Relationships xmlns="http://schemas.openxmlformats.org/package/2006/relationships"><Relationship Id="rId8" Type="http://schemas.openxmlformats.org/officeDocument/2006/relationships/image" Target="../media/image406.png"/><Relationship Id="rId3" Type="http://schemas.openxmlformats.org/officeDocument/2006/relationships/image" Target="../media/image1.png"/><Relationship Id="rId7" Type="http://schemas.openxmlformats.org/officeDocument/2006/relationships/image" Target="../media/image405.png"/><Relationship Id="rId12" Type="http://schemas.openxmlformats.org/officeDocument/2006/relationships/image" Target="../media/image410.png"/><Relationship Id="rId2" Type="http://schemas.openxmlformats.org/officeDocument/2006/relationships/image" Target="../media/image16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404.png"/><Relationship Id="rId11" Type="http://schemas.openxmlformats.org/officeDocument/2006/relationships/image" Target="../media/image409.png"/><Relationship Id="rId5" Type="http://schemas.openxmlformats.org/officeDocument/2006/relationships/image" Target="../media/image403.png"/><Relationship Id="rId10" Type="http://schemas.openxmlformats.org/officeDocument/2006/relationships/image" Target="../media/image408.png"/><Relationship Id="rId4" Type="http://schemas.openxmlformats.org/officeDocument/2006/relationships/image" Target="../media/image2.svg"/><Relationship Id="rId9" Type="http://schemas.openxmlformats.org/officeDocument/2006/relationships/image" Target="../media/image407.png"/></Relationships>
</file>

<file path=ppt/slides/_rels/slide120.xml.rels><?xml version="1.0" encoding="UTF-8" standalone="yes"?>
<Relationships xmlns="http://schemas.openxmlformats.org/package/2006/relationships"><Relationship Id="rId8" Type="http://schemas.openxmlformats.org/officeDocument/2006/relationships/image" Target="../media/image414.png"/><Relationship Id="rId3" Type="http://schemas.openxmlformats.org/officeDocument/2006/relationships/image" Target="../media/image1.png"/><Relationship Id="rId7" Type="http://schemas.openxmlformats.org/officeDocument/2006/relationships/image" Target="../media/image413.png"/><Relationship Id="rId12" Type="http://schemas.openxmlformats.org/officeDocument/2006/relationships/image" Target="../media/image418.png"/><Relationship Id="rId2" Type="http://schemas.openxmlformats.org/officeDocument/2006/relationships/image" Target="../media/image16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412.png"/><Relationship Id="rId11" Type="http://schemas.openxmlformats.org/officeDocument/2006/relationships/image" Target="../media/image417.png"/><Relationship Id="rId5" Type="http://schemas.openxmlformats.org/officeDocument/2006/relationships/image" Target="../media/image411.png"/><Relationship Id="rId10" Type="http://schemas.openxmlformats.org/officeDocument/2006/relationships/image" Target="../media/image416.png"/><Relationship Id="rId4" Type="http://schemas.openxmlformats.org/officeDocument/2006/relationships/image" Target="../media/image2.svg"/><Relationship Id="rId9" Type="http://schemas.openxmlformats.org/officeDocument/2006/relationships/image" Target="../media/image415.png"/></Relationships>
</file>

<file path=ppt/slides/_rels/slide121.xml.rels><?xml version="1.0" encoding="UTF-8" standalone="yes"?>
<Relationships xmlns="http://schemas.openxmlformats.org/package/2006/relationships"><Relationship Id="rId8" Type="http://schemas.openxmlformats.org/officeDocument/2006/relationships/image" Target="../media/image26.png"/><Relationship Id="rId13" Type="http://schemas.openxmlformats.org/officeDocument/2006/relationships/image" Target="../media/image157.jpeg"/><Relationship Id="rId18" Type="http://schemas.openxmlformats.org/officeDocument/2006/relationships/image" Target="../media/image202.png"/><Relationship Id="rId26" Type="http://schemas.openxmlformats.org/officeDocument/2006/relationships/image" Target="../media/image422.png"/><Relationship Id="rId3" Type="http://schemas.openxmlformats.org/officeDocument/2006/relationships/image" Target="../media/image2.svg"/><Relationship Id="rId21" Type="http://schemas.openxmlformats.org/officeDocument/2006/relationships/image" Target="../media/image270.png"/><Relationship Id="rId7" Type="http://schemas.openxmlformats.org/officeDocument/2006/relationships/image" Target="../media/image8.png"/><Relationship Id="rId12" Type="http://schemas.openxmlformats.org/officeDocument/2006/relationships/image" Target="../media/image52.jpeg"/><Relationship Id="rId17" Type="http://schemas.openxmlformats.org/officeDocument/2006/relationships/image" Target="../media/image199.png"/><Relationship Id="rId25" Type="http://schemas.openxmlformats.org/officeDocument/2006/relationships/image" Target="../media/image421.png"/><Relationship Id="rId2" Type="http://schemas.openxmlformats.org/officeDocument/2006/relationships/image" Target="../media/image1.png"/><Relationship Id="rId16" Type="http://schemas.openxmlformats.org/officeDocument/2006/relationships/image" Target="../media/image195.png"/><Relationship Id="rId20" Type="http://schemas.openxmlformats.org/officeDocument/2006/relationships/image" Target="../media/image247.jpeg"/><Relationship Id="rId29" Type="http://schemas.openxmlformats.org/officeDocument/2006/relationships/image" Target="../media/image425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420.png"/><Relationship Id="rId11" Type="http://schemas.openxmlformats.org/officeDocument/2006/relationships/image" Target="../media/image41.png"/><Relationship Id="rId24" Type="http://schemas.openxmlformats.org/officeDocument/2006/relationships/image" Target="../media/image228.jpeg"/><Relationship Id="rId5" Type="http://schemas.openxmlformats.org/officeDocument/2006/relationships/image" Target="../media/image419.png"/><Relationship Id="rId15" Type="http://schemas.openxmlformats.org/officeDocument/2006/relationships/image" Target="../media/image193.png"/><Relationship Id="rId23" Type="http://schemas.openxmlformats.org/officeDocument/2006/relationships/image" Target="../media/image246.png"/><Relationship Id="rId28" Type="http://schemas.openxmlformats.org/officeDocument/2006/relationships/image" Target="../media/image424.png"/><Relationship Id="rId10" Type="http://schemas.openxmlformats.org/officeDocument/2006/relationships/image" Target="../media/image117.jpeg"/><Relationship Id="rId19" Type="http://schemas.openxmlformats.org/officeDocument/2006/relationships/image" Target="../media/image205.png"/><Relationship Id="rId4" Type="http://schemas.openxmlformats.org/officeDocument/2006/relationships/image" Target="../media/image22.png"/><Relationship Id="rId9" Type="http://schemas.openxmlformats.org/officeDocument/2006/relationships/image" Target="../media/image27.svg"/><Relationship Id="rId14" Type="http://schemas.openxmlformats.org/officeDocument/2006/relationships/image" Target="../media/image76.png"/><Relationship Id="rId22" Type="http://schemas.openxmlformats.org/officeDocument/2006/relationships/image" Target="../media/image261.png"/><Relationship Id="rId27" Type="http://schemas.openxmlformats.org/officeDocument/2006/relationships/image" Target="../media/image423.png"/><Relationship Id="rId30" Type="http://schemas.openxmlformats.org/officeDocument/2006/relationships/image" Target="../media/image426.png"/></Relationships>
</file>

<file path=ppt/slides/_rels/slide122.xml.rels><?xml version="1.0" encoding="UTF-8" standalone="yes"?>
<Relationships xmlns="http://schemas.openxmlformats.org/package/2006/relationships"><Relationship Id="rId8" Type="http://schemas.openxmlformats.org/officeDocument/2006/relationships/image" Target="../media/image2.svg"/><Relationship Id="rId13" Type="http://schemas.openxmlformats.org/officeDocument/2006/relationships/image" Target="../media/image17.png"/><Relationship Id="rId3" Type="http://schemas.openxmlformats.org/officeDocument/2006/relationships/image" Target="../media/image428.png"/><Relationship Id="rId7" Type="http://schemas.openxmlformats.org/officeDocument/2006/relationships/image" Target="../media/image1.png"/><Relationship Id="rId12" Type="http://schemas.openxmlformats.org/officeDocument/2006/relationships/image" Target="../media/image31.svg"/><Relationship Id="rId2" Type="http://schemas.openxmlformats.org/officeDocument/2006/relationships/image" Target="../media/image427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6.png"/><Relationship Id="rId11" Type="http://schemas.openxmlformats.org/officeDocument/2006/relationships/image" Target="../media/image30.png"/><Relationship Id="rId5" Type="http://schemas.openxmlformats.org/officeDocument/2006/relationships/image" Target="../media/image15.svg"/><Relationship Id="rId10" Type="http://schemas.openxmlformats.org/officeDocument/2006/relationships/image" Target="../media/image33.svg"/><Relationship Id="rId4" Type="http://schemas.openxmlformats.org/officeDocument/2006/relationships/image" Target="../media/image14.png"/><Relationship Id="rId9" Type="http://schemas.openxmlformats.org/officeDocument/2006/relationships/image" Target="../media/image32.png"/><Relationship Id="rId14" Type="http://schemas.openxmlformats.org/officeDocument/2006/relationships/image" Target="../media/image18.svg"/></Relationships>
</file>

<file path=ppt/slides/_rels/slide123.xml.rels><?xml version="1.0" encoding="UTF-8" standalone="yes"?>
<Relationships xmlns="http://schemas.openxmlformats.org/package/2006/relationships"><Relationship Id="rId8" Type="http://schemas.openxmlformats.org/officeDocument/2006/relationships/image" Target="../media/image2.svg"/><Relationship Id="rId13" Type="http://schemas.openxmlformats.org/officeDocument/2006/relationships/image" Target="../media/image17.png"/><Relationship Id="rId3" Type="http://schemas.openxmlformats.org/officeDocument/2006/relationships/image" Target="../media/image430.png"/><Relationship Id="rId7" Type="http://schemas.openxmlformats.org/officeDocument/2006/relationships/image" Target="../media/image1.png"/><Relationship Id="rId12" Type="http://schemas.openxmlformats.org/officeDocument/2006/relationships/image" Target="../media/image31.svg"/><Relationship Id="rId2" Type="http://schemas.openxmlformats.org/officeDocument/2006/relationships/image" Target="../media/image429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6.png"/><Relationship Id="rId11" Type="http://schemas.openxmlformats.org/officeDocument/2006/relationships/image" Target="../media/image30.png"/><Relationship Id="rId5" Type="http://schemas.openxmlformats.org/officeDocument/2006/relationships/image" Target="../media/image15.svg"/><Relationship Id="rId10" Type="http://schemas.openxmlformats.org/officeDocument/2006/relationships/image" Target="../media/image33.svg"/><Relationship Id="rId4" Type="http://schemas.openxmlformats.org/officeDocument/2006/relationships/image" Target="../media/image14.png"/><Relationship Id="rId9" Type="http://schemas.openxmlformats.org/officeDocument/2006/relationships/image" Target="../media/image32.png"/><Relationship Id="rId14" Type="http://schemas.openxmlformats.org/officeDocument/2006/relationships/image" Target="../media/image18.svg"/></Relationships>
</file>

<file path=ppt/slides/_rels/slide124.xml.rels><?xml version="1.0" encoding="UTF-8" standalone="yes"?>
<Relationships xmlns="http://schemas.openxmlformats.org/package/2006/relationships"><Relationship Id="rId8" Type="http://schemas.openxmlformats.org/officeDocument/2006/relationships/image" Target="../media/image432.png"/><Relationship Id="rId13" Type="http://schemas.openxmlformats.org/officeDocument/2006/relationships/image" Target="../media/image17.png"/><Relationship Id="rId3" Type="http://schemas.openxmlformats.org/officeDocument/2006/relationships/image" Target="../media/image14.png"/><Relationship Id="rId7" Type="http://schemas.openxmlformats.org/officeDocument/2006/relationships/image" Target="../media/image2.svg"/><Relationship Id="rId12" Type="http://schemas.openxmlformats.org/officeDocument/2006/relationships/image" Target="../media/image31.svg"/><Relationship Id="rId2" Type="http://schemas.openxmlformats.org/officeDocument/2006/relationships/image" Target="../media/image431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.png"/><Relationship Id="rId11" Type="http://schemas.openxmlformats.org/officeDocument/2006/relationships/image" Target="../media/image30.png"/><Relationship Id="rId5" Type="http://schemas.openxmlformats.org/officeDocument/2006/relationships/image" Target="../media/image16.png"/><Relationship Id="rId15" Type="http://schemas.openxmlformats.org/officeDocument/2006/relationships/hyperlink" Target="https://www.m3.com.tr/etkinlik/ucan-davullar/" TargetMode="External"/><Relationship Id="rId10" Type="http://schemas.openxmlformats.org/officeDocument/2006/relationships/image" Target="../media/image33.svg"/><Relationship Id="rId4" Type="http://schemas.openxmlformats.org/officeDocument/2006/relationships/image" Target="../media/image15.svg"/><Relationship Id="rId9" Type="http://schemas.openxmlformats.org/officeDocument/2006/relationships/image" Target="../media/image32.png"/><Relationship Id="rId14" Type="http://schemas.openxmlformats.org/officeDocument/2006/relationships/image" Target="../media/image18.svg"/></Relationships>
</file>

<file path=ppt/slides/_rels/slide125.xml.rels><?xml version="1.0" encoding="UTF-8" standalone="yes"?>
<Relationships xmlns="http://schemas.openxmlformats.org/package/2006/relationships"><Relationship Id="rId8" Type="http://schemas.openxmlformats.org/officeDocument/2006/relationships/image" Target="../media/image434.png"/><Relationship Id="rId13" Type="http://schemas.openxmlformats.org/officeDocument/2006/relationships/image" Target="../media/image17.png"/><Relationship Id="rId3" Type="http://schemas.openxmlformats.org/officeDocument/2006/relationships/image" Target="../media/image14.png"/><Relationship Id="rId7" Type="http://schemas.openxmlformats.org/officeDocument/2006/relationships/image" Target="../media/image2.svg"/><Relationship Id="rId12" Type="http://schemas.openxmlformats.org/officeDocument/2006/relationships/image" Target="../media/image31.svg"/><Relationship Id="rId2" Type="http://schemas.openxmlformats.org/officeDocument/2006/relationships/image" Target="../media/image433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.png"/><Relationship Id="rId11" Type="http://schemas.openxmlformats.org/officeDocument/2006/relationships/image" Target="../media/image30.png"/><Relationship Id="rId5" Type="http://schemas.openxmlformats.org/officeDocument/2006/relationships/image" Target="../media/image16.png"/><Relationship Id="rId10" Type="http://schemas.openxmlformats.org/officeDocument/2006/relationships/image" Target="../media/image33.svg"/><Relationship Id="rId4" Type="http://schemas.openxmlformats.org/officeDocument/2006/relationships/image" Target="../media/image15.svg"/><Relationship Id="rId9" Type="http://schemas.openxmlformats.org/officeDocument/2006/relationships/image" Target="../media/image32.png"/><Relationship Id="rId14" Type="http://schemas.openxmlformats.org/officeDocument/2006/relationships/image" Target="../media/image18.svg"/></Relationships>
</file>

<file path=ppt/slides/_rels/slide126.xml.rels><?xml version="1.0" encoding="UTF-8" standalone="yes"?>
<Relationships xmlns="http://schemas.openxmlformats.org/package/2006/relationships"><Relationship Id="rId8" Type="http://schemas.openxmlformats.org/officeDocument/2006/relationships/image" Target="../media/image2.svg"/><Relationship Id="rId13" Type="http://schemas.openxmlformats.org/officeDocument/2006/relationships/image" Target="../media/image17.png"/><Relationship Id="rId3" Type="http://schemas.openxmlformats.org/officeDocument/2006/relationships/image" Target="../media/image436.png"/><Relationship Id="rId7" Type="http://schemas.openxmlformats.org/officeDocument/2006/relationships/image" Target="../media/image1.png"/><Relationship Id="rId12" Type="http://schemas.openxmlformats.org/officeDocument/2006/relationships/image" Target="../media/image31.svg"/><Relationship Id="rId2" Type="http://schemas.openxmlformats.org/officeDocument/2006/relationships/image" Target="../media/image435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6.png"/><Relationship Id="rId11" Type="http://schemas.openxmlformats.org/officeDocument/2006/relationships/image" Target="../media/image30.png"/><Relationship Id="rId5" Type="http://schemas.openxmlformats.org/officeDocument/2006/relationships/image" Target="../media/image15.svg"/><Relationship Id="rId10" Type="http://schemas.openxmlformats.org/officeDocument/2006/relationships/image" Target="../media/image33.svg"/><Relationship Id="rId4" Type="http://schemas.openxmlformats.org/officeDocument/2006/relationships/image" Target="../media/image14.png"/><Relationship Id="rId9" Type="http://schemas.openxmlformats.org/officeDocument/2006/relationships/image" Target="../media/image32.png"/><Relationship Id="rId14" Type="http://schemas.openxmlformats.org/officeDocument/2006/relationships/image" Target="../media/image18.svg"/></Relationships>
</file>

<file path=ppt/slides/_rels/slide127.xml.rels><?xml version="1.0" encoding="UTF-8" standalone="yes"?>
<Relationships xmlns="http://schemas.openxmlformats.org/package/2006/relationships"><Relationship Id="rId8" Type="http://schemas.openxmlformats.org/officeDocument/2006/relationships/image" Target="../media/image2.svg"/><Relationship Id="rId3" Type="http://schemas.openxmlformats.org/officeDocument/2006/relationships/image" Target="../media/image438.png"/><Relationship Id="rId7" Type="http://schemas.openxmlformats.org/officeDocument/2006/relationships/image" Target="../media/image1.png"/><Relationship Id="rId2" Type="http://schemas.openxmlformats.org/officeDocument/2006/relationships/image" Target="../media/image437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6.png"/><Relationship Id="rId5" Type="http://schemas.openxmlformats.org/officeDocument/2006/relationships/image" Target="../media/image15.svg"/><Relationship Id="rId10" Type="http://schemas.openxmlformats.org/officeDocument/2006/relationships/image" Target="../media/image18.svg"/><Relationship Id="rId4" Type="http://schemas.openxmlformats.org/officeDocument/2006/relationships/image" Target="../media/image14.png"/><Relationship Id="rId9" Type="http://schemas.openxmlformats.org/officeDocument/2006/relationships/image" Target="../media/image17.png"/></Relationships>
</file>

<file path=ppt/slides/_rels/slide128.xml.rels><?xml version="1.0" encoding="UTF-8" standalone="yes"?>
<Relationships xmlns="http://schemas.openxmlformats.org/package/2006/relationships"><Relationship Id="rId8" Type="http://schemas.openxmlformats.org/officeDocument/2006/relationships/image" Target="../media/image2.svg"/><Relationship Id="rId3" Type="http://schemas.openxmlformats.org/officeDocument/2006/relationships/image" Target="../media/image440.png"/><Relationship Id="rId7" Type="http://schemas.openxmlformats.org/officeDocument/2006/relationships/image" Target="../media/image1.png"/><Relationship Id="rId2" Type="http://schemas.openxmlformats.org/officeDocument/2006/relationships/image" Target="../media/image439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6.png"/><Relationship Id="rId11" Type="http://schemas.openxmlformats.org/officeDocument/2006/relationships/image" Target="../media/image18.svg"/><Relationship Id="rId5" Type="http://schemas.openxmlformats.org/officeDocument/2006/relationships/image" Target="../media/image15.svg"/><Relationship Id="rId10" Type="http://schemas.openxmlformats.org/officeDocument/2006/relationships/image" Target="../media/image17.png"/><Relationship Id="rId4" Type="http://schemas.openxmlformats.org/officeDocument/2006/relationships/image" Target="../media/image14.png"/><Relationship Id="rId9" Type="http://schemas.openxmlformats.org/officeDocument/2006/relationships/image" Target="../media/image441.png"/></Relationships>
</file>

<file path=ppt/slides/_rels/slide129.xml.rels><?xml version="1.0" encoding="UTF-8" standalone="yes"?>
<Relationships xmlns="http://schemas.openxmlformats.org/package/2006/relationships"><Relationship Id="rId8" Type="http://schemas.openxmlformats.org/officeDocument/2006/relationships/image" Target="../media/image2.svg"/><Relationship Id="rId3" Type="http://schemas.openxmlformats.org/officeDocument/2006/relationships/image" Target="../media/image443.png"/><Relationship Id="rId7" Type="http://schemas.openxmlformats.org/officeDocument/2006/relationships/image" Target="../media/image1.png"/><Relationship Id="rId2" Type="http://schemas.openxmlformats.org/officeDocument/2006/relationships/image" Target="../media/image442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6.png"/><Relationship Id="rId11" Type="http://schemas.openxmlformats.org/officeDocument/2006/relationships/hyperlink" Target="https://www.m3.com.tr/etkinlik/ritmgirls/" TargetMode="External"/><Relationship Id="rId5" Type="http://schemas.openxmlformats.org/officeDocument/2006/relationships/image" Target="../media/image15.svg"/><Relationship Id="rId10" Type="http://schemas.openxmlformats.org/officeDocument/2006/relationships/image" Target="../media/image18.svg"/><Relationship Id="rId4" Type="http://schemas.openxmlformats.org/officeDocument/2006/relationships/image" Target="../media/image14.png"/><Relationship Id="rId9" Type="http://schemas.openxmlformats.org/officeDocument/2006/relationships/image" Target="../media/image17.png"/></Relationships>
</file>

<file path=ppt/slides/_rels/slide130.xml.rels><?xml version="1.0" encoding="UTF-8" standalone="yes"?>
<Relationships xmlns="http://schemas.openxmlformats.org/package/2006/relationships"><Relationship Id="rId8" Type="http://schemas.openxmlformats.org/officeDocument/2006/relationships/image" Target="../media/image2.svg"/><Relationship Id="rId3" Type="http://schemas.openxmlformats.org/officeDocument/2006/relationships/image" Target="../media/image443.png"/><Relationship Id="rId7" Type="http://schemas.openxmlformats.org/officeDocument/2006/relationships/image" Target="../media/image1.png"/><Relationship Id="rId2" Type="http://schemas.openxmlformats.org/officeDocument/2006/relationships/image" Target="../media/image444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6.png"/><Relationship Id="rId5" Type="http://schemas.openxmlformats.org/officeDocument/2006/relationships/image" Target="../media/image15.svg"/><Relationship Id="rId10" Type="http://schemas.openxmlformats.org/officeDocument/2006/relationships/image" Target="../media/image18.svg"/><Relationship Id="rId4" Type="http://schemas.openxmlformats.org/officeDocument/2006/relationships/image" Target="../media/image14.png"/><Relationship Id="rId9" Type="http://schemas.openxmlformats.org/officeDocument/2006/relationships/image" Target="../media/image17.png"/></Relationships>
</file>

<file path=ppt/slides/_rels/slide131.xml.rels><?xml version="1.0" encoding="UTF-8" standalone="yes"?>
<Relationships xmlns="http://schemas.openxmlformats.org/package/2006/relationships"><Relationship Id="rId8" Type="http://schemas.openxmlformats.org/officeDocument/2006/relationships/image" Target="../media/image2.svg"/><Relationship Id="rId3" Type="http://schemas.openxmlformats.org/officeDocument/2006/relationships/image" Target="../media/image446.png"/><Relationship Id="rId7" Type="http://schemas.openxmlformats.org/officeDocument/2006/relationships/image" Target="../media/image1.png"/><Relationship Id="rId2" Type="http://schemas.openxmlformats.org/officeDocument/2006/relationships/image" Target="../media/image445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6.png"/><Relationship Id="rId5" Type="http://schemas.openxmlformats.org/officeDocument/2006/relationships/image" Target="../media/image15.svg"/><Relationship Id="rId10" Type="http://schemas.openxmlformats.org/officeDocument/2006/relationships/image" Target="../media/image18.svg"/><Relationship Id="rId4" Type="http://schemas.openxmlformats.org/officeDocument/2006/relationships/image" Target="../media/image14.png"/><Relationship Id="rId9" Type="http://schemas.openxmlformats.org/officeDocument/2006/relationships/image" Target="../media/image17.png"/></Relationships>
</file>

<file path=ppt/slides/_rels/slide132.xml.rels><?xml version="1.0" encoding="UTF-8" standalone="yes"?>
<Relationships xmlns="http://schemas.openxmlformats.org/package/2006/relationships"><Relationship Id="rId8" Type="http://schemas.openxmlformats.org/officeDocument/2006/relationships/image" Target="../media/image2.svg"/><Relationship Id="rId3" Type="http://schemas.openxmlformats.org/officeDocument/2006/relationships/image" Target="../media/image157.jpeg"/><Relationship Id="rId7" Type="http://schemas.openxmlformats.org/officeDocument/2006/relationships/image" Target="../media/image1.png"/><Relationship Id="rId12" Type="http://schemas.openxmlformats.org/officeDocument/2006/relationships/image" Target="../media/image449.png"/><Relationship Id="rId2" Type="http://schemas.openxmlformats.org/officeDocument/2006/relationships/image" Target="../media/image447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6.png"/><Relationship Id="rId11" Type="http://schemas.openxmlformats.org/officeDocument/2006/relationships/image" Target="../media/image18.svg"/><Relationship Id="rId5" Type="http://schemas.openxmlformats.org/officeDocument/2006/relationships/image" Target="../media/image15.svg"/><Relationship Id="rId10" Type="http://schemas.openxmlformats.org/officeDocument/2006/relationships/image" Target="../media/image17.png"/><Relationship Id="rId4" Type="http://schemas.openxmlformats.org/officeDocument/2006/relationships/image" Target="../media/image14.png"/><Relationship Id="rId9" Type="http://schemas.openxmlformats.org/officeDocument/2006/relationships/image" Target="../media/image448.png"/></Relationships>
</file>

<file path=ppt/slides/_rels/slide133.xml.rels><?xml version="1.0" encoding="UTF-8" standalone="yes"?>
<Relationships xmlns="http://schemas.openxmlformats.org/package/2006/relationships"><Relationship Id="rId8" Type="http://schemas.openxmlformats.org/officeDocument/2006/relationships/image" Target="../media/image2.svg"/><Relationship Id="rId3" Type="http://schemas.openxmlformats.org/officeDocument/2006/relationships/image" Target="../media/image451.png"/><Relationship Id="rId7" Type="http://schemas.openxmlformats.org/officeDocument/2006/relationships/image" Target="../media/image1.png"/><Relationship Id="rId2" Type="http://schemas.openxmlformats.org/officeDocument/2006/relationships/image" Target="../media/image450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6.png"/><Relationship Id="rId11" Type="http://schemas.openxmlformats.org/officeDocument/2006/relationships/image" Target="../media/image18.svg"/><Relationship Id="rId5" Type="http://schemas.openxmlformats.org/officeDocument/2006/relationships/image" Target="../media/image15.svg"/><Relationship Id="rId10" Type="http://schemas.openxmlformats.org/officeDocument/2006/relationships/image" Target="../media/image17.png"/><Relationship Id="rId4" Type="http://schemas.openxmlformats.org/officeDocument/2006/relationships/image" Target="../media/image14.png"/><Relationship Id="rId9" Type="http://schemas.openxmlformats.org/officeDocument/2006/relationships/image" Target="../media/image452.png"/></Relationships>
</file>

<file path=ppt/slides/_rels/slide134.xml.rels><?xml version="1.0" encoding="UTF-8" standalone="yes"?>
<Relationships xmlns="http://schemas.openxmlformats.org/package/2006/relationships"><Relationship Id="rId8" Type="http://schemas.openxmlformats.org/officeDocument/2006/relationships/image" Target="../media/image7.jpeg"/><Relationship Id="rId3" Type="http://schemas.openxmlformats.org/officeDocument/2006/relationships/image" Target="../media/image2.svg"/><Relationship Id="rId7" Type="http://schemas.openxmlformats.org/officeDocument/2006/relationships/image" Target="../media/image6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5.jpeg"/><Relationship Id="rId11" Type="http://schemas.openxmlformats.org/officeDocument/2006/relationships/image" Target="../media/image10.png"/><Relationship Id="rId5" Type="http://schemas.openxmlformats.org/officeDocument/2006/relationships/image" Target="../media/image4.png"/><Relationship Id="rId10" Type="http://schemas.openxmlformats.org/officeDocument/2006/relationships/image" Target="../media/image9.png"/><Relationship Id="rId4" Type="http://schemas.openxmlformats.org/officeDocument/2006/relationships/image" Target="../media/image3.png"/><Relationship Id="rId9" Type="http://schemas.openxmlformats.org/officeDocument/2006/relationships/image" Target="../media/image8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2"/>
          <p:cNvGrpSpPr>
            <a:grpSpLocks noChangeAspect="1"/>
          </p:cNvGrpSpPr>
          <p:nvPr/>
        </p:nvGrpSpPr>
        <p:grpSpPr>
          <a:xfrm rot="-3447980">
            <a:off x="13078420" y="595031"/>
            <a:ext cx="5229311" cy="4497207"/>
            <a:chOff x="0" y="0"/>
            <a:chExt cx="6350000" cy="5461000"/>
          </a:xfrm>
        </p:grpSpPr>
        <p:sp>
          <p:nvSpPr>
            <p:cNvPr id="3" name="Freeform 3"/>
            <p:cNvSpPr/>
            <p:nvPr/>
          </p:nvSpPr>
          <p:spPr>
            <a:xfrm>
              <a:off x="59563" y="32385"/>
              <a:ext cx="6230874" cy="5396230"/>
            </a:xfrm>
            <a:custGeom>
              <a:avLst/>
              <a:gdLst/>
              <a:ahLst/>
              <a:cxnLst/>
              <a:rect l="l" t="t" r="r" b="b"/>
              <a:pathLst>
                <a:path w="6230874" h="5396230">
                  <a:moveTo>
                    <a:pt x="3115437" y="0"/>
                  </a:moveTo>
                  <a:lnTo>
                    <a:pt x="0" y="5396230"/>
                  </a:lnTo>
                  <a:lnTo>
                    <a:pt x="6230874" y="5396230"/>
                  </a:lnTo>
                  <a:close/>
                </a:path>
              </a:pathLst>
            </a:custGeom>
            <a:solidFill>
              <a:srgbClr val="000000">
                <a:alpha val="0"/>
              </a:srgbClr>
            </a:solidFill>
            <a:ln w="12700">
              <a:solidFill>
                <a:srgbClr val="000000"/>
              </a:solidFill>
            </a:ln>
          </p:spPr>
          <p:txBody>
            <a:bodyPr/>
            <a:lstStyle/>
            <a:p>
              <a:endParaRPr lang="tr-TR"/>
            </a:p>
          </p:txBody>
        </p:sp>
      </p:grpSp>
      <p:grpSp>
        <p:nvGrpSpPr>
          <p:cNvPr id="4" name="Group 4"/>
          <p:cNvGrpSpPr>
            <a:grpSpLocks noChangeAspect="1"/>
          </p:cNvGrpSpPr>
          <p:nvPr/>
        </p:nvGrpSpPr>
        <p:grpSpPr>
          <a:xfrm rot="-3447980">
            <a:off x="9719743" y="5860271"/>
            <a:ext cx="5229311" cy="4497207"/>
            <a:chOff x="0" y="0"/>
            <a:chExt cx="6350000" cy="5461000"/>
          </a:xfrm>
        </p:grpSpPr>
        <p:sp>
          <p:nvSpPr>
            <p:cNvPr id="5" name="Freeform 5"/>
            <p:cNvSpPr/>
            <p:nvPr/>
          </p:nvSpPr>
          <p:spPr>
            <a:xfrm>
              <a:off x="59563" y="32385"/>
              <a:ext cx="6230874" cy="5396230"/>
            </a:xfrm>
            <a:custGeom>
              <a:avLst/>
              <a:gdLst/>
              <a:ahLst/>
              <a:cxnLst/>
              <a:rect l="l" t="t" r="r" b="b"/>
              <a:pathLst>
                <a:path w="6230874" h="5396230">
                  <a:moveTo>
                    <a:pt x="3115437" y="0"/>
                  </a:moveTo>
                  <a:lnTo>
                    <a:pt x="0" y="5396230"/>
                  </a:lnTo>
                  <a:lnTo>
                    <a:pt x="6230874" y="5396230"/>
                  </a:lnTo>
                  <a:close/>
                </a:path>
              </a:pathLst>
            </a:custGeom>
            <a:solidFill>
              <a:srgbClr val="000000">
                <a:alpha val="0"/>
              </a:srgbClr>
            </a:solidFill>
            <a:ln w="12700">
              <a:solidFill>
                <a:srgbClr val="000000"/>
              </a:solidFill>
            </a:ln>
          </p:spPr>
          <p:txBody>
            <a:bodyPr/>
            <a:lstStyle/>
            <a:p>
              <a:endParaRPr lang="tr-TR"/>
            </a:p>
          </p:txBody>
        </p:sp>
      </p:grpSp>
      <p:grpSp>
        <p:nvGrpSpPr>
          <p:cNvPr id="6" name="Group 6"/>
          <p:cNvGrpSpPr>
            <a:grpSpLocks noChangeAspect="1"/>
          </p:cNvGrpSpPr>
          <p:nvPr/>
        </p:nvGrpSpPr>
        <p:grpSpPr>
          <a:xfrm rot="-3447980">
            <a:off x="14780590" y="-2044981"/>
            <a:ext cx="5193080" cy="4497207"/>
            <a:chOff x="0" y="0"/>
            <a:chExt cx="6350000" cy="5499100"/>
          </a:xfrm>
        </p:grpSpPr>
        <p:sp>
          <p:nvSpPr>
            <p:cNvPr id="7" name="Freeform 7"/>
            <p:cNvSpPr/>
            <p:nvPr/>
          </p:nvSpPr>
          <p:spPr>
            <a:xfrm>
              <a:off x="0" y="0"/>
              <a:ext cx="6350000" cy="5499100"/>
            </a:xfrm>
            <a:custGeom>
              <a:avLst/>
              <a:gdLst/>
              <a:ahLst/>
              <a:cxnLst/>
              <a:rect l="l" t="t" r="r" b="b"/>
              <a:pathLst>
                <a:path w="6350000" h="5499100">
                  <a:moveTo>
                    <a:pt x="3175000" y="0"/>
                  </a:moveTo>
                  <a:lnTo>
                    <a:pt x="0" y="0"/>
                  </a:lnTo>
                  <a:lnTo>
                    <a:pt x="1587500" y="2749550"/>
                  </a:lnTo>
                  <a:lnTo>
                    <a:pt x="3175000" y="5499100"/>
                  </a:lnTo>
                  <a:lnTo>
                    <a:pt x="4762500" y="2749550"/>
                  </a:lnTo>
                  <a:lnTo>
                    <a:pt x="6350000" y="0"/>
                  </a:lnTo>
                  <a:close/>
                </a:path>
              </a:pathLst>
            </a:custGeom>
            <a:solidFill>
              <a:srgbClr val="000000">
                <a:alpha val="0"/>
              </a:srgbClr>
            </a:solidFill>
            <a:ln w="12700">
              <a:solidFill>
                <a:srgbClr val="000000"/>
              </a:solidFill>
            </a:ln>
          </p:spPr>
          <p:txBody>
            <a:bodyPr/>
            <a:lstStyle/>
            <a:p>
              <a:endParaRPr lang="tr-TR"/>
            </a:p>
          </p:txBody>
        </p:sp>
      </p:grpSp>
      <p:grpSp>
        <p:nvGrpSpPr>
          <p:cNvPr id="8" name="Group 8"/>
          <p:cNvGrpSpPr>
            <a:grpSpLocks noChangeAspect="1"/>
          </p:cNvGrpSpPr>
          <p:nvPr/>
        </p:nvGrpSpPr>
        <p:grpSpPr>
          <a:xfrm rot="-3447980">
            <a:off x="11421912" y="3220259"/>
            <a:ext cx="5193080" cy="4497207"/>
            <a:chOff x="0" y="0"/>
            <a:chExt cx="6350000" cy="5499100"/>
          </a:xfrm>
        </p:grpSpPr>
        <p:sp>
          <p:nvSpPr>
            <p:cNvPr id="9" name="Freeform 9"/>
            <p:cNvSpPr/>
            <p:nvPr/>
          </p:nvSpPr>
          <p:spPr>
            <a:xfrm>
              <a:off x="0" y="0"/>
              <a:ext cx="6350000" cy="5499100"/>
            </a:xfrm>
            <a:custGeom>
              <a:avLst/>
              <a:gdLst/>
              <a:ahLst/>
              <a:cxnLst/>
              <a:rect l="l" t="t" r="r" b="b"/>
              <a:pathLst>
                <a:path w="6350000" h="5499100">
                  <a:moveTo>
                    <a:pt x="3175000" y="0"/>
                  </a:moveTo>
                  <a:lnTo>
                    <a:pt x="0" y="0"/>
                  </a:lnTo>
                  <a:lnTo>
                    <a:pt x="1587500" y="2749550"/>
                  </a:lnTo>
                  <a:lnTo>
                    <a:pt x="3175000" y="5499100"/>
                  </a:lnTo>
                  <a:lnTo>
                    <a:pt x="4762500" y="2749550"/>
                  </a:lnTo>
                  <a:lnTo>
                    <a:pt x="6350000" y="0"/>
                  </a:lnTo>
                  <a:close/>
                </a:path>
              </a:pathLst>
            </a:custGeom>
            <a:solidFill>
              <a:srgbClr val="000000">
                <a:alpha val="0"/>
              </a:srgbClr>
            </a:solidFill>
            <a:ln w="12700">
              <a:solidFill>
                <a:srgbClr val="000000"/>
              </a:solidFill>
            </a:ln>
          </p:spPr>
          <p:txBody>
            <a:bodyPr/>
            <a:lstStyle/>
            <a:p>
              <a:endParaRPr lang="tr-TR"/>
            </a:p>
          </p:txBody>
        </p:sp>
      </p:grpSp>
      <p:grpSp>
        <p:nvGrpSpPr>
          <p:cNvPr id="10" name="Group 10"/>
          <p:cNvGrpSpPr>
            <a:grpSpLocks noChangeAspect="1"/>
          </p:cNvGrpSpPr>
          <p:nvPr/>
        </p:nvGrpSpPr>
        <p:grpSpPr>
          <a:xfrm rot="-3447980">
            <a:off x="8059921" y="8490694"/>
            <a:ext cx="5193080" cy="4497207"/>
            <a:chOff x="0" y="0"/>
            <a:chExt cx="6350000" cy="5499100"/>
          </a:xfrm>
        </p:grpSpPr>
        <p:sp>
          <p:nvSpPr>
            <p:cNvPr id="11" name="Freeform 11"/>
            <p:cNvSpPr/>
            <p:nvPr/>
          </p:nvSpPr>
          <p:spPr>
            <a:xfrm>
              <a:off x="0" y="0"/>
              <a:ext cx="6350000" cy="5499100"/>
            </a:xfrm>
            <a:custGeom>
              <a:avLst/>
              <a:gdLst/>
              <a:ahLst/>
              <a:cxnLst/>
              <a:rect l="l" t="t" r="r" b="b"/>
              <a:pathLst>
                <a:path w="6350000" h="5499100">
                  <a:moveTo>
                    <a:pt x="3175000" y="0"/>
                  </a:moveTo>
                  <a:lnTo>
                    <a:pt x="0" y="0"/>
                  </a:lnTo>
                  <a:lnTo>
                    <a:pt x="1587500" y="2749550"/>
                  </a:lnTo>
                  <a:lnTo>
                    <a:pt x="3175000" y="5499100"/>
                  </a:lnTo>
                  <a:lnTo>
                    <a:pt x="4762500" y="2749550"/>
                  </a:lnTo>
                  <a:lnTo>
                    <a:pt x="6350000" y="0"/>
                  </a:lnTo>
                  <a:close/>
                </a:path>
              </a:pathLst>
            </a:custGeom>
            <a:solidFill>
              <a:srgbClr val="000000">
                <a:alpha val="0"/>
              </a:srgbClr>
            </a:solidFill>
            <a:ln w="12700">
              <a:solidFill>
                <a:srgbClr val="000000"/>
              </a:solidFill>
            </a:ln>
          </p:spPr>
          <p:txBody>
            <a:bodyPr/>
            <a:lstStyle/>
            <a:p>
              <a:endParaRPr lang="tr-TR"/>
            </a:p>
          </p:txBody>
        </p:sp>
      </p:grpSp>
      <p:sp>
        <p:nvSpPr>
          <p:cNvPr id="12" name="Freeform 12"/>
          <p:cNvSpPr/>
          <p:nvPr/>
        </p:nvSpPr>
        <p:spPr>
          <a:xfrm>
            <a:off x="1219709" y="2199780"/>
            <a:ext cx="5887440" cy="5887440"/>
          </a:xfrm>
          <a:custGeom>
            <a:avLst/>
            <a:gdLst/>
            <a:ahLst/>
            <a:cxnLst/>
            <a:rect l="l" t="t" r="r" b="b"/>
            <a:pathLst>
              <a:path w="5887440" h="5887440">
                <a:moveTo>
                  <a:pt x="0" y="0"/>
                </a:moveTo>
                <a:lnTo>
                  <a:pt x="5887440" y="0"/>
                </a:lnTo>
                <a:lnTo>
                  <a:pt x="5887440" y="5887440"/>
                </a:lnTo>
                <a:lnTo>
                  <a:pt x="0" y="5887440"/>
                </a:lnTo>
                <a:lnTo>
                  <a:pt x="0" y="0"/>
                </a:lnTo>
                <a:close/>
              </a:path>
            </a:pathLst>
          </a:custGeom>
          <a:blipFill>
            <a:blip r:embed="rId3">
              <a:extLst>
                <a:ext uri="{96DAC541-7B7A-43D3-8B79-37D633B846F1}">
                  <asvg:svgBlip xmlns:asvg="http://schemas.microsoft.com/office/drawing/2016/SVG/main" r:embed="rId4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tr-TR"/>
          </a:p>
        </p:txBody>
      </p:sp>
      <p:grpSp>
        <p:nvGrpSpPr>
          <p:cNvPr id="13" name="Group 13"/>
          <p:cNvGrpSpPr>
            <a:grpSpLocks noChangeAspect="1"/>
          </p:cNvGrpSpPr>
          <p:nvPr/>
        </p:nvGrpSpPr>
        <p:grpSpPr>
          <a:xfrm rot="-3447980">
            <a:off x="13078420" y="595031"/>
            <a:ext cx="5229311" cy="4497207"/>
            <a:chOff x="0" y="0"/>
            <a:chExt cx="6350000" cy="5461000"/>
          </a:xfrm>
        </p:grpSpPr>
        <p:sp>
          <p:nvSpPr>
            <p:cNvPr id="14" name="Freeform 14"/>
            <p:cNvSpPr/>
            <p:nvPr/>
          </p:nvSpPr>
          <p:spPr>
            <a:xfrm>
              <a:off x="59563" y="32385"/>
              <a:ext cx="6230874" cy="5396230"/>
            </a:xfrm>
            <a:custGeom>
              <a:avLst/>
              <a:gdLst/>
              <a:ahLst/>
              <a:cxnLst/>
              <a:rect l="l" t="t" r="r" b="b"/>
              <a:pathLst>
                <a:path w="6230874" h="5396230">
                  <a:moveTo>
                    <a:pt x="3115437" y="0"/>
                  </a:moveTo>
                  <a:lnTo>
                    <a:pt x="0" y="5396230"/>
                  </a:lnTo>
                  <a:lnTo>
                    <a:pt x="6230874" y="5396230"/>
                  </a:lnTo>
                  <a:close/>
                </a:path>
              </a:pathLst>
            </a:custGeom>
            <a:blipFill>
              <a:blip r:embed="rId5"/>
              <a:stretch>
                <a:fillRect l="-17817" t="-77437" r="-24660" b="-24997"/>
              </a:stretch>
            </a:blipFill>
          </p:spPr>
          <p:txBody>
            <a:bodyPr/>
            <a:lstStyle/>
            <a:p>
              <a:endParaRPr lang="tr-TR"/>
            </a:p>
          </p:txBody>
        </p:sp>
      </p:grpSp>
      <p:grpSp>
        <p:nvGrpSpPr>
          <p:cNvPr id="15" name="Group 15"/>
          <p:cNvGrpSpPr>
            <a:grpSpLocks noChangeAspect="1"/>
          </p:cNvGrpSpPr>
          <p:nvPr/>
        </p:nvGrpSpPr>
        <p:grpSpPr>
          <a:xfrm rot="-3447980">
            <a:off x="9719743" y="5860271"/>
            <a:ext cx="5229311" cy="4497207"/>
            <a:chOff x="0" y="0"/>
            <a:chExt cx="6350000" cy="5461000"/>
          </a:xfrm>
        </p:grpSpPr>
        <p:sp>
          <p:nvSpPr>
            <p:cNvPr id="16" name="Freeform 16"/>
            <p:cNvSpPr/>
            <p:nvPr/>
          </p:nvSpPr>
          <p:spPr>
            <a:xfrm>
              <a:off x="59563" y="32385"/>
              <a:ext cx="6230874" cy="5396230"/>
            </a:xfrm>
            <a:custGeom>
              <a:avLst/>
              <a:gdLst/>
              <a:ahLst/>
              <a:cxnLst/>
              <a:rect l="l" t="t" r="r" b="b"/>
              <a:pathLst>
                <a:path w="6230874" h="5396230">
                  <a:moveTo>
                    <a:pt x="3115437" y="0"/>
                  </a:moveTo>
                  <a:lnTo>
                    <a:pt x="0" y="5396230"/>
                  </a:lnTo>
                  <a:lnTo>
                    <a:pt x="6230874" y="5396230"/>
                  </a:lnTo>
                  <a:close/>
                </a:path>
              </a:pathLst>
            </a:custGeom>
            <a:blipFill>
              <a:blip r:embed="rId6"/>
              <a:stretch>
                <a:fillRect l="-205" r="-205"/>
              </a:stretch>
            </a:blipFill>
          </p:spPr>
          <p:txBody>
            <a:bodyPr/>
            <a:lstStyle/>
            <a:p>
              <a:endParaRPr lang="tr-TR"/>
            </a:p>
          </p:txBody>
        </p:sp>
      </p:grpSp>
      <p:grpSp>
        <p:nvGrpSpPr>
          <p:cNvPr id="17" name="Group 17"/>
          <p:cNvGrpSpPr>
            <a:grpSpLocks noChangeAspect="1"/>
          </p:cNvGrpSpPr>
          <p:nvPr/>
        </p:nvGrpSpPr>
        <p:grpSpPr>
          <a:xfrm rot="-3447980">
            <a:off x="14780590" y="-2044981"/>
            <a:ext cx="5193080" cy="4497207"/>
            <a:chOff x="0" y="0"/>
            <a:chExt cx="6350000" cy="5499100"/>
          </a:xfrm>
        </p:grpSpPr>
        <p:sp>
          <p:nvSpPr>
            <p:cNvPr id="18" name="Freeform 18"/>
            <p:cNvSpPr/>
            <p:nvPr/>
          </p:nvSpPr>
          <p:spPr>
            <a:xfrm>
              <a:off x="0" y="0"/>
              <a:ext cx="6350000" cy="5499100"/>
            </a:xfrm>
            <a:custGeom>
              <a:avLst/>
              <a:gdLst/>
              <a:ahLst/>
              <a:cxnLst/>
              <a:rect l="l" t="t" r="r" b="b"/>
              <a:pathLst>
                <a:path w="6350000" h="5499100">
                  <a:moveTo>
                    <a:pt x="3175000" y="0"/>
                  </a:moveTo>
                  <a:lnTo>
                    <a:pt x="0" y="0"/>
                  </a:lnTo>
                  <a:lnTo>
                    <a:pt x="1587500" y="2749550"/>
                  </a:lnTo>
                  <a:lnTo>
                    <a:pt x="3175000" y="5499100"/>
                  </a:lnTo>
                  <a:lnTo>
                    <a:pt x="4762500" y="2749550"/>
                  </a:lnTo>
                  <a:lnTo>
                    <a:pt x="6350000" y="0"/>
                  </a:lnTo>
                  <a:close/>
                </a:path>
              </a:pathLst>
            </a:custGeom>
            <a:blipFill>
              <a:blip r:embed="rId7"/>
              <a:stretch>
                <a:fillRect t="-15473"/>
              </a:stretch>
            </a:blipFill>
          </p:spPr>
          <p:txBody>
            <a:bodyPr/>
            <a:lstStyle/>
            <a:p>
              <a:endParaRPr lang="tr-TR"/>
            </a:p>
          </p:txBody>
        </p:sp>
      </p:grpSp>
      <p:grpSp>
        <p:nvGrpSpPr>
          <p:cNvPr id="19" name="Group 19"/>
          <p:cNvGrpSpPr>
            <a:grpSpLocks noChangeAspect="1"/>
          </p:cNvGrpSpPr>
          <p:nvPr/>
        </p:nvGrpSpPr>
        <p:grpSpPr>
          <a:xfrm rot="-3447980">
            <a:off x="11421912" y="3220259"/>
            <a:ext cx="5193080" cy="4497207"/>
            <a:chOff x="0" y="0"/>
            <a:chExt cx="6350000" cy="5499100"/>
          </a:xfrm>
        </p:grpSpPr>
        <p:sp>
          <p:nvSpPr>
            <p:cNvPr id="20" name="Freeform 20"/>
            <p:cNvSpPr/>
            <p:nvPr/>
          </p:nvSpPr>
          <p:spPr>
            <a:xfrm>
              <a:off x="0" y="0"/>
              <a:ext cx="6350000" cy="5499100"/>
            </a:xfrm>
            <a:custGeom>
              <a:avLst/>
              <a:gdLst/>
              <a:ahLst/>
              <a:cxnLst/>
              <a:rect l="l" t="t" r="r" b="b"/>
              <a:pathLst>
                <a:path w="6350000" h="5499100">
                  <a:moveTo>
                    <a:pt x="3175000" y="0"/>
                  </a:moveTo>
                  <a:lnTo>
                    <a:pt x="0" y="0"/>
                  </a:lnTo>
                  <a:lnTo>
                    <a:pt x="1587500" y="2749550"/>
                  </a:lnTo>
                  <a:lnTo>
                    <a:pt x="3175000" y="5499100"/>
                  </a:lnTo>
                  <a:lnTo>
                    <a:pt x="4762500" y="2749550"/>
                  </a:lnTo>
                  <a:lnTo>
                    <a:pt x="6350000" y="0"/>
                  </a:lnTo>
                  <a:close/>
                </a:path>
              </a:pathLst>
            </a:custGeom>
            <a:blipFill>
              <a:blip r:embed="rId8"/>
              <a:stretch>
                <a:fillRect l="-13446" r="-13446"/>
              </a:stretch>
            </a:blipFill>
          </p:spPr>
          <p:txBody>
            <a:bodyPr/>
            <a:lstStyle/>
            <a:p>
              <a:endParaRPr lang="tr-TR"/>
            </a:p>
          </p:txBody>
        </p:sp>
      </p:grpSp>
      <p:grpSp>
        <p:nvGrpSpPr>
          <p:cNvPr id="21" name="Group 21"/>
          <p:cNvGrpSpPr>
            <a:grpSpLocks noChangeAspect="1"/>
          </p:cNvGrpSpPr>
          <p:nvPr/>
        </p:nvGrpSpPr>
        <p:grpSpPr>
          <a:xfrm rot="-3447980">
            <a:off x="8059921" y="8490694"/>
            <a:ext cx="5193080" cy="4497207"/>
            <a:chOff x="0" y="0"/>
            <a:chExt cx="6350000" cy="5499100"/>
          </a:xfrm>
        </p:grpSpPr>
        <p:sp>
          <p:nvSpPr>
            <p:cNvPr id="22" name="Freeform 22"/>
            <p:cNvSpPr/>
            <p:nvPr/>
          </p:nvSpPr>
          <p:spPr>
            <a:xfrm>
              <a:off x="0" y="0"/>
              <a:ext cx="6350000" cy="5499100"/>
            </a:xfrm>
            <a:custGeom>
              <a:avLst/>
              <a:gdLst/>
              <a:ahLst/>
              <a:cxnLst/>
              <a:rect l="l" t="t" r="r" b="b"/>
              <a:pathLst>
                <a:path w="6350000" h="5499100">
                  <a:moveTo>
                    <a:pt x="3175000" y="0"/>
                  </a:moveTo>
                  <a:lnTo>
                    <a:pt x="0" y="0"/>
                  </a:lnTo>
                  <a:lnTo>
                    <a:pt x="1587500" y="2749550"/>
                  </a:lnTo>
                  <a:lnTo>
                    <a:pt x="3175000" y="5499100"/>
                  </a:lnTo>
                  <a:lnTo>
                    <a:pt x="4762500" y="2749550"/>
                  </a:lnTo>
                  <a:lnTo>
                    <a:pt x="6350000" y="0"/>
                  </a:lnTo>
                  <a:close/>
                </a:path>
              </a:pathLst>
            </a:custGeom>
            <a:blipFill>
              <a:blip r:embed="rId9"/>
              <a:stretch>
                <a:fillRect l="-14950" r="-14950"/>
              </a:stretch>
            </a:blipFill>
          </p:spPr>
          <p:txBody>
            <a:bodyPr/>
            <a:lstStyle/>
            <a:p>
              <a:endParaRPr lang="tr-TR"/>
            </a:p>
          </p:txBody>
        </p:sp>
      </p:grpSp>
      <p:grpSp>
        <p:nvGrpSpPr>
          <p:cNvPr id="23" name="Group 23"/>
          <p:cNvGrpSpPr/>
          <p:nvPr/>
        </p:nvGrpSpPr>
        <p:grpSpPr>
          <a:xfrm rot="7400865">
            <a:off x="10784229" y="422495"/>
            <a:ext cx="2987235" cy="2008522"/>
            <a:chOff x="0" y="0"/>
            <a:chExt cx="1930400" cy="1297940"/>
          </a:xfrm>
        </p:grpSpPr>
        <p:sp>
          <p:nvSpPr>
            <p:cNvPr id="24" name="Freeform 24"/>
            <p:cNvSpPr/>
            <p:nvPr/>
          </p:nvSpPr>
          <p:spPr>
            <a:xfrm>
              <a:off x="0" y="0"/>
              <a:ext cx="1930400" cy="1297940"/>
            </a:xfrm>
            <a:custGeom>
              <a:avLst/>
              <a:gdLst/>
              <a:ahLst/>
              <a:cxnLst/>
              <a:rect l="l" t="t" r="r" b="b"/>
              <a:pathLst>
                <a:path w="1930400" h="1297940">
                  <a:moveTo>
                    <a:pt x="0" y="0"/>
                  </a:moveTo>
                  <a:lnTo>
                    <a:pt x="965200" y="1297940"/>
                  </a:lnTo>
                  <a:lnTo>
                    <a:pt x="1930400" y="0"/>
                  </a:lnTo>
                  <a:close/>
                </a:path>
              </a:pathLst>
            </a:custGeom>
            <a:solidFill>
              <a:srgbClr val="ED1C24"/>
            </a:solidFill>
          </p:spPr>
          <p:txBody>
            <a:bodyPr/>
            <a:lstStyle/>
            <a:p>
              <a:endParaRPr lang="tr-TR"/>
            </a:p>
          </p:txBody>
        </p:sp>
      </p:grpSp>
      <p:grpSp>
        <p:nvGrpSpPr>
          <p:cNvPr id="25" name="Group 25"/>
          <p:cNvGrpSpPr/>
          <p:nvPr/>
        </p:nvGrpSpPr>
        <p:grpSpPr>
          <a:xfrm rot="7400865">
            <a:off x="8540127" y="3832615"/>
            <a:ext cx="2987235" cy="2008522"/>
            <a:chOff x="0" y="0"/>
            <a:chExt cx="1930400" cy="1297940"/>
          </a:xfrm>
        </p:grpSpPr>
        <p:sp>
          <p:nvSpPr>
            <p:cNvPr id="26" name="Freeform 26"/>
            <p:cNvSpPr/>
            <p:nvPr/>
          </p:nvSpPr>
          <p:spPr>
            <a:xfrm>
              <a:off x="0" y="0"/>
              <a:ext cx="1930400" cy="1297940"/>
            </a:xfrm>
            <a:custGeom>
              <a:avLst/>
              <a:gdLst/>
              <a:ahLst/>
              <a:cxnLst/>
              <a:rect l="l" t="t" r="r" b="b"/>
              <a:pathLst>
                <a:path w="1930400" h="1297940">
                  <a:moveTo>
                    <a:pt x="0" y="0"/>
                  </a:moveTo>
                  <a:lnTo>
                    <a:pt x="965200" y="1297940"/>
                  </a:lnTo>
                  <a:lnTo>
                    <a:pt x="1930400" y="0"/>
                  </a:lnTo>
                  <a:close/>
                </a:path>
              </a:pathLst>
            </a:custGeom>
            <a:solidFill>
              <a:srgbClr val="ED1C24"/>
            </a:solidFill>
          </p:spPr>
          <p:txBody>
            <a:bodyPr/>
            <a:lstStyle/>
            <a:p>
              <a:endParaRPr lang="tr-TR"/>
            </a:p>
          </p:txBody>
        </p:sp>
      </p:grpSp>
      <p:grpSp>
        <p:nvGrpSpPr>
          <p:cNvPr id="27" name="Group 27"/>
          <p:cNvGrpSpPr/>
          <p:nvPr/>
        </p:nvGrpSpPr>
        <p:grpSpPr>
          <a:xfrm rot="-3399134">
            <a:off x="11914908" y="-1295676"/>
            <a:ext cx="2987235" cy="2008522"/>
            <a:chOff x="0" y="0"/>
            <a:chExt cx="1930400" cy="1297940"/>
          </a:xfrm>
        </p:grpSpPr>
        <p:sp>
          <p:nvSpPr>
            <p:cNvPr id="28" name="Freeform 28"/>
            <p:cNvSpPr/>
            <p:nvPr/>
          </p:nvSpPr>
          <p:spPr>
            <a:xfrm>
              <a:off x="0" y="0"/>
              <a:ext cx="1930400" cy="1297940"/>
            </a:xfrm>
            <a:custGeom>
              <a:avLst/>
              <a:gdLst/>
              <a:ahLst/>
              <a:cxnLst/>
              <a:rect l="l" t="t" r="r" b="b"/>
              <a:pathLst>
                <a:path w="1930400" h="1297940">
                  <a:moveTo>
                    <a:pt x="0" y="0"/>
                  </a:moveTo>
                  <a:lnTo>
                    <a:pt x="965200" y="1297940"/>
                  </a:lnTo>
                  <a:lnTo>
                    <a:pt x="1930400" y="0"/>
                  </a:lnTo>
                  <a:close/>
                </a:path>
              </a:pathLst>
            </a:custGeom>
            <a:solidFill>
              <a:srgbClr val="ED1C24"/>
            </a:solidFill>
          </p:spPr>
          <p:txBody>
            <a:bodyPr/>
            <a:lstStyle/>
            <a:p>
              <a:endParaRPr lang="tr-TR"/>
            </a:p>
          </p:txBody>
        </p:sp>
      </p:grpSp>
      <p:grpSp>
        <p:nvGrpSpPr>
          <p:cNvPr id="29" name="Group 29"/>
          <p:cNvGrpSpPr/>
          <p:nvPr/>
        </p:nvGrpSpPr>
        <p:grpSpPr>
          <a:xfrm rot="-3399134">
            <a:off x="9671498" y="2113391"/>
            <a:ext cx="2987235" cy="2008522"/>
            <a:chOff x="0" y="0"/>
            <a:chExt cx="1930400" cy="1297940"/>
          </a:xfrm>
        </p:grpSpPr>
        <p:sp>
          <p:nvSpPr>
            <p:cNvPr id="30" name="Freeform 30"/>
            <p:cNvSpPr/>
            <p:nvPr/>
          </p:nvSpPr>
          <p:spPr>
            <a:xfrm>
              <a:off x="0" y="0"/>
              <a:ext cx="1930400" cy="1297940"/>
            </a:xfrm>
            <a:custGeom>
              <a:avLst/>
              <a:gdLst/>
              <a:ahLst/>
              <a:cxnLst/>
              <a:rect l="l" t="t" r="r" b="b"/>
              <a:pathLst>
                <a:path w="1930400" h="1297940">
                  <a:moveTo>
                    <a:pt x="0" y="0"/>
                  </a:moveTo>
                  <a:lnTo>
                    <a:pt x="965200" y="1297940"/>
                  </a:lnTo>
                  <a:lnTo>
                    <a:pt x="1930400" y="0"/>
                  </a:lnTo>
                  <a:close/>
                </a:path>
              </a:pathLst>
            </a:custGeom>
            <a:solidFill>
              <a:srgbClr val="ED1C24"/>
            </a:solidFill>
          </p:spPr>
          <p:txBody>
            <a:bodyPr/>
            <a:lstStyle/>
            <a:p>
              <a:endParaRPr lang="tr-TR"/>
            </a:p>
          </p:txBody>
        </p:sp>
      </p:grpSp>
      <p:sp>
        <p:nvSpPr>
          <p:cNvPr id="31" name="Freeform 31"/>
          <p:cNvSpPr/>
          <p:nvPr/>
        </p:nvSpPr>
        <p:spPr>
          <a:xfrm>
            <a:off x="16465864" y="8649946"/>
            <a:ext cx="1216708" cy="1216708"/>
          </a:xfrm>
          <a:custGeom>
            <a:avLst/>
            <a:gdLst/>
            <a:ahLst/>
            <a:cxnLst/>
            <a:rect l="l" t="t" r="r" b="b"/>
            <a:pathLst>
              <a:path w="1216708" h="1216708">
                <a:moveTo>
                  <a:pt x="0" y="0"/>
                </a:moveTo>
                <a:lnTo>
                  <a:pt x="1216709" y="0"/>
                </a:lnTo>
                <a:lnTo>
                  <a:pt x="1216709" y="1216708"/>
                </a:lnTo>
                <a:lnTo>
                  <a:pt x="0" y="1216708"/>
                </a:lnTo>
                <a:lnTo>
                  <a:pt x="0" y="0"/>
                </a:lnTo>
                <a:close/>
              </a:path>
            </a:pathLst>
          </a:custGeom>
          <a:blipFill>
            <a:blip r:embed="rId10"/>
            <a:stretch>
              <a:fillRect/>
            </a:stretch>
          </a:blipFill>
        </p:spPr>
        <p:txBody>
          <a:bodyPr/>
          <a:lstStyle/>
          <a:p>
            <a:endParaRPr lang="tr-TR"/>
          </a:p>
        </p:txBody>
      </p:sp>
      <p:sp>
        <p:nvSpPr>
          <p:cNvPr id="32" name="Freeform 32"/>
          <p:cNvSpPr/>
          <p:nvPr/>
        </p:nvSpPr>
        <p:spPr>
          <a:xfrm>
            <a:off x="1219709" y="1028700"/>
            <a:ext cx="1742178" cy="998883"/>
          </a:xfrm>
          <a:custGeom>
            <a:avLst/>
            <a:gdLst/>
            <a:ahLst/>
            <a:cxnLst/>
            <a:rect l="l" t="t" r="r" b="b"/>
            <a:pathLst>
              <a:path w="1742178" h="998883">
                <a:moveTo>
                  <a:pt x="0" y="0"/>
                </a:moveTo>
                <a:lnTo>
                  <a:pt x="1742178" y="0"/>
                </a:lnTo>
                <a:lnTo>
                  <a:pt x="1742178" y="998883"/>
                </a:lnTo>
                <a:lnTo>
                  <a:pt x="0" y="998883"/>
                </a:lnTo>
                <a:lnTo>
                  <a:pt x="0" y="0"/>
                </a:lnTo>
                <a:close/>
              </a:path>
            </a:pathLst>
          </a:custGeom>
          <a:blipFill>
            <a:blip r:embed="rId11"/>
            <a:stretch>
              <a:fillRect l="-28245" t="-44019" r="-97213"/>
            </a:stretch>
          </a:blipFill>
        </p:spPr>
        <p:txBody>
          <a:bodyPr/>
          <a:lstStyle/>
          <a:p>
            <a:endParaRPr lang="tr-TR"/>
          </a:p>
        </p:txBody>
      </p:sp>
      <p:sp>
        <p:nvSpPr>
          <p:cNvPr id="33" name="Freeform 33"/>
          <p:cNvSpPr/>
          <p:nvPr/>
        </p:nvSpPr>
        <p:spPr>
          <a:xfrm>
            <a:off x="4550167" y="6338030"/>
            <a:ext cx="4402622" cy="3301967"/>
          </a:xfrm>
          <a:custGeom>
            <a:avLst/>
            <a:gdLst/>
            <a:ahLst/>
            <a:cxnLst/>
            <a:rect l="l" t="t" r="r" b="b"/>
            <a:pathLst>
              <a:path w="4402622" h="3301967">
                <a:moveTo>
                  <a:pt x="0" y="0"/>
                </a:moveTo>
                <a:lnTo>
                  <a:pt x="4402622" y="0"/>
                </a:lnTo>
                <a:lnTo>
                  <a:pt x="4402622" y="3301967"/>
                </a:lnTo>
                <a:lnTo>
                  <a:pt x="0" y="3301967"/>
                </a:lnTo>
                <a:lnTo>
                  <a:pt x="0" y="0"/>
                </a:lnTo>
                <a:close/>
              </a:path>
            </a:pathLst>
          </a:custGeom>
          <a:blipFill>
            <a:blip r:embed="rId12"/>
            <a:stretch>
              <a:fillRect/>
            </a:stretch>
          </a:blipFill>
        </p:spPr>
        <p:txBody>
          <a:bodyPr/>
          <a:lstStyle/>
          <a:p>
            <a:endParaRPr lang="tr-TR" dirty="0"/>
          </a:p>
        </p:txBody>
      </p:sp>
      <p:sp>
        <p:nvSpPr>
          <p:cNvPr id="34" name="TextBox 34"/>
          <p:cNvSpPr txBox="1"/>
          <p:nvPr/>
        </p:nvSpPr>
        <p:spPr>
          <a:xfrm>
            <a:off x="1834548" y="3364874"/>
            <a:ext cx="5084019" cy="3484788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0" lvl="0" indent="0" algn="l">
              <a:lnSpc>
                <a:spcPts val="6900"/>
              </a:lnSpc>
              <a:spcBef>
                <a:spcPct val="0"/>
              </a:spcBef>
            </a:pPr>
            <a:r>
              <a:rPr lang="en-US" sz="4928" b="1" u="none" strike="noStrike" dirty="0">
                <a:solidFill>
                  <a:srgbClr val="000000"/>
                </a:solidFill>
                <a:latin typeface="Montserrat" panose="00000500000000000000" pitchFamily="2" charset="-94"/>
                <a:ea typeface="Roboto Condensed Bold"/>
                <a:cs typeface="Roboto Condensed Bold"/>
                <a:sym typeface="Roboto Condensed Bold"/>
              </a:rPr>
              <a:t>TAKIM AKTİVİTELERİ VE KURUMSAL ETKİNLİKLER 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3867910" y="7630960"/>
            <a:ext cx="1746935" cy="456327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3723"/>
              </a:lnSpc>
            </a:pPr>
            <a:r>
              <a:rPr lang="en-US" sz="2659" b="1" dirty="0">
                <a:solidFill>
                  <a:srgbClr val="000000"/>
                </a:solidFill>
                <a:latin typeface="Montserrat" panose="00000500000000000000" pitchFamily="2" charset="-94"/>
                <a:ea typeface="Montserrat Medium"/>
                <a:cs typeface="Montserrat Medium"/>
                <a:sym typeface="Montserrat Medium"/>
              </a:rPr>
              <a:t>202</a:t>
            </a:r>
            <a:r>
              <a:rPr lang="tr-TR" sz="2659" b="1" dirty="0">
                <a:solidFill>
                  <a:srgbClr val="000000"/>
                </a:solidFill>
                <a:latin typeface="Montserrat" panose="00000500000000000000" pitchFamily="2" charset="-94"/>
                <a:ea typeface="Montserrat Medium"/>
                <a:cs typeface="Montserrat Medium"/>
                <a:sym typeface="Montserrat Medium"/>
              </a:rPr>
              <a:t>6</a:t>
            </a:r>
            <a:endParaRPr lang="en-US" sz="2659" b="1" dirty="0">
              <a:solidFill>
                <a:srgbClr val="000000"/>
              </a:solidFill>
              <a:latin typeface="Montserrat" panose="00000500000000000000" pitchFamily="2" charset="-94"/>
              <a:ea typeface="Montserrat Medium"/>
              <a:cs typeface="Montserrat Medium"/>
              <a:sym typeface="Montserrat Medium"/>
            </a:endParaRPr>
          </a:p>
        </p:txBody>
      </p:sp>
      <p:sp>
        <p:nvSpPr>
          <p:cNvPr id="36" name="TextBox 36"/>
          <p:cNvSpPr txBox="1"/>
          <p:nvPr/>
        </p:nvSpPr>
        <p:spPr>
          <a:xfrm>
            <a:off x="1219709" y="1480516"/>
            <a:ext cx="2943720" cy="582211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0" lvl="0" indent="0" algn="l">
              <a:lnSpc>
                <a:spcPts val="4900"/>
              </a:lnSpc>
              <a:spcBef>
                <a:spcPct val="0"/>
              </a:spcBef>
            </a:pPr>
            <a:r>
              <a:rPr lang="en-US" sz="3500" b="1" u="none" strike="noStrike" dirty="0">
                <a:solidFill>
                  <a:srgbClr val="FFFFFF"/>
                </a:solidFill>
                <a:latin typeface="Montserrat" panose="00000500000000000000" pitchFamily="2" charset="-94"/>
                <a:ea typeface="League Spartan"/>
                <a:cs typeface="League Spartan"/>
                <a:sym typeface="League Spartan"/>
              </a:rPr>
              <a:t>2</a:t>
            </a:r>
            <a:r>
              <a:rPr lang="tr-TR" sz="3500" b="1" u="none" strike="noStrike" dirty="0">
                <a:solidFill>
                  <a:srgbClr val="FFFFFF"/>
                </a:solidFill>
                <a:latin typeface="Montserrat" panose="00000500000000000000" pitchFamily="2" charset="-94"/>
                <a:ea typeface="League Spartan"/>
                <a:cs typeface="League Spartan"/>
                <a:sym typeface="League Spartan"/>
              </a:rPr>
              <a:t>1</a:t>
            </a:r>
            <a:r>
              <a:rPr lang="en-US" sz="3500" b="1" u="none" strike="noStrike" dirty="0">
                <a:solidFill>
                  <a:srgbClr val="FFFFFF"/>
                </a:solidFill>
                <a:latin typeface="Montserrat" panose="00000500000000000000" pitchFamily="2" charset="-94"/>
                <a:ea typeface="League Spartan"/>
                <a:cs typeface="League Spartan"/>
                <a:sym typeface="League Spartan"/>
              </a:rPr>
              <a:t>. YIL</a:t>
            </a:r>
          </a:p>
        </p:txBody>
      </p:sp>
      <p:sp>
        <p:nvSpPr>
          <p:cNvPr id="37" name="Metin kutusu 36">
            <a:extLst>
              <a:ext uri="{FF2B5EF4-FFF2-40B4-BE49-F238E27FC236}">
                <a16:creationId xmlns:a16="http://schemas.microsoft.com/office/drawing/2014/main" id="{CE8A36E7-5B67-03AC-30C4-98CDAB500DCE}"/>
              </a:ext>
            </a:extLst>
          </p:cNvPr>
          <p:cNvSpPr txBox="1"/>
          <p:nvPr/>
        </p:nvSpPr>
        <p:spPr>
          <a:xfrm>
            <a:off x="5473369" y="9273185"/>
            <a:ext cx="2749471" cy="61555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tr-TR" dirty="0">
                <a:latin typeface="Montserrat" panose="00000500000000000000" pitchFamily="2" charset="-94"/>
              </a:rPr>
              <a:t>World Tourism Forum</a:t>
            </a:r>
          </a:p>
          <a:p>
            <a:pPr algn="ctr"/>
            <a:r>
              <a:rPr lang="tr-TR" sz="1600" dirty="0">
                <a:latin typeface="Montserrat" panose="00000500000000000000" pitchFamily="2" charset="-94"/>
              </a:rPr>
              <a:t>Best Event Supplier</a:t>
            </a:r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1FA95C6F-4E0D-5C60-A81B-F4373C4A5ADB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" name="TextBox 29">
            <a:extLst>
              <a:ext uri="{FF2B5EF4-FFF2-40B4-BE49-F238E27FC236}">
                <a16:creationId xmlns:a16="http://schemas.microsoft.com/office/drawing/2014/main" id="{1C6BA93D-7267-7074-D0D6-90FCB7FD659F}"/>
              </a:ext>
            </a:extLst>
          </p:cNvPr>
          <p:cNvSpPr txBox="1"/>
          <p:nvPr/>
        </p:nvSpPr>
        <p:spPr>
          <a:xfrm>
            <a:off x="870692" y="2874426"/>
            <a:ext cx="7130308" cy="6789679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just">
              <a:lnSpc>
                <a:spcPts val="2800"/>
              </a:lnSpc>
            </a:pPr>
            <a:r>
              <a:rPr lang="en-US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M3 Works, 2005 yılında kurulmuş Türkiye’nin en </a:t>
            </a:r>
            <a:r>
              <a:rPr lang="en-US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köklü</a:t>
            </a:r>
            <a:r>
              <a:rPr lang="en-US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kurumsal</a:t>
            </a:r>
            <a:r>
              <a:rPr lang="en-US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aktivite</a:t>
            </a:r>
            <a:r>
              <a:rPr lang="tr-TR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organizasyon şirketidir. </a:t>
            </a:r>
            <a:r>
              <a:rPr lang="en-US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Takım</a:t>
            </a:r>
            <a:r>
              <a:rPr lang="en-US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çalışmaları</a:t>
            </a:r>
            <a:r>
              <a:rPr lang="en-US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ve</a:t>
            </a:r>
            <a:r>
              <a:rPr lang="en-US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motivasyon</a:t>
            </a:r>
            <a:r>
              <a:rPr lang="en-US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eğitimlerine</a:t>
            </a:r>
            <a:r>
              <a:rPr lang="en-US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tr-TR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odaklanmış</a:t>
            </a:r>
            <a:r>
              <a:rPr lang="en-US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olan</a:t>
            </a:r>
            <a:r>
              <a:rPr lang="en-US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şirketimiz</a:t>
            </a:r>
            <a:r>
              <a:rPr lang="en-US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bugüne</a:t>
            </a:r>
            <a:r>
              <a:rPr lang="en-US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kadar</a:t>
            </a:r>
            <a:r>
              <a:rPr lang="en-US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binlerce</a:t>
            </a:r>
            <a:r>
              <a:rPr lang="en-US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etkinlikte</a:t>
            </a:r>
            <a:r>
              <a:rPr lang="en-US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yer</a:t>
            </a:r>
            <a:r>
              <a:rPr lang="en-US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almış</a:t>
            </a:r>
            <a:r>
              <a:rPr lang="en-US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, </a:t>
            </a:r>
            <a:r>
              <a:rPr lang="tr-TR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500’den </a:t>
            </a:r>
            <a:r>
              <a:rPr lang="en-US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fazla</a:t>
            </a:r>
            <a:r>
              <a:rPr lang="en-US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firmayla</a:t>
            </a:r>
            <a:r>
              <a:rPr lang="en-US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çalışmıştır</a:t>
            </a:r>
            <a:r>
              <a:rPr lang="tr-TR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.</a:t>
            </a:r>
          </a:p>
          <a:p>
            <a:pPr algn="just">
              <a:lnSpc>
                <a:spcPts val="2800"/>
              </a:lnSpc>
            </a:pPr>
            <a:endParaRPr lang="tr-TR" dirty="0">
              <a:solidFill>
                <a:srgbClr val="565656"/>
              </a:solidFill>
              <a:latin typeface="Montserrat"/>
              <a:ea typeface="Montserrat"/>
              <a:cs typeface="Montserrat"/>
              <a:sym typeface="Montserrat"/>
            </a:endParaRPr>
          </a:p>
          <a:p>
            <a:pPr algn="just">
              <a:lnSpc>
                <a:spcPts val="2800"/>
              </a:lnSpc>
            </a:pPr>
            <a:r>
              <a:rPr lang="tr-TR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M3 Works, hayatlarının büyük bir bölümü iş yaşamı olan profesyonellere, sanat ve spor aracılığıyla motivasyon ve takım çalışması değerlerinin kazanılması çalışmalarında çözüm önerileri sunmaktadır. </a:t>
            </a:r>
            <a:r>
              <a:rPr lang="en-US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M3 Works, 2015, 2016 </a:t>
            </a:r>
            <a:r>
              <a:rPr lang="en-US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ve</a:t>
            </a:r>
            <a:r>
              <a:rPr lang="en-US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2017 </a:t>
            </a:r>
            <a:r>
              <a:rPr lang="en-US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Yıllarındaki</a:t>
            </a:r>
            <a:r>
              <a:rPr lang="en-US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World Tourism </a:t>
            </a:r>
            <a:r>
              <a:rPr lang="en-US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Forum’da</a:t>
            </a:r>
            <a:r>
              <a:rPr lang="en-US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(Dünya</a:t>
            </a:r>
            <a:r>
              <a:rPr lang="tr-TR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Turizm</a:t>
            </a:r>
            <a:r>
              <a:rPr lang="en-US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Forumu</a:t>
            </a:r>
            <a:r>
              <a:rPr lang="en-US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) </a:t>
            </a:r>
            <a:r>
              <a:rPr lang="en-US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üç</a:t>
            </a:r>
            <a:r>
              <a:rPr lang="en-US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yıl</a:t>
            </a:r>
            <a:r>
              <a:rPr lang="en-US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üst </a:t>
            </a:r>
            <a:r>
              <a:rPr lang="en-US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üste</a:t>
            </a:r>
            <a:r>
              <a:rPr lang="en-US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“Best Event Supplier” (En İyi </a:t>
            </a:r>
            <a:r>
              <a:rPr lang="en-US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Etkinlik</a:t>
            </a:r>
            <a:r>
              <a:rPr lang="tr-TR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Tedarikçisi</a:t>
            </a:r>
            <a:r>
              <a:rPr lang="en-US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) </a:t>
            </a:r>
            <a:r>
              <a:rPr lang="en-US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ödüllerine</a:t>
            </a:r>
            <a:r>
              <a:rPr lang="en-US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layık</a:t>
            </a:r>
            <a:r>
              <a:rPr lang="en-US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görülmüştür</a:t>
            </a:r>
            <a:r>
              <a:rPr lang="en-US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. </a:t>
            </a:r>
            <a:r>
              <a:rPr lang="en-US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Kurucumuz</a:t>
            </a:r>
            <a:r>
              <a:rPr lang="en-US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Erdem Genç </a:t>
            </a:r>
            <a:r>
              <a:rPr lang="en-US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ise</a:t>
            </a:r>
            <a:r>
              <a:rPr lang="tr-TR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2015–2016 </a:t>
            </a:r>
            <a:r>
              <a:rPr lang="en-US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döneminde</a:t>
            </a:r>
            <a:r>
              <a:rPr lang="en-US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100’den </a:t>
            </a:r>
            <a:r>
              <a:rPr lang="en-US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fazla</a:t>
            </a:r>
            <a:r>
              <a:rPr lang="en-US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ülkede</a:t>
            </a:r>
            <a:r>
              <a:rPr lang="en-US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şubesi</a:t>
            </a:r>
            <a:r>
              <a:rPr lang="en-US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bulunan</a:t>
            </a:r>
            <a:r>
              <a:rPr lang="en-US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Uluslararası</a:t>
            </a:r>
            <a:r>
              <a:rPr lang="tr-TR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Genç </a:t>
            </a:r>
            <a:r>
              <a:rPr lang="en-US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Girişimciler</a:t>
            </a:r>
            <a:r>
              <a:rPr lang="en-US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ve</a:t>
            </a:r>
            <a:r>
              <a:rPr lang="en-US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Liderler</a:t>
            </a:r>
            <a:r>
              <a:rPr lang="en-US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Derneği</a:t>
            </a:r>
            <a:r>
              <a:rPr lang="en-US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(JCI) </a:t>
            </a:r>
            <a:r>
              <a:rPr lang="en-US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tarafından</a:t>
            </a:r>
            <a:r>
              <a:rPr lang="en-US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düzenlenen</a:t>
            </a:r>
            <a:r>
              <a:rPr lang="en-US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TOYP (Ten</a:t>
            </a:r>
            <a:r>
              <a:rPr lang="tr-TR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Outstanding Young Person) </a:t>
            </a:r>
            <a:r>
              <a:rPr lang="en-US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organizasyonunda</a:t>
            </a:r>
            <a:r>
              <a:rPr lang="en-US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İş</a:t>
            </a:r>
            <a:r>
              <a:rPr lang="en-US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Dünyası </a:t>
            </a:r>
            <a:r>
              <a:rPr lang="en-US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ve</a:t>
            </a:r>
            <a:r>
              <a:rPr lang="en-US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Girişimcilik</a:t>
            </a:r>
            <a:r>
              <a:rPr lang="tr-TR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alanında</a:t>
            </a:r>
            <a:r>
              <a:rPr lang="en-US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Türkiye’nin En </a:t>
            </a:r>
            <a:r>
              <a:rPr lang="en-US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Başarılı</a:t>
            </a:r>
            <a:r>
              <a:rPr lang="en-US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Genci</a:t>
            </a:r>
            <a:r>
              <a:rPr lang="en-US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ünvanıyla</a:t>
            </a:r>
            <a:r>
              <a:rPr lang="en-US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ödüllendirilmiştir</a:t>
            </a:r>
            <a:r>
              <a:rPr lang="en-US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. 2017</a:t>
            </a:r>
            <a:r>
              <a:rPr lang="tr-TR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ve</a:t>
            </a:r>
            <a:r>
              <a:rPr lang="en-US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2018 </a:t>
            </a:r>
            <a:r>
              <a:rPr lang="en-US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yıllarında</a:t>
            </a:r>
            <a:r>
              <a:rPr lang="en-US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ise</a:t>
            </a:r>
            <a:r>
              <a:rPr lang="en-US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Yılın</a:t>
            </a:r>
            <a:r>
              <a:rPr lang="en-US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Genç </a:t>
            </a:r>
            <a:r>
              <a:rPr lang="en-US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Girişimcisi</a:t>
            </a:r>
            <a:r>
              <a:rPr lang="en-US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seçilmiştir</a:t>
            </a:r>
            <a:r>
              <a:rPr lang="en-US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.</a:t>
            </a:r>
          </a:p>
        </p:txBody>
      </p:sp>
      <p:grpSp>
        <p:nvGrpSpPr>
          <p:cNvPr id="2" name="Group 2">
            <a:extLst>
              <a:ext uri="{FF2B5EF4-FFF2-40B4-BE49-F238E27FC236}">
                <a16:creationId xmlns:a16="http://schemas.microsoft.com/office/drawing/2014/main" id="{7BF672A2-0283-9FFE-3092-1A0793420EC4}"/>
              </a:ext>
            </a:extLst>
          </p:cNvPr>
          <p:cNvGrpSpPr/>
          <p:nvPr/>
        </p:nvGrpSpPr>
        <p:grpSpPr>
          <a:xfrm>
            <a:off x="9703621" y="0"/>
            <a:ext cx="8584380" cy="10287000"/>
            <a:chOff x="0" y="0"/>
            <a:chExt cx="3358824" cy="2709333"/>
          </a:xfrm>
          <a:solidFill>
            <a:srgbClr val="FF0000"/>
          </a:solidFill>
        </p:grpSpPr>
        <p:sp>
          <p:nvSpPr>
            <p:cNvPr id="3" name="Freeform 3">
              <a:extLst>
                <a:ext uri="{FF2B5EF4-FFF2-40B4-BE49-F238E27FC236}">
                  <a16:creationId xmlns:a16="http://schemas.microsoft.com/office/drawing/2014/main" id="{3D763730-4D0E-5D8C-F79F-C939D9369661}"/>
                </a:ext>
              </a:extLst>
            </p:cNvPr>
            <p:cNvSpPr/>
            <p:nvPr/>
          </p:nvSpPr>
          <p:spPr>
            <a:xfrm>
              <a:off x="0" y="0"/>
              <a:ext cx="3358824" cy="2709333"/>
            </a:xfrm>
            <a:custGeom>
              <a:avLst/>
              <a:gdLst/>
              <a:ahLst/>
              <a:cxnLst/>
              <a:rect l="l" t="t" r="r" b="b"/>
              <a:pathLst>
                <a:path w="3358824" h="2709333">
                  <a:moveTo>
                    <a:pt x="0" y="0"/>
                  </a:moveTo>
                  <a:lnTo>
                    <a:pt x="3358824" y="0"/>
                  </a:lnTo>
                  <a:lnTo>
                    <a:pt x="3358824" y="2709333"/>
                  </a:lnTo>
                  <a:lnTo>
                    <a:pt x="0" y="2709333"/>
                  </a:lnTo>
                  <a:close/>
                </a:path>
              </a:pathLst>
            </a:custGeom>
            <a:grpFill/>
          </p:spPr>
          <p:txBody>
            <a:bodyPr/>
            <a:lstStyle/>
            <a:p>
              <a:endParaRPr lang="tr-TR"/>
            </a:p>
          </p:txBody>
        </p:sp>
        <p:sp>
          <p:nvSpPr>
            <p:cNvPr id="4" name="TextBox 4">
              <a:extLst>
                <a:ext uri="{FF2B5EF4-FFF2-40B4-BE49-F238E27FC236}">
                  <a16:creationId xmlns:a16="http://schemas.microsoft.com/office/drawing/2014/main" id="{E505B500-5560-C2E5-9C75-F54BCAAB81B4}"/>
                </a:ext>
              </a:extLst>
            </p:cNvPr>
            <p:cNvSpPr txBox="1"/>
            <p:nvPr/>
          </p:nvSpPr>
          <p:spPr>
            <a:xfrm>
              <a:off x="0" y="-38100"/>
              <a:ext cx="3358824" cy="2747433"/>
            </a:xfrm>
            <a:prstGeom prst="rect">
              <a:avLst/>
            </a:prstGeom>
            <a:grpFill/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940"/>
                </a:lnSpc>
              </a:pPr>
              <a:endParaRPr/>
            </a:p>
          </p:txBody>
        </p:sp>
      </p:grpSp>
      <p:grpSp>
        <p:nvGrpSpPr>
          <p:cNvPr id="5" name="Group 5">
            <a:extLst>
              <a:ext uri="{FF2B5EF4-FFF2-40B4-BE49-F238E27FC236}">
                <a16:creationId xmlns:a16="http://schemas.microsoft.com/office/drawing/2014/main" id="{B7CC62F6-0999-E705-690B-7B8FCA79F149}"/>
              </a:ext>
            </a:extLst>
          </p:cNvPr>
          <p:cNvGrpSpPr/>
          <p:nvPr/>
        </p:nvGrpSpPr>
        <p:grpSpPr>
          <a:xfrm>
            <a:off x="8256852" y="2195976"/>
            <a:ext cx="3241165" cy="5559935"/>
            <a:chOff x="0" y="0"/>
            <a:chExt cx="4321553" cy="7413246"/>
          </a:xfrm>
        </p:grpSpPr>
        <p:pic>
          <p:nvPicPr>
            <p:cNvPr id="6" name="Picture 6">
              <a:extLst>
                <a:ext uri="{FF2B5EF4-FFF2-40B4-BE49-F238E27FC236}">
                  <a16:creationId xmlns:a16="http://schemas.microsoft.com/office/drawing/2014/main" id="{68EACD3D-BCA3-87DB-4190-FD40C4113499}"/>
                </a:ext>
              </a:extLst>
            </p:cNvPr>
            <p:cNvPicPr>
              <a:picLocks noChangeAspect="1"/>
            </p:cNvPicPr>
            <p:nvPr/>
          </p:nvPicPr>
          <p:blipFill>
            <a:blip r:embed="rId2"/>
            <a:srcRect l="18419" t="6883" r="48501" b="13237"/>
            <a:stretch>
              <a:fillRect/>
            </a:stretch>
          </p:blipFill>
          <p:spPr>
            <a:xfrm>
              <a:off x="0" y="0"/>
              <a:ext cx="4321553" cy="7413246"/>
            </a:xfrm>
            <a:prstGeom prst="rect">
              <a:avLst/>
            </a:prstGeom>
          </p:spPr>
        </p:pic>
      </p:grpSp>
      <p:grpSp>
        <p:nvGrpSpPr>
          <p:cNvPr id="7" name="Group 7">
            <a:extLst>
              <a:ext uri="{FF2B5EF4-FFF2-40B4-BE49-F238E27FC236}">
                <a16:creationId xmlns:a16="http://schemas.microsoft.com/office/drawing/2014/main" id="{BF0AF789-973A-2800-9DA4-CC3C51837B70}"/>
              </a:ext>
            </a:extLst>
          </p:cNvPr>
          <p:cNvGrpSpPr/>
          <p:nvPr/>
        </p:nvGrpSpPr>
        <p:grpSpPr>
          <a:xfrm>
            <a:off x="11653271" y="2195976"/>
            <a:ext cx="3241165" cy="5559935"/>
            <a:chOff x="0" y="0"/>
            <a:chExt cx="4321553" cy="7413246"/>
          </a:xfrm>
        </p:grpSpPr>
        <p:pic>
          <p:nvPicPr>
            <p:cNvPr id="8" name="Picture 8">
              <a:extLst>
                <a:ext uri="{FF2B5EF4-FFF2-40B4-BE49-F238E27FC236}">
                  <a16:creationId xmlns:a16="http://schemas.microsoft.com/office/drawing/2014/main" id="{96D601D6-70F7-9CD6-D2BC-21A9CB198839}"/>
                </a:ext>
              </a:extLst>
            </p:cNvPr>
            <p:cNvPicPr>
              <a:picLocks noChangeAspect="1"/>
            </p:cNvPicPr>
            <p:nvPr/>
          </p:nvPicPr>
          <p:blipFill>
            <a:blip r:embed="rId3"/>
            <a:srcRect l="34076" t="3570" r="40557"/>
            <a:stretch>
              <a:fillRect/>
            </a:stretch>
          </p:blipFill>
          <p:spPr>
            <a:xfrm>
              <a:off x="0" y="0"/>
              <a:ext cx="4321553" cy="7413246"/>
            </a:xfrm>
            <a:prstGeom prst="rect">
              <a:avLst/>
            </a:prstGeom>
          </p:spPr>
        </p:pic>
      </p:grpSp>
      <p:grpSp>
        <p:nvGrpSpPr>
          <p:cNvPr id="9" name="Group 9">
            <a:extLst>
              <a:ext uri="{FF2B5EF4-FFF2-40B4-BE49-F238E27FC236}">
                <a16:creationId xmlns:a16="http://schemas.microsoft.com/office/drawing/2014/main" id="{1D3954C9-EDD4-1EB4-A0DF-0B8A1D645387}"/>
              </a:ext>
            </a:extLst>
          </p:cNvPr>
          <p:cNvGrpSpPr/>
          <p:nvPr/>
        </p:nvGrpSpPr>
        <p:grpSpPr>
          <a:xfrm>
            <a:off x="15046835" y="2195976"/>
            <a:ext cx="3241165" cy="5559935"/>
            <a:chOff x="0" y="0"/>
            <a:chExt cx="4321553" cy="7413246"/>
          </a:xfrm>
        </p:grpSpPr>
        <p:pic>
          <p:nvPicPr>
            <p:cNvPr id="10" name="Picture 10">
              <a:extLst>
                <a:ext uri="{FF2B5EF4-FFF2-40B4-BE49-F238E27FC236}">
                  <a16:creationId xmlns:a16="http://schemas.microsoft.com/office/drawing/2014/main" id="{57D475A1-5E15-7DF6-1295-E9ED5BC7C130}"/>
                </a:ext>
              </a:extLst>
            </p:cNvPr>
            <p:cNvPicPr>
              <a:picLocks noChangeAspect="1"/>
            </p:cNvPicPr>
            <p:nvPr/>
          </p:nvPicPr>
          <p:blipFill>
            <a:blip r:embed="rId4"/>
            <a:srcRect l="689" r="689"/>
            <a:stretch>
              <a:fillRect/>
            </a:stretch>
          </p:blipFill>
          <p:spPr>
            <a:xfrm>
              <a:off x="0" y="0"/>
              <a:ext cx="4321553" cy="7413246"/>
            </a:xfrm>
            <a:prstGeom prst="rect">
              <a:avLst/>
            </a:prstGeom>
          </p:spPr>
        </p:pic>
      </p:grpSp>
      <p:sp>
        <p:nvSpPr>
          <p:cNvPr id="14" name="Freeform 14">
            <a:extLst>
              <a:ext uri="{FF2B5EF4-FFF2-40B4-BE49-F238E27FC236}">
                <a16:creationId xmlns:a16="http://schemas.microsoft.com/office/drawing/2014/main" id="{118146C6-23BD-0669-2E12-E22045416F75}"/>
              </a:ext>
            </a:extLst>
          </p:cNvPr>
          <p:cNvSpPr/>
          <p:nvPr/>
        </p:nvSpPr>
        <p:spPr>
          <a:xfrm>
            <a:off x="12400255" y="9021491"/>
            <a:ext cx="3211827" cy="2879938"/>
          </a:xfrm>
          <a:custGeom>
            <a:avLst/>
            <a:gdLst/>
            <a:ahLst/>
            <a:cxnLst/>
            <a:rect l="l" t="t" r="r" b="b"/>
            <a:pathLst>
              <a:path w="3211827" h="2879938">
                <a:moveTo>
                  <a:pt x="0" y="0"/>
                </a:moveTo>
                <a:lnTo>
                  <a:pt x="3211827" y="0"/>
                </a:lnTo>
                <a:lnTo>
                  <a:pt x="3211827" y="2879938"/>
                </a:lnTo>
                <a:lnTo>
                  <a:pt x="0" y="2879938"/>
                </a:lnTo>
                <a:lnTo>
                  <a:pt x="0" y="0"/>
                </a:lnTo>
                <a:close/>
              </a:path>
            </a:pathLst>
          </a:custGeom>
          <a:blipFill>
            <a:blip r:embed="rId5">
              <a:extLst>
                <a:ext uri="{96DAC541-7B7A-43D3-8B79-37D633B846F1}">
                  <asvg:svgBlip xmlns:asvg="http://schemas.microsoft.com/office/drawing/2016/SVG/main" r:embed="rId6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tr-TR"/>
          </a:p>
        </p:txBody>
      </p:sp>
      <p:sp>
        <p:nvSpPr>
          <p:cNvPr id="15" name="Freeform 15">
            <a:extLst>
              <a:ext uri="{FF2B5EF4-FFF2-40B4-BE49-F238E27FC236}">
                <a16:creationId xmlns:a16="http://schemas.microsoft.com/office/drawing/2014/main" id="{F4B92D98-8297-02AA-010E-B13592E1FA85}"/>
              </a:ext>
            </a:extLst>
          </p:cNvPr>
          <p:cNvSpPr/>
          <p:nvPr/>
        </p:nvSpPr>
        <p:spPr>
          <a:xfrm>
            <a:off x="16052795" y="596667"/>
            <a:ext cx="1216708" cy="1216708"/>
          </a:xfrm>
          <a:custGeom>
            <a:avLst/>
            <a:gdLst/>
            <a:ahLst/>
            <a:cxnLst/>
            <a:rect l="l" t="t" r="r" b="b"/>
            <a:pathLst>
              <a:path w="1216708" h="1216708">
                <a:moveTo>
                  <a:pt x="0" y="0"/>
                </a:moveTo>
                <a:lnTo>
                  <a:pt x="1216708" y="0"/>
                </a:lnTo>
                <a:lnTo>
                  <a:pt x="1216708" y="1216708"/>
                </a:lnTo>
                <a:lnTo>
                  <a:pt x="0" y="1216708"/>
                </a:lnTo>
                <a:lnTo>
                  <a:pt x="0" y="0"/>
                </a:lnTo>
                <a:close/>
              </a:path>
            </a:pathLst>
          </a:custGeom>
          <a:blipFill>
            <a:blip r:embed="rId7"/>
            <a:stretch>
              <a:fillRect/>
            </a:stretch>
          </a:blipFill>
          <a:ln cap="sq">
            <a:noFill/>
            <a:prstDash val="solid"/>
            <a:miter/>
          </a:ln>
        </p:spPr>
        <p:txBody>
          <a:bodyPr/>
          <a:lstStyle/>
          <a:p>
            <a:endParaRPr lang="tr-TR"/>
          </a:p>
        </p:txBody>
      </p:sp>
      <p:sp>
        <p:nvSpPr>
          <p:cNvPr id="16" name="Freeform 16">
            <a:extLst>
              <a:ext uri="{FF2B5EF4-FFF2-40B4-BE49-F238E27FC236}">
                <a16:creationId xmlns:a16="http://schemas.microsoft.com/office/drawing/2014/main" id="{2FE4521C-3FAA-5641-B6FC-46F15AF475F2}"/>
              </a:ext>
            </a:extLst>
          </p:cNvPr>
          <p:cNvSpPr/>
          <p:nvPr/>
        </p:nvSpPr>
        <p:spPr>
          <a:xfrm>
            <a:off x="851334" y="596667"/>
            <a:ext cx="2061427" cy="2061427"/>
          </a:xfrm>
          <a:custGeom>
            <a:avLst/>
            <a:gdLst/>
            <a:ahLst/>
            <a:cxnLst/>
            <a:rect l="l" t="t" r="r" b="b"/>
            <a:pathLst>
              <a:path w="2061427" h="2061427">
                <a:moveTo>
                  <a:pt x="0" y="0"/>
                </a:moveTo>
                <a:lnTo>
                  <a:pt x="2061428" y="0"/>
                </a:lnTo>
                <a:lnTo>
                  <a:pt x="2061428" y="2061427"/>
                </a:lnTo>
                <a:lnTo>
                  <a:pt x="0" y="2061427"/>
                </a:lnTo>
                <a:lnTo>
                  <a:pt x="0" y="0"/>
                </a:lnTo>
                <a:close/>
              </a:path>
            </a:pathLst>
          </a:custGeom>
          <a:blipFill>
            <a:blip r:embed="rId8">
              <a:extLst>
                <a:ext uri="{96DAC541-7B7A-43D3-8B79-37D633B846F1}">
                  <asvg:svgBlip xmlns:asvg="http://schemas.microsoft.com/office/drawing/2016/SVG/main" r:embed="rId9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tr-TR"/>
          </a:p>
        </p:txBody>
      </p:sp>
      <p:sp>
        <p:nvSpPr>
          <p:cNvPr id="17" name="Freeform 17">
            <a:extLst>
              <a:ext uri="{FF2B5EF4-FFF2-40B4-BE49-F238E27FC236}">
                <a16:creationId xmlns:a16="http://schemas.microsoft.com/office/drawing/2014/main" id="{40C22E8B-9C9F-19A2-29FD-453D4A7696D2}"/>
              </a:ext>
            </a:extLst>
          </p:cNvPr>
          <p:cNvSpPr/>
          <p:nvPr/>
        </p:nvSpPr>
        <p:spPr>
          <a:xfrm>
            <a:off x="9838607" y="9258300"/>
            <a:ext cx="824341" cy="607951"/>
          </a:xfrm>
          <a:custGeom>
            <a:avLst/>
            <a:gdLst/>
            <a:ahLst/>
            <a:cxnLst/>
            <a:rect l="l" t="t" r="r" b="b"/>
            <a:pathLst>
              <a:path w="824341" h="607951">
                <a:moveTo>
                  <a:pt x="0" y="0"/>
                </a:moveTo>
                <a:lnTo>
                  <a:pt x="824341" y="0"/>
                </a:lnTo>
                <a:lnTo>
                  <a:pt x="824341" y="607951"/>
                </a:lnTo>
                <a:lnTo>
                  <a:pt x="0" y="607951"/>
                </a:lnTo>
                <a:lnTo>
                  <a:pt x="0" y="0"/>
                </a:lnTo>
                <a:close/>
              </a:path>
            </a:pathLst>
          </a:custGeom>
        </p:spPr>
        <p:txBody>
          <a:bodyPr/>
          <a:lstStyle/>
          <a:p>
            <a:endParaRPr lang="tr-TR"/>
          </a:p>
        </p:txBody>
      </p:sp>
      <p:sp>
        <p:nvSpPr>
          <p:cNvPr id="18" name="Freeform 18">
            <a:extLst>
              <a:ext uri="{FF2B5EF4-FFF2-40B4-BE49-F238E27FC236}">
                <a16:creationId xmlns:a16="http://schemas.microsoft.com/office/drawing/2014/main" id="{DA972B8C-D8A1-51EC-6073-0F547A66AA62}"/>
              </a:ext>
            </a:extLst>
          </p:cNvPr>
          <p:cNvSpPr/>
          <p:nvPr/>
        </p:nvSpPr>
        <p:spPr>
          <a:xfrm>
            <a:off x="10384741" y="9590801"/>
            <a:ext cx="556412" cy="569949"/>
          </a:xfrm>
          <a:custGeom>
            <a:avLst/>
            <a:gdLst/>
            <a:ahLst/>
            <a:cxnLst/>
            <a:rect l="l" t="t" r="r" b="b"/>
            <a:pathLst>
              <a:path w="556412" h="569949">
                <a:moveTo>
                  <a:pt x="0" y="0"/>
                </a:moveTo>
                <a:lnTo>
                  <a:pt x="556413" y="0"/>
                </a:lnTo>
                <a:lnTo>
                  <a:pt x="556413" y="569949"/>
                </a:lnTo>
                <a:lnTo>
                  <a:pt x="0" y="569949"/>
                </a:lnTo>
                <a:lnTo>
                  <a:pt x="0" y="0"/>
                </a:lnTo>
                <a:close/>
              </a:path>
            </a:pathLst>
          </a:custGeom>
          <a:blipFill>
            <a:blip r:embed="rId10">
              <a:extLst>
                <a:ext uri="{96DAC541-7B7A-43D3-8B79-37D633B846F1}">
                  <asvg:svgBlip xmlns:asvg="http://schemas.microsoft.com/office/drawing/2016/SVG/main" r:embed="rId11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tr-TR"/>
          </a:p>
        </p:txBody>
      </p:sp>
      <p:sp>
        <p:nvSpPr>
          <p:cNvPr id="22" name="TextBox 22">
            <a:extLst>
              <a:ext uri="{FF2B5EF4-FFF2-40B4-BE49-F238E27FC236}">
                <a16:creationId xmlns:a16="http://schemas.microsoft.com/office/drawing/2014/main" id="{90D399E7-2B31-36FB-1F96-C64909618832}"/>
              </a:ext>
            </a:extLst>
          </p:cNvPr>
          <p:cNvSpPr txBox="1"/>
          <p:nvPr/>
        </p:nvSpPr>
        <p:spPr>
          <a:xfrm>
            <a:off x="1028700" y="1440226"/>
            <a:ext cx="9440648" cy="1732188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6900"/>
              </a:lnSpc>
            </a:pPr>
            <a:r>
              <a:rPr lang="tr-TR" sz="4928" dirty="0">
                <a:solidFill>
                  <a:srgbClr val="000000"/>
                </a:solidFill>
                <a:latin typeface="Roboto Condensed"/>
                <a:ea typeface="Roboto Condensed"/>
                <a:cs typeface="Roboto Condensed"/>
                <a:sym typeface="Roboto Condensed"/>
              </a:rPr>
              <a:t>HAKKIMIZDA</a:t>
            </a:r>
            <a:endParaRPr lang="en-US" sz="4928" dirty="0">
              <a:solidFill>
                <a:srgbClr val="000000"/>
              </a:solidFill>
              <a:latin typeface="Roboto Condensed"/>
              <a:ea typeface="Roboto Condensed"/>
              <a:cs typeface="Roboto Condensed"/>
              <a:sym typeface="Roboto Condensed"/>
            </a:endParaRPr>
          </a:p>
          <a:p>
            <a:pPr algn="l">
              <a:lnSpc>
                <a:spcPts val="6900"/>
              </a:lnSpc>
            </a:pPr>
            <a:endParaRPr lang="en-US" sz="4928" dirty="0">
              <a:solidFill>
                <a:srgbClr val="000000"/>
              </a:solidFill>
              <a:latin typeface="Roboto Condensed"/>
              <a:ea typeface="Roboto Condensed"/>
              <a:cs typeface="Roboto Condensed"/>
              <a:sym typeface="Roboto Condensed"/>
            </a:endParaRPr>
          </a:p>
        </p:txBody>
      </p:sp>
      <p:sp>
        <p:nvSpPr>
          <p:cNvPr id="25" name="TextBox 25">
            <a:extLst>
              <a:ext uri="{FF2B5EF4-FFF2-40B4-BE49-F238E27FC236}">
                <a16:creationId xmlns:a16="http://schemas.microsoft.com/office/drawing/2014/main" id="{4AAE8FB5-8286-9E5F-419C-CB04016CB21A}"/>
              </a:ext>
            </a:extLst>
          </p:cNvPr>
          <p:cNvSpPr txBox="1"/>
          <p:nvPr/>
        </p:nvSpPr>
        <p:spPr>
          <a:xfrm>
            <a:off x="1882048" y="2358708"/>
            <a:ext cx="9440648" cy="33342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2800"/>
              </a:lnSpc>
            </a:pPr>
            <a:r>
              <a:rPr lang="en-US" sz="2000" dirty="0">
                <a:solidFill>
                  <a:srgbClr val="000000"/>
                </a:solidFill>
                <a:latin typeface="Roboto Condensed"/>
                <a:ea typeface="Roboto Condensed"/>
                <a:cs typeface="Roboto Condensed"/>
                <a:sym typeface="Roboto Condensed"/>
              </a:rPr>
              <a:t>M</a:t>
            </a:r>
            <a:r>
              <a:rPr lang="tr-TR" sz="2000" dirty="0">
                <a:solidFill>
                  <a:srgbClr val="000000"/>
                </a:solidFill>
                <a:latin typeface="Roboto Condensed"/>
                <a:ea typeface="Roboto Condensed"/>
                <a:cs typeface="Roboto Condensed"/>
                <a:sym typeface="Roboto Condensed"/>
              </a:rPr>
              <a:t>3 WORKS</a:t>
            </a:r>
            <a:endParaRPr lang="en-US" sz="2000" dirty="0">
              <a:solidFill>
                <a:srgbClr val="000000"/>
              </a:solidFill>
              <a:latin typeface="Roboto Condensed"/>
              <a:ea typeface="Roboto Condensed"/>
              <a:cs typeface="Roboto Condensed"/>
              <a:sym typeface="Roboto Condensed"/>
            </a:endParaRPr>
          </a:p>
        </p:txBody>
      </p:sp>
      <p:pic>
        <p:nvPicPr>
          <p:cNvPr id="30" name="Resim 29">
            <a:extLst>
              <a:ext uri="{FF2B5EF4-FFF2-40B4-BE49-F238E27FC236}">
                <a16:creationId xmlns:a16="http://schemas.microsoft.com/office/drawing/2014/main" id="{BFAD49D0-B5C4-56CC-7E4A-55D15197C436}"/>
              </a:ext>
            </a:extLst>
          </p:cNvPr>
          <p:cNvPicPr>
            <a:picLocks noChangeAspect="1"/>
          </p:cNvPicPr>
          <p:nvPr/>
        </p:nvPicPr>
        <p:blipFill>
          <a:blip r:embed="rId1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8384" r="23272"/>
          <a:stretch>
            <a:fillRect/>
          </a:stretch>
        </p:blipFill>
        <p:spPr>
          <a:xfrm>
            <a:off x="15049691" y="2195977"/>
            <a:ext cx="3238309" cy="5550410"/>
          </a:xfrm>
          <a:prstGeom prst="rect">
            <a:avLst/>
          </a:prstGeom>
        </p:spPr>
      </p:pic>
      <p:pic>
        <p:nvPicPr>
          <p:cNvPr id="31" name="Resim 30">
            <a:extLst>
              <a:ext uri="{FF2B5EF4-FFF2-40B4-BE49-F238E27FC236}">
                <a16:creationId xmlns:a16="http://schemas.microsoft.com/office/drawing/2014/main" id="{C96C645F-AEC2-F165-F487-600412D04BEC}"/>
              </a:ext>
            </a:extLst>
          </p:cNvPr>
          <p:cNvPicPr>
            <a:picLocks noChangeAspect="1"/>
          </p:cNvPicPr>
          <p:nvPr/>
        </p:nvPicPr>
        <p:blipFill>
          <a:blip r:embed="rId1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21896"/>
          <a:stretch>
            <a:fillRect/>
          </a:stretch>
        </p:blipFill>
        <p:spPr>
          <a:xfrm>
            <a:off x="8241119" y="2195976"/>
            <a:ext cx="3256897" cy="555993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62748721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3" name="Group 3"/>
          <p:cNvGrpSpPr/>
          <p:nvPr/>
        </p:nvGrpSpPr>
        <p:grpSpPr>
          <a:xfrm>
            <a:off x="8686800" y="3826058"/>
            <a:ext cx="9440648" cy="4614174"/>
            <a:chOff x="0" y="0"/>
            <a:chExt cx="2379503" cy="1215256"/>
          </a:xfrm>
          <a:solidFill>
            <a:schemeClr val="tx1"/>
          </a:solidFill>
        </p:grpSpPr>
        <p:sp>
          <p:nvSpPr>
            <p:cNvPr id="4" name="Freeform 4"/>
            <p:cNvSpPr/>
            <p:nvPr/>
          </p:nvSpPr>
          <p:spPr>
            <a:xfrm>
              <a:off x="0" y="0"/>
              <a:ext cx="2379503" cy="1215256"/>
            </a:xfrm>
            <a:custGeom>
              <a:avLst/>
              <a:gdLst/>
              <a:ahLst/>
              <a:cxnLst/>
              <a:rect l="l" t="t" r="r" b="b"/>
              <a:pathLst>
                <a:path w="2379503" h="1215256">
                  <a:moveTo>
                    <a:pt x="0" y="0"/>
                  </a:moveTo>
                  <a:lnTo>
                    <a:pt x="2379503" y="0"/>
                  </a:lnTo>
                  <a:lnTo>
                    <a:pt x="2379503" y="1215256"/>
                  </a:lnTo>
                  <a:lnTo>
                    <a:pt x="0" y="1215256"/>
                  </a:lnTo>
                  <a:close/>
                </a:path>
              </a:pathLst>
            </a:custGeom>
            <a:grpFill/>
          </p:spPr>
          <p:txBody>
            <a:bodyPr/>
            <a:lstStyle/>
            <a:p>
              <a:endParaRPr lang="tr-TR">
                <a:solidFill>
                  <a:srgbClr val="FF0000"/>
                </a:solidFill>
              </a:endParaRPr>
            </a:p>
          </p:txBody>
        </p:sp>
        <p:sp>
          <p:nvSpPr>
            <p:cNvPr id="5" name="TextBox 5"/>
            <p:cNvSpPr txBox="1"/>
            <p:nvPr/>
          </p:nvSpPr>
          <p:spPr>
            <a:xfrm>
              <a:off x="0" y="-57150"/>
              <a:ext cx="2379503" cy="1272406"/>
            </a:xfrm>
            <a:prstGeom prst="rect">
              <a:avLst/>
            </a:prstGeom>
            <a:grpFill/>
          </p:spPr>
          <p:txBody>
            <a:bodyPr lIns="50800" tIns="50800" rIns="50800" bIns="50800" rtlCol="0" anchor="ctr"/>
            <a:lstStyle/>
            <a:p>
              <a:pPr algn="ctr">
                <a:lnSpc>
                  <a:spcPts val="3723"/>
                </a:lnSpc>
              </a:pPr>
              <a:endParaRPr>
                <a:solidFill>
                  <a:srgbClr val="FF0000"/>
                </a:solidFill>
              </a:endParaRPr>
            </a:p>
          </p:txBody>
        </p:sp>
      </p:grpSp>
      <p:grpSp>
        <p:nvGrpSpPr>
          <p:cNvPr id="6" name="Group 6"/>
          <p:cNvGrpSpPr/>
          <p:nvPr/>
        </p:nvGrpSpPr>
        <p:grpSpPr>
          <a:xfrm>
            <a:off x="381000" y="3033806"/>
            <a:ext cx="9154038" cy="4614174"/>
            <a:chOff x="0" y="0"/>
            <a:chExt cx="2379503" cy="1215256"/>
          </a:xfrm>
          <a:solidFill>
            <a:srgbClr val="C00000"/>
          </a:solidFill>
        </p:grpSpPr>
        <p:sp>
          <p:nvSpPr>
            <p:cNvPr id="7" name="Freeform 7"/>
            <p:cNvSpPr/>
            <p:nvPr/>
          </p:nvSpPr>
          <p:spPr>
            <a:xfrm>
              <a:off x="0" y="0"/>
              <a:ext cx="2379503" cy="1215256"/>
            </a:xfrm>
            <a:custGeom>
              <a:avLst/>
              <a:gdLst/>
              <a:ahLst/>
              <a:cxnLst/>
              <a:rect l="l" t="t" r="r" b="b"/>
              <a:pathLst>
                <a:path w="2379503" h="1215256">
                  <a:moveTo>
                    <a:pt x="0" y="0"/>
                  </a:moveTo>
                  <a:lnTo>
                    <a:pt x="2379503" y="0"/>
                  </a:lnTo>
                  <a:lnTo>
                    <a:pt x="2379503" y="1215256"/>
                  </a:lnTo>
                  <a:lnTo>
                    <a:pt x="0" y="1215256"/>
                  </a:lnTo>
                  <a:close/>
                </a:path>
              </a:pathLst>
            </a:custGeom>
            <a:grpFill/>
          </p:spPr>
          <p:txBody>
            <a:bodyPr/>
            <a:lstStyle/>
            <a:p>
              <a:endParaRPr lang="tr-TR"/>
            </a:p>
          </p:txBody>
        </p:sp>
        <p:sp>
          <p:nvSpPr>
            <p:cNvPr id="8" name="TextBox 8"/>
            <p:cNvSpPr txBox="1"/>
            <p:nvPr/>
          </p:nvSpPr>
          <p:spPr>
            <a:xfrm>
              <a:off x="0" y="-57150"/>
              <a:ext cx="2379503" cy="1272406"/>
            </a:xfrm>
            <a:prstGeom prst="rect">
              <a:avLst/>
            </a:prstGeom>
            <a:grpFill/>
          </p:spPr>
          <p:txBody>
            <a:bodyPr lIns="50800" tIns="50800" rIns="50800" bIns="50800" rtlCol="0" anchor="ctr"/>
            <a:lstStyle/>
            <a:p>
              <a:pPr algn="ctr">
                <a:lnSpc>
                  <a:spcPts val="3723"/>
                </a:lnSpc>
              </a:pPr>
              <a:endParaRPr/>
            </a:p>
          </p:txBody>
        </p:sp>
      </p:grpSp>
      <p:grpSp>
        <p:nvGrpSpPr>
          <p:cNvPr id="11" name="Group 11"/>
          <p:cNvGrpSpPr/>
          <p:nvPr/>
        </p:nvGrpSpPr>
        <p:grpSpPr>
          <a:xfrm>
            <a:off x="9727036" y="4533900"/>
            <a:ext cx="2571948" cy="1959705"/>
            <a:chOff x="0" y="0"/>
            <a:chExt cx="775141" cy="549927"/>
          </a:xfrm>
        </p:grpSpPr>
        <p:sp>
          <p:nvSpPr>
            <p:cNvPr id="12" name="Freeform 12"/>
            <p:cNvSpPr/>
            <p:nvPr/>
          </p:nvSpPr>
          <p:spPr>
            <a:xfrm>
              <a:off x="0" y="0"/>
              <a:ext cx="775141" cy="549927"/>
            </a:xfrm>
            <a:custGeom>
              <a:avLst/>
              <a:gdLst/>
              <a:ahLst/>
              <a:cxnLst/>
              <a:rect l="l" t="t" r="r" b="b"/>
              <a:pathLst>
                <a:path w="775141" h="549927">
                  <a:moveTo>
                    <a:pt x="0" y="0"/>
                  </a:moveTo>
                  <a:lnTo>
                    <a:pt x="775141" y="0"/>
                  </a:lnTo>
                  <a:lnTo>
                    <a:pt x="775141" y="549927"/>
                  </a:lnTo>
                  <a:lnTo>
                    <a:pt x="0" y="549927"/>
                  </a:lnTo>
                  <a:close/>
                </a:path>
              </a:pathLst>
            </a:custGeom>
            <a:blipFill>
              <a:blip r:embed="rId2"/>
              <a:stretch>
                <a:fillRect l="-3160" r="-3160"/>
              </a:stretch>
            </a:blipFill>
            <a:ln w="104775" cap="sq">
              <a:solidFill>
                <a:srgbClr val="FFFFFF"/>
              </a:solidFill>
              <a:prstDash val="solid"/>
              <a:miter/>
            </a:ln>
          </p:spPr>
          <p:txBody>
            <a:bodyPr/>
            <a:lstStyle/>
            <a:p>
              <a:endParaRPr lang="tr-TR"/>
            </a:p>
          </p:txBody>
        </p:sp>
      </p:grpSp>
      <p:grpSp>
        <p:nvGrpSpPr>
          <p:cNvPr id="13" name="Group 13"/>
          <p:cNvGrpSpPr/>
          <p:nvPr/>
        </p:nvGrpSpPr>
        <p:grpSpPr>
          <a:xfrm>
            <a:off x="12530599" y="4529444"/>
            <a:ext cx="2598927" cy="1959706"/>
            <a:chOff x="0" y="0"/>
            <a:chExt cx="775141" cy="549927"/>
          </a:xfrm>
        </p:grpSpPr>
        <p:sp>
          <p:nvSpPr>
            <p:cNvPr id="14" name="Freeform 14"/>
            <p:cNvSpPr/>
            <p:nvPr/>
          </p:nvSpPr>
          <p:spPr>
            <a:xfrm>
              <a:off x="0" y="0"/>
              <a:ext cx="775141" cy="549927"/>
            </a:xfrm>
            <a:custGeom>
              <a:avLst/>
              <a:gdLst/>
              <a:ahLst/>
              <a:cxnLst/>
              <a:rect l="l" t="t" r="r" b="b"/>
              <a:pathLst>
                <a:path w="775141" h="549927">
                  <a:moveTo>
                    <a:pt x="0" y="0"/>
                  </a:moveTo>
                  <a:lnTo>
                    <a:pt x="775141" y="0"/>
                  </a:lnTo>
                  <a:lnTo>
                    <a:pt x="775141" y="549927"/>
                  </a:lnTo>
                  <a:lnTo>
                    <a:pt x="0" y="549927"/>
                  </a:lnTo>
                  <a:close/>
                </a:path>
              </a:pathLst>
            </a:custGeom>
            <a:blipFill>
              <a:blip r:embed="rId3"/>
              <a:stretch>
                <a:fillRect l="-9738" r="-9738"/>
              </a:stretch>
            </a:blipFill>
            <a:ln w="104775" cap="sq">
              <a:solidFill>
                <a:srgbClr val="FFFFFF"/>
              </a:solidFill>
              <a:prstDash val="solid"/>
              <a:miter/>
            </a:ln>
          </p:spPr>
          <p:txBody>
            <a:bodyPr/>
            <a:lstStyle/>
            <a:p>
              <a:endParaRPr lang="tr-TR"/>
            </a:p>
          </p:txBody>
        </p:sp>
      </p:grpSp>
      <p:sp>
        <p:nvSpPr>
          <p:cNvPr id="16" name="Freeform 16"/>
          <p:cNvSpPr/>
          <p:nvPr/>
        </p:nvSpPr>
        <p:spPr>
          <a:xfrm>
            <a:off x="3673052" y="4227205"/>
            <a:ext cx="2717759" cy="1905940"/>
          </a:xfrm>
          <a:custGeom>
            <a:avLst/>
            <a:gdLst/>
            <a:ahLst/>
            <a:cxnLst/>
            <a:rect l="l" t="t" r="r" b="b"/>
            <a:pathLst>
              <a:path w="812800" h="549927">
                <a:moveTo>
                  <a:pt x="0" y="0"/>
                </a:moveTo>
                <a:lnTo>
                  <a:pt x="812800" y="0"/>
                </a:lnTo>
                <a:lnTo>
                  <a:pt x="812800" y="549927"/>
                </a:lnTo>
                <a:lnTo>
                  <a:pt x="0" y="549927"/>
                </a:lnTo>
                <a:close/>
              </a:path>
            </a:pathLst>
          </a:custGeom>
          <a:blipFill>
            <a:blip r:embed="rId4"/>
            <a:stretch>
              <a:fillRect t="-544" b="-544"/>
            </a:stretch>
          </a:blipFill>
          <a:ln w="104775" cap="sq">
            <a:solidFill>
              <a:srgbClr val="FFFFFF"/>
            </a:solidFill>
            <a:prstDash val="solid"/>
            <a:miter/>
          </a:ln>
        </p:spPr>
        <p:txBody>
          <a:bodyPr/>
          <a:lstStyle/>
          <a:p>
            <a:endParaRPr lang="tr-TR" dirty="0"/>
          </a:p>
        </p:txBody>
      </p:sp>
      <p:grpSp>
        <p:nvGrpSpPr>
          <p:cNvPr id="17" name="Group 17"/>
          <p:cNvGrpSpPr/>
          <p:nvPr/>
        </p:nvGrpSpPr>
        <p:grpSpPr>
          <a:xfrm>
            <a:off x="627433" y="4227204"/>
            <a:ext cx="2787252" cy="1905941"/>
            <a:chOff x="0" y="0"/>
            <a:chExt cx="812800" cy="549927"/>
          </a:xfrm>
        </p:grpSpPr>
        <p:sp>
          <p:nvSpPr>
            <p:cNvPr id="18" name="Freeform 18"/>
            <p:cNvSpPr/>
            <p:nvPr/>
          </p:nvSpPr>
          <p:spPr>
            <a:xfrm>
              <a:off x="0" y="0"/>
              <a:ext cx="812800" cy="549927"/>
            </a:xfrm>
            <a:custGeom>
              <a:avLst/>
              <a:gdLst/>
              <a:ahLst/>
              <a:cxnLst/>
              <a:rect l="l" t="t" r="r" b="b"/>
              <a:pathLst>
                <a:path w="812800" h="549927">
                  <a:moveTo>
                    <a:pt x="0" y="0"/>
                  </a:moveTo>
                  <a:lnTo>
                    <a:pt x="812800" y="0"/>
                  </a:lnTo>
                  <a:lnTo>
                    <a:pt x="812800" y="549927"/>
                  </a:lnTo>
                  <a:lnTo>
                    <a:pt x="0" y="549927"/>
                  </a:lnTo>
                  <a:close/>
                </a:path>
              </a:pathLst>
            </a:custGeom>
            <a:blipFill>
              <a:blip r:embed="rId5"/>
              <a:stretch>
                <a:fillRect l="-5858" t="-7070" r="-10716" b="-15327"/>
              </a:stretch>
            </a:blipFill>
            <a:ln w="104775" cap="sq">
              <a:solidFill>
                <a:srgbClr val="FFFFFF"/>
              </a:solidFill>
              <a:prstDash val="solid"/>
              <a:miter/>
            </a:ln>
          </p:spPr>
          <p:txBody>
            <a:bodyPr/>
            <a:lstStyle/>
            <a:p>
              <a:endParaRPr lang="tr-TR"/>
            </a:p>
          </p:txBody>
        </p:sp>
      </p:grpSp>
      <p:grpSp>
        <p:nvGrpSpPr>
          <p:cNvPr id="19" name="Group 19"/>
          <p:cNvGrpSpPr/>
          <p:nvPr/>
        </p:nvGrpSpPr>
        <p:grpSpPr>
          <a:xfrm>
            <a:off x="15380004" y="4524030"/>
            <a:ext cx="2594129" cy="1959706"/>
            <a:chOff x="0" y="0"/>
            <a:chExt cx="775141" cy="549927"/>
          </a:xfrm>
        </p:grpSpPr>
        <p:sp>
          <p:nvSpPr>
            <p:cNvPr id="20" name="Freeform 20"/>
            <p:cNvSpPr/>
            <p:nvPr/>
          </p:nvSpPr>
          <p:spPr>
            <a:xfrm>
              <a:off x="0" y="0"/>
              <a:ext cx="775141" cy="549927"/>
            </a:xfrm>
            <a:custGeom>
              <a:avLst/>
              <a:gdLst/>
              <a:ahLst/>
              <a:cxnLst/>
              <a:rect l="l" t="t" r="r" b="b"/>
              <a:pathLst>
                <a:path w="775141" h="549927">
                  <a:moveTo>
                    <a:pt x="0" y="0"/>
                  </a:moveTo>
                  <a:lnTo>
                    <a:pt x="775141" y="0"/>
                  </a:lnTo>
                  <a:lnTo>
                    <a:pt x="775141" y="549927"/>
                  </a:lnTo>
                  <a:lnTo>
                    <a:pt x="0" y="549927"/>
                  </a:lnTo>
                  <a:close/>
                </a:path>
              </a:pathLst>
            </a:custGeom>
            <a:blipFill>
              <a:blip r:embed="rId6"/>
              <a:stretch>
                <a:fillRect l="-3257" r="-3257"/>
              </a:stretch>
            </a:blipFill>
            <a:ln w="104775" cap="sq">
              <a:solidFill>
                <a:srgbClr val="FFFFFF"/>
              </a:solidFill>
              <a:prstDash val="solid"/>
              <a:miter/>
            </a:ln>
          </p:spPr>
          <p:txBody>
            <a:bodyPr/>
            <a:lstStyle/>
            <a:p>
              <a:endParaRPr lang="tr-TR"/>
            </a:p>
          </p:txBody>
        </p:sp>
      </p:grpSp>
      <p:sp>
        <p:nvSpPr>
          <p:cNvPr id="21" name="Freeform 21"/>
          <p:cNvSpPr/>
          <p:nvPr/>
        </p:nvSpPr>
        <p:spPr>
          <a:xfrm>
            <a:off x="16052795" y="596667"/>
            <a:ext cx="1216708" cy="1216708"/>
          </a:xfrm>
          <a:custGeom>
            <a:avLst/>
            <a:gdLst/>
            <a:ahLst/>
            <a:cxnLst/>
            <a:rect l="l" t="t" r="r" b="b"/>
            <a:pathLst>
              <a:path w="1216708" h="1216708">
                <a:moveTo>
                  <a:pt x="0" y="0"/>
                </a:moveTo>
                <a:lnTo>
                  <a:pt x="1216708" y="0"/>
                </a:lnTo>
                <a:lnTo>
                  <a:pt x="1216708" y="1216708"/>
                </a:lnTo>
                <a:lnTo>
                  <a:pt x="0" y="1216708"/>
                </a:lnTo>
                <a:lnTo>
                  <a:pt x="0" y="0"/>
                </a:lnTo>
                <a:close/>
              </a:path>
            </a:pathLst>
          </a:custGeom>
          <a:blipFill>
            <a:blip r:embed="rId7"/>
            <a:stretch>
              <a:fillRect/>
            </a:stretch>
          </a:blipFill>
        </p:spPr>
        <p:txBody>
          <a:bodyPr/>
          <a:lstStyle/>
          <a:p>
            <a:endParaRPr lang="tr-TR"/>
          </a:p>
        </p:txBody>
      </p:sp>
      <p:sp>
        <p:nvSpPr>
          <p:cNvPr id="22" name="TextBox 22"/>
          <p:cNvSpPr txBox="1"/>
          <p:nvPr/>
        </p:nvSpPr>
        <p:spPr>
          <a:xfrm>
            <a:off x="1143000" y="1571817"/>
            <a:ext cx="9440648" cy="846363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6900"/>
              </a:lnSpc>
            </a:pPr>
            <a:r>
              <a:rPr lang="tr-TR" sz="4928" b="1" dirty="0">
                <a:solidFill>
                  <a:srgbClr val="000000"/>
                </a:solidFill>
                <a:latin typeface="Montserrat" panose="00000500000000000000" pitchFamily="2" charset="-94"/>
                <a:ea typeface="League Spartan"/>
                <a:cs typeface="League Spartan"/>
                <a:sym typeface="League Spartan"/>
              </a:rPr>
              <a:t>MÜZİK AKTİVİTELERİ</a:t>
            </a:r>
            <a:endParaRPr lang="en-US" sz="4928" b="1" dirty="0">
              <a:solidFill>
                <a:srgbClr val="000000"/>
              </a:solidFill>
              <a:latin typeface="Montserrat" panose="00000500000000000000" pitchFamily="2" charset="-94"/>
              <a:ea typeface="League Spartan"/>
              <a:cs typeface="League Spartan"/>
              <a:sym typeface="League Spartan"/>
            </a:endParaRPr>
          </a:p>
        </p:txBody>
      </p:sp>
      <p:sp>
        <p:nvSpPr>
          <p:cNvPr id="25" name="TextBox 25"/>
          <p:cNvSpPr txBox="1"/>
          <p:nvPr/>
        </p:nvSpPr>
        <p:spPr>
          <a:xfrm>
            <a:off x="571262" y="6327173"/>
            <a:ext cx="2899593" cy="25648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2031"/>
              </a:lnSpc>
            </a:pPr>
            <a:r>
              <a:rPr lang="en-US" b="1" spc="-29" dirty="0">
                <a:solidFill>
                  <a:srgbClr val="FFFFFF"/>
                </a:solidFill>
                <a:latin typeface="Montserrat" panose="00000500000000000000" pitchFamily="2" charset="-94"/>
                <a:ea typeface="Montserrat Bold"/>
                <a:cs typeface="Montserrat Bold"/>
                <a:sym typeface="Montserrat Bold"/>
              </a:rPr>
              <a:t>Ritmbox Ritim Atölyesi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9535038" y="6706141"/>
            <a:ext cx="2899593" cy="25648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2031"/>
              </a:lnSpc>
            </a:pPr>
            <a:r>
              <a:rPr lang="en-US" b="1" spc="-29" dirty="0">
                <a:solidFill>
                  <a:srgbClr val="FFFFFF"/>
                </a:solidFill>
                <a:latin typeface="Montserrat" panose="00000500000000000000" pitchFamily="2" charset="-94"/>
                <a:ea typeface="Montserrat Bold"/>
                <a:cs typeface="Montserrat Bold"/>
                <a:sym typeface="Montserrat Bold"/>
              </a:rPr>
              <a:t>Karanlıkta Ritim</a:t>
            </a:r>
          </a:p>
        </p:txBody>
      </p:sp>
      <p:sp>
        <p:nvSpPr>
          <p:cNvPr id="27" name="TextBox 27"/>
          <p:cNvSpPr txBox="1"/>
          <p:nvPr/>
        </p:nvSpPr>
        <p:spPr>
          <a:xfrm>
            <a:off x="3582134" y="6327173"/>
            <a:ext cx="2899593" cy="25648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2031"/>
              </a:lnSpc>
            </a:pPr>
            <a:r>
              <a:rPr lang="en-US" b="1" spc="-29" dirty="0">
                <a:solidFill>
                  <a:srgbClr val="FFFFFF"/>
                </a:solidFill>
                <a:latin typeface="Montserrat" panose="00000500000000000000" pitchFamily="2" charset="-94"/>
                <a:ea typeface="Montserrat Bold"/>
                <a:cs typeface="Montserrat Bold"/>
                <a:sym typeface="Montserrat Bold"/>
              </a:rPr>
              <a:t>Body Percussion</a:t>
            </a:r>
          </a:p>
        </p:txBody>
      </p:sp>
      <p:sp>
        <p:nvSpPr>
          <p:cNvPr id="28" name="TextBox 28"/>
          <p:cNvSpPr txBox="1"/>
          <p:nvPr/>
        </p:nvSpPr>
        <p:spPr>
          <a:xfrm>
            <a:off x="12388373" y="6706141"/>
            <a:ext cx="2899593" cy="25648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2031"/>
              </a:lnSpc>
            </a:pPr>
            <a:r>
              <a:rPr lang="en-US" b="1" spc="-29" dirty="0">
                <a:solidFill>
                  <a:srgbClr val="FFFFFF"/>
                </a:solidFill>
                <a:latin typeface="Montserrat" panose="00000500000000000000" pitchFamily="2" charset="-94"/>
                <a:ea typeface="Montserrat Bold"/>
                <a:cs typeface="Montserrat Bold"/>
                <a:sym typeface="Montserrat Bold"/>
              </a:rPr>
              <a:t>Duymaksızın İletişim</a:t>
            </a:r>
          </a:p>
        </p:txBody>
      </p:sp>
      <p:sp>
        <p:nvSpPr>
          <p:cNvPr id="29" name="TextBox 29"/>
          <p:cNvSpPr txBox="1"/>
          <p:nvPr/>
        </p:nvSpPr>
        <p:spPr>
          <a:xfrm>
            <a:off x="6508618" y="6327173"/>
            <a:ext cx="2899593" cy="25648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2031"/>
              </a:lnSpc>
            </a:pPr>
            <a:r>
              <a:rPr lang="en-US" b="1" spc="-29" dirty="0">
                <a:solidFill>
                  <a:srgbClr val="FFFFFF"/>
                </a:solidFill>
                <a:latin typeface="Montserrat" panose="00000500000000000000" pitchFamily="2" charset="-94"/>
                <a:ea typeface="Montserrat Bold"/>
                <a:cs typeface="Montserrat Bold"/>
                <a:sym typeface="Montserrat Bold"/>
              </a:rPr>
              <a:t>Müzikal Borular</a:t>
            </a:r>
          </a:p>
        </p:txBody>
      </p:sp>
      <p:sp>
        <p:nvSpPr>
          <p:cNvPr id="30" name="TextBox 30"/>
          <p:cNvSpPr txBox="1"/>
          <p:nvPr/>
        </p:nvSpPr>
        <p:spPr>
          <a:xfrm>
            <a:off x="15211352" y="6706141"/>
            <a:ext cx="2899593" cy="25648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2031"/>
              </a:lnSpc>
            </a:pPr>
            <a:r>
              <a:rPr lang="en-US" b="1" spc="-29" dirty="0">
                <a:solidFill>
                  <a:srgbClr val="FFFFFF"/>
                </a:solidFill>
                <a:latin typeface="Montserrat" panose="00000500000000000000" pitchFamily="2" charset="-94"/>
                <a:ea typeface="Montserrat Bold"/>
                <a:cs typeface="Montserrat Bold"/>
                <a:sym typeface="Montserrat Bold"/>
              </a:rPr>
              <a:t>Şirket Korosu</a:t>
            </a:r>
          </a:p>
        </p:txBody>
      </p:sp>
      <p:sp>
        <p:nvSpPr>
          <p:cNvPr id="31" name="Freeform 31"/>
          <p:cNvSpPr/>
          <p:nvPr/>
        </p:nvSpPr>
        <p:spPr>
          <a:xfrm>
            <a:off x="15357163" y="9258300"/>
            <a:ext cx="1912340" cy="793621"/>
          </a:xfrm>
          <a:custGeom>
            <a:avLst/>
            <a:gdLst/>
            <a:ahLst/>
            <a:cxnLst/>
            <a:rect l="l" t="t" r="r" b="b"/>
            <a:pathLst>
              <a:path w="1912340" h="793621">
                <a:moveTo>
                  <a:pt x="0" y="0"/>
                </a:moveTo>
                <a:lnTo>
                  <a:pt x="1912340" y="0"/>
                </a:lnTo>
                <a:lnTo>
                  <a:pt x="1912340" y="793621"/>
                </a:lnTo>
                <a:lnTo>
                  <a:pt x="0" y="793621"/>
                </a:lnTo>
                <a:lnTo>
                  <a:pt x="0" y="0"/>
                </a:lnTo>
                <a:close/>
              </a:path>
            </a:pathLst>
          </a:custGeom>
          <a:blipFill>
            <a:blip r:embed="rId8">
              <a:extLst>
                <a:ext uri="{96DAC541-7B7A-43D3-8B79-37D633B846F1}">
                  <asvg:svgBlip xmlns:asvg="http://schemas.microsoft.com/office/drawing/2016/SVG/main" r:embed="rId9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tr-TR"/>
          </a:p>
        </p:txBody>
      </p:sp>
      <p:sp>
        <p:nvSpPr>
          <p:cNvPr id="32" name="TextBox 32"/>
          <p:cNvSpPr txBox="1"/>
          <p:nvPr/>
        </p:nvSpPr>
        <p:spPr>
          <a:xfrm>
            <a:off x="14719222" y="8853271"/>
            <a:ext cx="2899593" cy="23939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0" lvl="0" indent="0" algn="l">
              <a:lnSpc>
                <a:spcPts val="2029"/>
              </a:lnSpc>
              <a:spcBef>
                <a:spcPct val="0"/>
              </a:spcBef>
            </a:pPr>
            <a:r>
              <a:rPr lang="en-US" sz="1449" b="1" u="none" strike="noStrike" dirty="0">
                <a:solidFill>
                  <a:srgbClr val="000000"/>
                </a:solidFill>
                <a:latin typeface="Montserrat" panose="00000500000000000000" pitchFamily="2" charset="-94"/>
                <a:ea typeface="League Spartan"/>
                <a:cs typeface="League Spartan"/>
                <a:sym typeface="League Spartan"/>
              </a:rPr>
              <a:t>VE ÇOK DAHA FAZLASI...</a:t>
            </a:r>
          </a:p>
        </p:txBody>
      </p:sp>
      <p:sp>
        <p:nvSpPr>
          <p:cNvPr id="36" name="Freeform 16">
            <a:extLst>
              <a:ext uri="{FF2B5EF4-FFF2-40B4-BE49-F238E27FC236}">
                <a16:creationId xmlns:a16="http://schemas.microsoft.com/office/drawing/2014/main" id="{7DE05F98-73C7-C079-2C9D-D33BDDAE7FD9}"/>
              </a:ext>
            </a:extLst>
          </p:cNvPr>
          <p:cNvSpPr/>
          <p:nvPr/>
        </p:nvSpPr>
        <p:spPr>
          <a:xfrm>
            <a:off x="6649178" y="4227205"/>
            <a:ext cx="2682712" cy="1905940"/>
          </a:xfrm>
          <a:custGeom>
            <a:avLst/>
            <a:gdLst/>
            <a:ahLst/>
            <a:cxnLst/>
            <a:rect l="l" t="t" r="r" b="b"/>
            <a:pathLst>
              <a:path w="812800" h="549927">
                <a:moveTo>
                  <a:pt x="0" y="0"/>
                </a:moveTo>
                <a:lnTo>
                  <a:pt x="812800" y="0"/>
                </a:lnTo>
                <a:lnTo>
                  <a:pt x="812800" y="549927"/>
                </a:lnTo>
                <a:lnTo>
                  <a:pt x="0" y="549927"/>
                </a:lnTo>
                <a:close/>
              </a:path>
            </a:pathLst>
          </a:custGeom>
          <a:blipFill>
            <a:blip r:embed="rId4"/>
            <a:stretch>
              <a:fillRect t="-544" b="-544"/>
            </a:stretch>
          </a:blipFill>
          <a:ln w="104775" cap="sq">
            <a:solidFill>
              <a:srgbClr val="FFFFFF"/>
            </a:solidFill>
            <a:prstDash val="solid"/>
            <a:miter/>
          </a:ln>
        </p:spPr>
        <p:txBody>
          <a:bodyPr/>
          <a:lstStyle/>
          <a:p>
            <a:endParaRPr lang="tr-TR" dirty="0"/>
          </a:p>
        </p:txBody>
      </p:sp>
      <p:pic>
        <p:nvPicPr>
          <p:cNvPr id="34" name="Resim 33">
            <a:extLst>
              <a:ext uri="{FF2B5EF4-FFF2-40B4-BE49-F238E27FC236}">
                <a16:creationId xmlns:a16="http://schemas.microsoft.com/office/drawing/2014/main" id="{C5443480-8F91-940D-7123-7C3CE870FE02}"/>
              </a:ext>
            </a:extLst>
          </p:cNvPr>
          <p:cNvPicPr>
            <a:picLocks noChangeAspect="1"/>
          </p:cNvPicPr>
          <p:nvPr/>
        </p:nvPicPr>
        <p:blipFill>
          <a:blip r:embed="rId10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711897" y="4266235"/>
            <a:ext cx="2557273" cy="1788371"/>
          </a:xfrm>
          <a:prstGeom prst="rect">
            <a:avLst/>
          </a:prstGeom>
        </p:spPr>
      </p:pic>
      <p:pic>
        <p:nvPicPr>
          <p:cNvPr id="33" name="Resim 32">
            <a:extLst>
              <a:ext uri="{FF2B5EF4-FFF2-40B4-BE49-F238E27FC236}">
                <a16:creationId xmlns:a16="http://schemas.microsoft.com/office/drawing/2014/main" id="{0BFB81C8-31CE-5E24-F81B-1FBFAFDDB146}"/>
              </a:ext>
            </a:extLst>
          </p:cNvPr>
          <p:cNvPicPr>
            <a:picLocks noChangeAspect="1"/>
          </p:cNvPicPr>
          <p:nvPr/>
        </p:nvPicPr>
        <p:blipFill>
          <a:blip r:embed="rId11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622" t="29688" r="-841" b="20667"/>
          <a:stretch>
            <a:fillRect/>
          </a:stretch>
        </p:blipFill>
        <p:spPr>
          <a:xfrm>
            <a:off x="666519" y="4266235"/>
            <a:ext cx="2748166" cy="1827877"/>
          </a:xfrm>
          <a:prstGeom prst="rect">
            <a:avLst/>
          </a:prstGeom>
        </p:spPr>
      </p:pic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2"/>
          <p:cNvGrpSpPr/>
          <p:nvPr/>
        </p:nvGrpSpPr>
        <p:grpSpPr>
          <a:xfrm>
            <a:off x="9703621" y="0"/>
            <a:ext cx="8584380" cy="10287000"/>
            <a:chOff x="0" y="0"/>
            <a:chExt cx="3358824" cy="2709333"/>
          </a:xfrm>
          <a:solidFill>
            <a:srgbClr val="C00000"/>
          </a:solidFill>
        </p:grpSpPr>
        <p:sp>
          <p:nvSpPr>
            <p:cNvPr id="3" name="Freeform 3"/>
            <p:cNvSpPr/>
            <p:nvPr/>
          </p:nvSpPr>
          <p:spPr>
            <a:xfrm>
              <a:off x="0" y="0"/>
              <a:ext cx="3358824" cy="2709333"/>
            </a:xfrm>
            <a:custGeom>
              <a:avLst/>
              <a:gdLst/>
              <a:ahLst/>
              <a:cxnLst/>
              <a:rect l="l" t="t" r="r" b="b"/>
              <a:pathLst>
                <a:path w="3358824" h="2709333">
                  <a:moveTo>
                    <a:pt x="0" y="0"/>
                  </a:moveTo>
                  <a:lnTo>
                    <a:pt x="3358824" y="0"/>
                  </a:lnTo>
                  <a:lnTo>
                    <a:pt x="3358824" y="2709333"/>
                  </a:lnTo>
                  <a:lnTo>
                    <a:pt x="0" y="2709333"/>
                  </a:lnTo>
                  <a:close/>
                </a:path>
              </a:pathLst>
            </a:custGeom>
            <a:grpFill/>
          </p:spPr>
          <p:txBody>
            <a:bodyPr/>
            <a:lstStyle/>
            <a:p>
              <a:endParaRPr lang="tr-TR"/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0" y="-38100"/>
              <a:ext cx="3358824" cy="2747433"/>
            </a:xfrm>
            <a:prstGeom prst="rect">
              <a:avLst/>
            </a:prstGeom>
            <a:grpFill/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940"/>
                </a:lnSpc>
              </a:pPr>
              <a:endParaRPr/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8256852" y="2195976"/>
            <a:ext cx="3241165" cy="5559935"/>
            <a:chOff x="0" y="0"/>
            <a:chExt cx="4321553" cy="7413246"/>
          </a:xfrm>
        </p:grpSpPr>
        <p:pic>
          <p:nvPicPr>
            <p:cNvPr id="6" name="Picture 6"/>
            <p:cNvPicPr>
              <a:picLocks noChangeAspect="1"/>
            </p:cNvPicPr>
            <p:nvPr/>
          </p:nvPicPr>
          <p:blipFill>
            <a:blip r:embed="rId2"/>
            <a:srcRect l="18419" t="6883" r="48501" b="13237"/>
            <a:stretch>
              <a:fillRect/>
            </a:stretch>
          </p:blipFill>
          <p:spPr>
            <a:xfrm>
              <a:off x="0" y="0"/>
              <a:ext cx="4321553" cy="7413246"/>
            </a:xfrm>
            <a:prstGeom prst="rect">
              <a:avLst/>
            </a:prstGeom>
          </p:spPr>
        </p:pic>
      </p:grpSp>
      <p:grpSp>
        <p:nvGrpSpPr>
          <p:cNvPr id="7" name="Group 7"/>
          <p:cNvGrpSpPr/>
          <p:nvPr/>
        </p:nvGrpSpPr>
        <p:grpSpPr>
          <a:xfrm>
            <a:off x="11653271" y="2195976"/>
            <a:ext cx="3241165" cy="5559935"/>
            <a:chOff x="0" y="0"/>
            <a:chExt cx="4321553" cy="7413246"/>
          </a:xfrm>
        </p:grpSpPr>
        <p:pic>
          <p:nvPicPr>
            <p:cNvPr id="8" name="Picture 8"/>
            <p:cNvPicPr>
              <a:picLocks noChangeAspect="1"/>
            </p:cNvPicPr>
            <p:nvPr/>
          </p:nvPicPr>
          <p:blipFill>
            <a:blip r:embed="rId3"/>
            <a:srcRect l="34076" t="3570" r="40557"/>
            <a:stretch>
              <a:fillRect/>
            </a:stretch>
          </p:blipFill>
          <p:spPr>
            <a:xfrm>
              <a:off x="0" y="0"/>
              <a:ext cx="4321553" cy="7413246"/>
            </a:xfrm>
            <a:prstGeom prst="rect">
              <a:avLst/>
            </a:prstGeom>
          </p:spPr>
        </p:pic>
      </p:grpSp>
      <p:grpSp>
        <p:nvGrpSpPr>
          <p:cNvPr id="9" name="Group 9"/>
          <p:cNvGrpSpPr/>
          <p:nvPr/>
        </p:nvGrpSpPr>
        <p:grpSpPr>
          <a:xfrm>
            <a:off x="15046835" y="2195976"/>
            <a:ext cx="3241165" cy="5559935"/>
            <a:chOff x="0" y="0"/>
            <a:chExt cx="4321553" cy="7413246"/>
          </a:xfrm>
        </p:grpSpPr>
        <p:pic>
          <p:nvPicPr>
            <p:cNvPr id="10" name="Picture 10"/>
            <p:cNvPicPr>
              <a:picLocks noChangeAspect="1"/>
            </p:cNvPicPr>
            <p:nvPr/>
          </p:nvPicPr>
          <p:blipFill>
            <a:blip r:embed="rId4"/>
            <a:srcRect l="689" r="689"/>
            <a:stretch>
              <a:fillRect/>
            </a:stretch>
          </p:blipFill>
          <p:spPr>
            <a:xfrm>
              <a:off x="0" y="0"/>
              <a:ext cx="4321553" cy="7413246"/>
            </a:xfrm>
            <a:prstGeom prst="rect">
              <a:avLst/>
            </a:prstGeom>
          </p:spPr>
        </p:pic>
      </p:grpSp>
      <p:sp>
        <p:nvSpPr>
          <p:cNvPr id="14" name="Freeform 14"/>
          <p:cNvSpPr/>
          <p:nvPr/>
        </p:nvSpPr>
        <p:spPr>
          <a:xfrm>
            <a:off x="12400255" y="9021491"/>
            <a:ext cx="3211827" cy="2879938"/>
          </a:xfrm>
          <a:custGeom>
            <a:avLst/>
            <a:gdLst/>
            <a:ahLst/>
            <a:cxnLst/>
            <a:rect l="l" t="t" r="r" b="b"/>
            <a:pathLst>
              <a:path w="3211827" h="2879938">
                <a:moveTo>
                  <a:pt x="0" y="0"/>
                </a:moveTo>
                <a:lnTo>
                  <a:pt x="3211827" y="0"/>
                </a:lnTo>
                <a:lnTo>
                  <a:pt x="3211827" y="2879938"/>
                </a:lnTo>
                <a:lnTo>
                  <a:pt x="0" y="2879938"/>
                </a:lnTo>
                <a:lnTo>
                  <a:pt x="0" y="0"/>
                </a:lnTo>
                <a:close/>
              </a:path>
            </a:pathLst>
          </a:custGeom>
          <a:blipFill>
            <a:blip r:embed="rId5">
              <a:extLst>
                <a:ext uri="{96DAC541-7B7A-43D3-8B79-37D633B846F1}">
                  <asvg:svgBlip xmlns:asvg="http://schemas.microsoft.com/office/drawing/2016/SVG/main" r:embed="rId6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tr-TR"/>
          </a:p>
        </p:txBody>
      </p:sp>
      <p:sp>
        <p:nvSpPr>
          <p:cNvPr id="15" name="Freeform 15"/>
          <p:cNvSpPr/>
          <p:nvPr/>
        </p:nvSpPr>
        <p:spPr>
          <a:xfrm>
            <a:off x="16052795" y="596667"/>
            <a:ext cx="1216708" cy="1216708"/>
          </a:xfrm>
          <a:custGeom>
            <a:avLst/>
            <a:gdLst/>
            <a:ahLst/>
            <a:cxnLst/>
            <a:rect l="l" t="t" r="r" b="b"/>
            <a:pathLst>
              <a:path w="1216708" h="1216708">
                <a:moveTo>
                  <a:pt x="0" y="0"/>
                </a:moveTo>
                <a:lnTo>
                  <a:pt x="1216708" y="0"/>
                </a:lnTo>
                <a:lnTo>
                  <a:pt x="1216708" y="1216708"/>
                </a:lnTo>
                <a:lnTo>
                  <a:pt x="0" y="1216708"/>
                </a:lnTo>
                <a:lnTo>
                  <a:pt x="0" y="0"/>
                </a:lnTo>
                <a:close/>
              </a:path>
            </a:pathLst>
          </a:custGeom>
          <a:blipFill>
            <a:blip r:embed="rId7"/>
            <a:stretch>
              <a:fillRect/>
            </a:stretch>
          </a:blipFill>
          <a:ln cap="sq">
            <a:noFill/>
            <a:prstDash val="solid"/>
            <a:miter/>
          </a:ln>
        </p:spPr>
        <p:txBody>
          <a:bodyPr/>
          <a:lstStyle/>
          <a:p>
            <a:endParaRPr lang="tr-TR"/>
          </a:p>
        </p:txBody>
      </p:sp>
      <p:sp>
        <p:nvSpPr>
          <p:cNvPr id="16" name="Freeform 16"/>
          <p:cNvSpPr/>
          <p:nvPr/>
        </p:nvSpPr>
        <p:spPr>
          <a:xfrm>
            <a:off x="851334" y="596667"/>
            <a:ext cx="2061427" cy="2061427"/>
          </a:xfrm>
          <a:custGeom>
            <a:avLst/>
            <a:gdLst/>
            <a:ahLst/>
            <a:cxnLst/>
            <a:rect l="l" t="t" r="r" b="b"/>
            <a:pathLst>
              <a:path w="2061427" h="2061427">
                <a:moveTo>
                  <a:pt x="0" y="0"/>
                </a:moveTo>
                <a:lnTo>
                  <a:pt x="2061428" y="0"/>
                </a:lnTo>
                <a:lnTo>
                  <a:pt x="2061428" y="2061427"/>
                </a:lnTo>
                <a:lnTo>
                  <a:pt x="0" y="2061427"/>
                </a:lnTo>
                <a:lnTo>
                  <a:pt x="0" y="0"/>
                </a:lnTo>
                <a:close/>
              </a:path>
            </a:pathLst>
          </a:custGeom>
          <a:blipFill>
            <a:blip r:embed="rId8">
              <a:extLst>
                <a:ext uri="{96DAC541-7B7A-43D3-8B79-37D633B846F1}">
                  <asvg:svgBlip xmlns:asvg="http://schemas.microsoft.com/office/drawing/2016/SVG/main" r:embed="rId9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tr-TR"/>
          </a:p>
        </p:txBody>
      </p:sp>
      <p:sp>
        <p:nvSpPr>
          <p:cNvPr id="17" name="Freeform 17"/>
          <p:cNvSpPr/>
          <p:nvPr/>
        </p:nvSpPr>
        <p:spPr>
          <a:xfrm>
            <a:off x="9838607" y="9258300"/>
            <a:ext cx="824341" cy="607951"/>
          </a:xfrm>
          <a:custGeom>
            <a:avLst/>
            <a:gdLst/>
            <a:ahLst/>
            <a:cxnLst/>
            <a:rect l="l" t="t" r="r" b="b"/>
            <a:pathLst>
              <a:path w="824341" h="607951">
                <a:moveTo>
                  <a:pt x="0" y="0"/>
                </a:moveTo>
                <a:lnTo>
                  <a:pt x="824341" y="0"/>
                </a:lnTo>
                <a:lnTo>
                  <a:pt x="824341" y="607951"/>
                </a:lnTo>
                <a:lnTo>
                  <a:pt x="0" y="607951"/>
                </a:lnTo>
                <a:lnTo>
                  <a:pt x="0" y="0"/>
                </a:lnTo>
                <a:close/>
              </a:path>
            </a:pathLst>
          </a:custGeom>
        </p:spPr>
        <p:txBody>
          <a:bodyPr/>
          <a:lstStyle/>
          <a:p>
            <a:endParaRPr lang="tr-TR"/>
          </a:p>
        </p:txBody>
      </p:sp>
      <p:sp>
        <p:nvSpPr>
          <p:cNvPr id="18" name="Freeform 18"/>
          <p:cNvSpPr/>
          <p:nvPr/>
        </p:nvSpPr>
        <p:spPr>
          <a:xfrm>
            <a:off x="10384741" y="9590801"/>
            <a:ext cx="556412" cy="569949"/>
          </a:xfrm>
          <a:custGeom>
            <a:avLst/>
            <a:gdLst/>
            <a:ahLst/>
            <a:cxnLst/>
            <a:rect l="l" t="t" r="r" b="b"/>
            <a:pathLst>
              <a:path w="556412" h="569949">
                <a:moveTo>
                  <a:pt x="0" y="0"/>
                </a:moveTo>
                <a:lnTo>
                  <a:pt x="556413" y="0"/>
                </a:lnTo>
                <a:lnTo>
                  <a:pt x="556413" y="569949"/>
                </a:lnTo>
                <a:lnTo>
                  <a:pt x="0" y="569949"/>
                </a:lnTo>
                <a:lnTo>
                  <a:pt x="0" y="0"/>
                </a:lnTo>
                <a:close/>
              </a:path>
            </a:pathLst>
          </a:custGeom>
          <a:blipFill>
            <a:blip r:embed="rId10">
              <a:extLst>
                <a:ext uri="{96DAC541-7B7A-43D3-8B79-37D633B846F1}">
                  <asvg:svgBlip xmlns:asvg="http://schemas.microsoft.com/office/drawing/2016/SVG/main" r:embed="rId11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tr-TR"/>
          </a:p>
        </p:txBody>
      </p:sp>
      <p:sp>
        <p:nvSpPr>
          <p:cNvPr id="19" name="Freeform 19"/>
          <p:cNvSpPr/>
          <p:nvPr/>
        </p:nvSpPr>
        <p:spPr>
          <a:xfrm>
            <a:off x="829209" y="7746386"/>
            <a:ext cx="595651" cy="347711"/>
          </a:xfrm>
          <a:custGeom>
            <a:avLst/>
            <a:gdLst/>
            <a:ahLst/>
            <a:cxnLst/>
            <a:rect l="l" t="t" r="r" b="b"/>
            <a:pathLst>
              <a:path w="595651" h="347711">
                <a:moveTo>
                  <a:pt x="0" y="0"/>
                </a:moveTo>
                <a:lnTo>
                  <a:pt x="595651" y="0"/>
                </a:lnTo>
                <a:lnTo>
                  <a:pt x="595651" y="347711"/>
                </a:lnTo>
                <a:lnTo>
                  <a:pt x="0" y="347711"/>
                </a:lnTo>
                <a:lnTo>
                  <a:pt x="0" y="0"/>
                </a:lnTo>
                <a:close/>
              </a:path>
            </a:pathLst>
          </a:custGeom>
          <a:blipFill>
            <a:blip r:embed="rId12">
              <a:extLst>
                <a:ext uri="{96DAC541-7B7A-43D3-8B79-37D633B846F1}">
                  <asvg:svgBlip xmlns:asvg="http://schemas.microsoft.com/office/drawing/2016/SVG/main" r:embed="rId13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tr-TR"/>
          </a:p>
        </p:txBody>
      </p:sp>
      <p:sp>
        <p:nvSpPr>
          <p:cNvPr id="20" name="Freeform 20"/>
          <p:cNvSpPr/>
          <p:nvPr/>
        </p:nvSpPr>
        <p:spPr>
          <a:xfrm>
            <a:off x="870692" y="7243226"/>
            <a:ext cx="386295" cy="386295"/>
          </a:xfrm>
          <a:custGeom>
            <a:avLst/>
            <a:gdLst/>
            <a:ahLst/>
            <a:cxnLst/>
            <a:rect l="l" t="t" r="r" b="b"/>
            <a:pathLst>
              <a:path w="386295" h="386295">
                <a:moveTo>
                  <a:pt x="0" y="0"/>
                </a:moveTo>
                <a:lnTo>
                  <a:pt x="386295" y="0"/>
                </a:lnTo>
                <a:lnTo>
                  <a:pt x="386295" y="386295"/>
                </a:lnTo>
                <a:lnTo>
                  <a:pt x="0" y="386295"/>
                </a:lnTo>
                <a:lnTo>
                  <a:pt x="0" y="0"/>
                </a:lnTo>
                <a:close/>
              </a:path>
            </a:pathLst>
          </a:custGeom>
          <a:blipFill>
            <a:blip r:embed="rId14">
              <a:extLst>
                <a:ext uri="{96DAC541-7B7A-43D3-8B79-37D633B846F1}">
                  <asvg:svgBlip xmlns:asvg="http://schemas.microsoft.com/office/drawing/2016/SVG/main" r:embed="rId15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tr-TR"/>
          </a:p>
        </p:txBody>
      </p:sp>
      <p:sp>
        <p:nvSpPr>
          <p:cNvPr id="21" name="TextBox 21"/>
          <p:cNvSpPr txBox="1"/>
          <p:nvPr/>
        </p:nvSpPr>
        <p:spPr>
          <a:xfrm>
            <a:off x="1028700" y="9428926"/>
            <a:ext cx="2314510" cy="26670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2160"/>
              </a:lnSpc>
            </a:pPr>
            <a:r>
              <a:rPr lang="en-US" sz="1800" b="1">
                <a:solidFill>
                  <a:srgbClr val="FFFFFF"/>
                </a:solidFill>
                <a:latin typeface="Montserrat Bold"/>
                <a:ea typeface="Montserrat Bold"/>
                <a:cs typeface="Montserrat Bold"/>
                <a:sym typeface="Montserrat Bold"/>
              </a:rPr>
              <a:t>Fiyat: 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1028700" y="1440226"/>
            <a:ext cx="9440648" cy="1732188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6900"/>
              </a:lnSpc>
            </a:pPr>
            <a:r>
              <a:rPr lang="en-US" sz="4928">
                <a:solidFill>
                  <a:srgbClr val="000000"/>
                </a:solidFill>
                <a:latin typeface="Roboto Condensed"/>
                <a:ea typeface="Roboto Condensed"/>
                <a:cs typeface="Roboto Condensed"/>
                <a:sym typeface="Roboto Condensed"/>
              </a:rPr>
              <a:t>RİTMBOX RİTİM ATÖLYESİ </a:t>
            </a:r>
          </a:p>
          <a:p>
            <a:pPr algn="l">
              <a:lnSpc>
                <a:spcPts val="6900"/>
              </a:lnSpc>
            </a:pPr>
            <a:endParaRPr lang="en-US" sz="4928">
              <a:solidFill>
                <a:srgbClr val="000000"/>
              </a:solidFill>
              <a:latin typeface="Roboto Condensed"/>
              <a:ea typeface="Roboto Condensed"/>
              <a:cs typeface="Roboto Condensed"/>
              <a:sym typeface="Roboto Condensed"/>
            </a:endParaRPr>
          </a:p>
        </p:txBody>
      </p:sp>
      <p:sp>
        <p:nvSpPr>
          <p:cNvPr id="23" name="TextBox 23"/>
          <p:cNvSpPr txBox="1"/>
          <p:nvPr/>
        </p:nvSpPr>
        <p:spPr>
          <a:xfrm>
            <a:off x="3343210" y="9552701"/>
            <a:ext cx="6213277" cy="69215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2800"/>
              </a:lnSpc>
            </a:pP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http://www.m3.com.tr/ritm-motivasyon-atolyesi/ </a:t>
            </a:r>
          </a:p>
          <a:p>
            <a:pPr marL="0" lvl="0" indent="0" algn="ctr">
              <a:lnSpc>
                <a:spcPts val="2800"/>
              </a:lnSpc>
              <a:spcBef>
                <a:spcPct val="0"/>
              </a:spcBef>
            </a:pP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https://www.ritmbox.com/ 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5572493" y="9240719"/>
            <a:ext cx="1818907" cy="345479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marL="0" lvl="0" indent="0" algn="l">
              <a:lnSpc>
                <a:spcPts val="2940"/>
              </a:lnSpc>
              <a:spcBef>
                <a:spcPct val="0"/>
              </a:spcBef>
            </a:pPr>
            <a:r>
              <a:rPr lang="en-US" sz="2100" b="1" dirty="0">
                <a:solidFill>
                  <a:srgbClr val="565656"/>
                </a:solidFill>
                <a:latin typeface="Montserrat Bold"/>
                <a:ea typeface="Montserrat Bold"/>
                <a:cs typeface="Montserrat Bold"/>
                <a:sym typeface="Montserrat Bold"/>
              </a:rPr>
              <a:t>Detaylı bilgi: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1882048" y="2358708"/>
            <a:ext cx="9440648" cy="35877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2800"/>
              </a:lnSpc>
            </a:pPr>
            <a:r>
              <a:rPr lang="en-US" sz="2000">
                <a:solidFill>
                  <a:srgbClr val="000000"/>
                </a:solidFill>
                <a:latin typeface="Roboto Condensed"/>
                <a:ea typeface="Roboto Condensed"/>
                <a:cs typeface="Roboto Condensed"/>
                <a:sym typeface="Roboto Condensed"/>
              </a:rPr>
              <a:t>MÜZİK AKTİVİTELERİ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1606165" y="7747388"/>
            <a:ext cx="5162786" cy="346709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marL="0" lvl="0" indent="0" algn="l">
              <a:lnSpc>
                <a:spcPts val="2940"/>
              </a:lnSpc>
              <a:spcBef>
                <a:spcPct val="0"/>
              </a:spcBef>
            </a:pPr>
            <a:r>
              <a:rPr lang="en-US" sz="2100" b="1" u="none" strike="noStrike" dirty="0">
                <a:solidFill>
                  <a:srgbClr val="565656"/>
                </a:solidFill>
                <a:latin typeface="Montserrat Bold"/>
                <a:ea typeface="Montserrat Bold"/>
                <a:cs typeface="Montserrat Bold"/>
                <a:sym typeface="Montserrat Bold"/>
              </a:rPr>
              <a:t>1 moderatör, 1 koordinatör, 1 asistan</a:t>
            </a:r>
          </a:p>
        </p:txBody>
      </p:sp>
      <p:sp>
        <p:nvSpPr>
          <p:cNvPr id="27" name="TextBox 27"/>
          <p:cNvSpPr txBox="1"/>
          <p:nvPr/>
        </p:nvSpPr>
        <p:spPr>
          <a:xfrm>
            <a:off x="851334" y="8256022"/>
            <a:ext cx="3796866" cy="345479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marL="0" lvl="0" indent="0" algn="l">
              <a:lnSpc>
                <a:spcPts val="2940"/>
              </a:lnSpc>
              <a:spcBef>
                <a:spcPct val="0"/>
              </a:spcBef>
            </a:pPr>
            <a:r>
              <a:rPr lang="en-US" sz="2100" b="1" u="none" strike="noStrike" dirty="0">
                <a:solidFill>
                  <a:srgbClr val="565656"/>
                </a:solidFill>
                <a:latin typeface="Montserrat Bold"/>
                <a:ea typeface="Montserrat Bold"/>
                <a:cs typeface="Montserrat Bold"/>
                <a:sym typeface="Montserrat Bold"/>
              </a:rPr>
              <a:t>Katılımcı Sayısı:  10-500</a:t>
            </a:r>
          </a:p>
        </p:txBody>
      </p:sp>
      <p:sp>
        <p:nvSpPr>
          <p:cNvPr id="28" name="TextBox 28"/>
          <p:cNvSpPr txBox="1"/>
          <p:nvPr/>
        </p:nvSpPr>
        <p:spPr>
          <a:xfrm>
            <a:off x="1606164" y="7239206"/>
            <a:ext cx="1581371" cy="355782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marL="0" lvl="0" indent="0" algn="l">
              <a:lnSpc>
                <a:spcPts val="2940"/>
              </a:lnSpc>
              <a:spcBef>
                <a:spcPct val="0"/>
              </a:spcBef>
            </a:pPr>
            <a:r>
              <a:rPr lang="en-US" sz="2100" b="1" dirty="0">
                <a:solidFill>
                  <a:srgbClr val="565656"/>
                </a:solidFill>
                <a:latin typeface="Montserrat Bold"/>
                <a:ea typeface="Montserrat Bold"/>
                <a:cs typeface="Montserrat Bold"/>
                <a:sym typeface="Montserrat Bold"/>
              </a:rPr>
              <a:t>60-90 </a:t>
            </a:r>
            <a:r>
              <a:rPr lang="en-US" sz="2100" b="1" u="none" strike="noStrike" dirty="0">
                <a:solidFill>
                  <a:srgbClr val="565656"/>
                </a:solidFill>
                <a:latin typeface="Montserrat Bold"/>
                <a:ea typeface="Montserrat Bold"/>
                <a:cs typeface="Montserrat Bold"/>
                <a:sym typeface="Montserrat Bold"/>
              </a:rPr>
              <a:t>dk.</a:t>
            </a:r>
          </a:p>
        </p:txBody>
      </p:sp>
      <p:sp>
        <p:nvSpPr>
          <p:cNvPr id="29" name="TextBox 29"/>
          <p:cNvSpPr txBox="1"/>
          <p:nvPr/>
        </p:nvSpPr>
        <p:spPr>
          <a:xfrm>
            <a:off x="870692" y="2874426"/>
            <a:ext cx="7130308" cy="4282454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just">
              <a:lnSpc>
                <a:spcPts val="2800"/>
              </a:lnSpc>
            </a:pP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M3 Works,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perküsyon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eğitimi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,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ritim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,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motivasyon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,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takım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çalışması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ve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eğlenceyi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bir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arada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sunan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interaktif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bir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projedir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.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Toplantı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,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kongre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,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piknik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gibi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yüksek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katılımlı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organizasyonlarda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takım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çalışması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odaklı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, motive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edici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bir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ritim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deneyimi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sağlar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.</a:t>
            </a:r>
          </a:p>
          <a:p>
            <a:pPr algn="just">
              <a:lnSpc>
                <a:spcPts val="2800"/>
              </a:lnSpc>
            </a:pPr>
            <a:endParaRPr lang="en-US" sz="2000" dirty="0">
              <a:solidFill>
                <a:srgbClr val="565656"/>
              </a:solidFill>
              <a:latin typeface="Montserrat"/>
              <a:ea typeface="Montserrat"/>
              <a:cs typeface="Montserrat"/>
              <a:sym typeface="Montserrat"/>
            </a:endParaRPr>
          </a:p>
          <a:p>
            <a:pPr algn="just">
              <a:lnSpc>
                <a:spcPts val="2800"/>
              </a:lnSpc>
            </a:pP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Perküsyonistimizin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eşliğinde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katılımcıların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tamamı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veya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isteyenler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gösteriye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interaktif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bir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şekilde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dahil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edilerek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etkinlik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hareketlendirilir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,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takım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ruhu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oluşturulur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ve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grup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motivasyonu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üst seviyelere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çıkarılır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.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Ayrıca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katılımcılara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, atölyede kullandıkları tef, marakas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veya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darbuka hediye edilir.</a:t>
            </a:r>
          </a:p>
        </p:txBody>
      </p:sp>
      <p:pic>
        <p:nvPicPr>
          <p:cNvPr id="30" name="Resim 29">
            <a:extLst>
              <a:ext uri="{FF2B5EF4-FFF2-40B4-BE49-F238E27FC236}">
                <a16:creationId xmlns:a16="http://schemas.microsoft.com/office/drawing/2014/main" id="{BB0DB35D-D021-8E86-3B5E-0ABFFDC0CD80}"/>
              </a:ext>
            </a:extLst>
          </p:cNvPr>
          <p:cNvPicPr>
            <a:picLocks noChangeAspect="1"/>
          </p:cNvPicPr>
          <p:nvPr/>
        </p:nvPicPr>
        <p:blipFill>
          <a:blip r:embed="rId1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8384" r="23272"/>
          <a:stretch>
            <a:fillRect/>
          </a:stretch>
        </p:blipFill>
        <p:spPr>
          <a:xfrm>
            <a:off x="15049691" y="2195977"/>
            <a:ext cx="3238309" cy="5550410"/>
          </a:xfrm>
          <a:prstGeom prst="rect">
            <a:avLst/>
          </a:prstGeom>
        </p:spPr>
      </p:pic>
      <p:pic>
        <p:nvPicPr>
          <p:cNvPr id="31" name="Resim 30">
            <a:extLst>
              <a:ext uri="{FF2B5EF4-FFF2-40B4-BE49-F238E27FC236}">
                <a16:creationId xmlns:a16="http://schemas.microsoft.com/office/drawing/2014/main" id="{96EEF9CC-5A7F-A3C8-6CEC-42AA6D4ED896}"/>
              </a:ext>
            </a:extLst>
          </p:cNvPr>
          <p:cNvPicPr>
            <a:picLocks noChangeAspect="1"/>
          </p:cNvPicPr>
          <p:nvPr/>
        </p:nvPicPr>
        <p:blipFill>
          <a:blip r:embed="rId1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21896"/>
          <a:stretch>
            <a:fillRect/>
          </a:stretch>
        </p:blipFill>
        <p:spPr>
          <a:xfrm>
            <a:off x="8241119" y="2195976"/>
            <a:ext cx="3256897" cy="5559935"/>
          </a:xfrm>
          <a:prstGeom prst="rect">
            <a:avLst/>
          </a:prstGeom>
        </p:spPr>
      </p:pic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2"/>
          <p:cNvGrpSpPr/>
          <p:nvPr/>
        </p:nvGrpSpPr>
        <p:grpSpPr>
          <a:xfrm>
            <a:off x="9703621" y="0"/>
            <a:ext cx="8584380" cy="10287000"/>
            <a:chOff x="0" y="0"/>
            <a:chExt cx="3358824" cy="2709333"/>
          </a:xfrm>
          <a:solidFill>
            <a:srgbClr val="C00000"/>
          </a:solidFill>
        </p:grpSpPr>
        <p:sp>
          <p:nvSpPr>
            <p:cNvPr id="3" name="Freeform 3"/>
            <p:cNvSpPr/>
            <p:nvPr/>
          </p:nvSpPr>
          <p:spPr>
            <a:xfrm>
              <a:off x="0" y="0"/>
              <a:ext cx="3358824" cy="2709333"/>
            </a:xfrm>
            <a:custGeom>
              <a:avLst/>
              <a:gdLst/>
              <a:ahLst/>
              <a:cxnLst/>
              <a:rect l="l" t="t" r="r" b="b"/>
              <a:pathLst>
                <a:path w="3358824" h="2709333">
                  <a:moveTo>
                    <a:pt x="0" y="0"/>
                  </a:moveTo>
                  <a:lnTo>
                    <a:pt x="3358824" y="0"/>
                  </a:lnTo>
                  <a:lnTo>
                    <a:pt x="3358824" y="2709333"/>
                  </a:lnTo>
                  <a:lnTo>
                    <a:pt x="0" y="2709333"/>
                  </a:lnTo>
                  <a:close/>
                </a:path>
              </a:pathLst>
            </a:custGeom>
            <a:grpFill/>
          </p:spPr>
          <p:txBody>
            <a:bodyPr/>
            <a:lstStyle/>
            <a:p>
              <a:endParaRPr lang="tr-TR"/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0" y="-38100"/>
              <a:ext cx="3358824" cy="2747433"/>
            </a:xfrm>
            <a:prstGeom prst="rect">
              <a:avLst/>
            </a:prstGeom>
            <a:grpFill/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940"/>
                </a:lnSpc>
              </a:pPr>
              <a:endParaRPr/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8256852" y="2195976"/>
            <a:ext cx="3241165" cy="5559935"/>
            <a:chOff x="0" y="0"/>
            <a:chExt cx="4321553" cy="7413246"/>
          </a:xfrm>
        </p:grpSpPr>
        <p:pic>
          <p:nvPicPr>
            <p:cNvPr id="6" name="Picture 6"/>
            <p:cNvPicPr>
              <a:picLocks noChangeAspect="1"/>
            </p:cNvPicPr>
            <p:nvPr/>
          </p:nvPicPr>
          <p:blipFill>
            <a:blip r:embed="rId2"/>
            <a:srcRect l="20852" r="20852"/>
            <a:stretch>
              <a:fillRect/>
            </a:stretch>
          </p:blipFill>
          <p:spPr>
            <a:xfrm>
              <a:off x="0" y="0"/>
              <a:ext cx="4321553" cy="7413246"/>
            </a:xfrm>
            <a:prstGeom prst="rect">
              <a:avLst/>
            </a:prstGeom>
          </p:spPr>
        </p:pic>
      </p:grpSp>
      <p:grpSp>
        <p:nvGrpSpPr>
          <p:cNvPr id="7" name="Group 7"/>
          <p:cNvGrpSpPr/>
          <p:nvPr/>
        </p:nvGrpSpPr>
        <p:grpSpPr>
          <a:xfrm>
            <a:off x="11653271" y="2195976"/>
            <a:ext cx="3241165" cy="5559935"/>
            <a:chOff x="0" y="0"/>
            <a:chExt cx="4321553" cy="7413246"/>
          </a:xfrm>
        </p:grpSpPr>
        <p:pic>
          <p:nvPicPr>
            <p:cNvPr id="8" name="Picture 8"/>
            <p:cNvPicPr>
              <a:picLocks noChangeAspect="1"/>
            </p:cNvPicPr>
            <p:nvPr/>
          </p:nvPicPr>
          <p:blipFill>
            <a:blip r:embed="rId3"/>
            <a:srcRect l="56278"/>
            <a:stretch>
              <a:fillRect/>
            </a:stretch>
          </p:blipFill>
          <p:spPr>
            <a:xfrm>
              <a:off x="0" y="0"/>
              <a:ext cx="4321553" cy="7413246"/>
            </a:xfrm>
            <a:prstGeom prst="rect">
              <a:avLst/>
            </a:prstGeom>
          </p:spPr>
        </p:pic>
      </p:grpSp>
      <p:grpSp>
        <p:nvGrpSpPr>
          <p:cNvPr id="9" name="Group 9"/>
          <p:cNvGrpSpPr/>
          <p:nvPr/>
        </p:nvGrpSpPr>
        <p:grpSpPr>
          <a:xfrm>
            <a:off x="15046835" y="2195976"/>
            <a:ext cx="3241165" cy="5559935"/>
            <a:chOff x="0" y="0"/>
            <a:chExt cx="4321553" cy="7413246"/>
          </a:xfrm>
        </p:grpSpPr>
        <p:pic>
          <p:nvPicPr>
            <p:cNvPr id="10" name="Picture 10"/>
            <p:cNvPicPr>
              <a:picLocks noChangeAspect="1"/>
            </p:cNvPicPr>
            <p:nvPr/>
          </p:nvPicPr>
          <p:blipFill>
            <a:blip r:embed="rId4"/>
            <a:srcRect l="61160"/>
            <a:stretch>
              <a:fillRect/>
            </a:stretch>
          </p:blipFill>
          <p:spPr>
            <a:xfrm>
              <a:off x="0" y="0"/>
              <a:ext cx="4321553" cy="7413246"/>
            </a:xfrm>
            <a:prstGeom prst="rect">
              <a:avLst/>
            </a:prstGeom>
          </p:spPr>
        </p:pic>
      </p:grpSp>
      <p:sp>
        <p:nvSpPr>
          <p:cNvPr id="14" name="Freeform 14"/>
          <p:cNvSpPr/>
          <p:nvPr/>
        </p:nvSpPr>
        <p:spPr>
          <a:xfrm>
            <a:off x="12400255" y="9021491"/>
            <a:ext cx="3211827" cy="2879938"/>
          </a:xfrm>
          <a:custGeom>
            <a:avLst/>
            <a:gdLst/>
            <a:ahLst/>
            <a:cxnLst/>
            <a:rect l="l" t="t" r="r" b="b"/>
            <a:pathLst>
              <a:path w="3211827" h="2879938">
                <a:moveTo>
                  <a:pt x="0" y="0"/>
                </a:moveTo>
                <a:lnTo>
                  <a:pt x="3211827" y="0"/>
                </a:lnTo>
                <a:lnTo>
                  <a:pt x="3211827" y="2879938"/>
                </a:lnTo>
                <a:lnTo>
                  <a:pt x="0" y="2879938"/>
                </a:lnTo>
                <a:lnTo>
                  <a:pt x="0" y="0"/>
                </a:lnTo>
                <a:close/>
              </a:path>
            </a:pathLst>
          </a:custGeom>
          <a:blipFill>
            <a:blip r:embed="rId5">
              <a:extLst>
                <a:ext uri="{96DAC541-7B7A-43D3-8B79-37D633B846F1}">
                  <asvg:svgBlip xmlns:asvg="http://schemas.microsoft.com/office/drawing/2016/SVG/main" r:embed="rId6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tr-TR"/>
          </a:p>
        </p:txBody>
      </p:sp>
      <p:sp>
        <p:nvSpPr>
          <p:cNvPr id="15" name="Freeform 15"/>
          <p:cNvSpPr/>
          <p:nvPr/>
        </p:nvSpPr>
        <p:spPr>
          <a:xfrm>
            <a:off x="16052795" y="596667"/>
            <a:ext cx="1216708" cy="1216708"/>
          </a:xfrm>
          <a:custGeom>
            <a:avLst/>
            <a:gdLst/>
            <a:ahLst/>
            <a:cxnLst/>
            <a:rect l="l" t="t" r="r" b="b"/>
            <a:pathLst>
              <a:path w="1216708" h="1216708">
                <a:moveTo>
                  <a:pt x="0" y="0"/>
                </a:moveTo>
                <a:lnTo>
                  <a:pt x="1216708" y="0"/>
                </a:lnTo>
                <a:lnTo>
                  <a:pt x="1216708" y="1216708"/>
                </a:lnTo>
                <a:lnTo>
                  <a:pt x="0" y="1216708"/>
                </a:lnTo>
                <a:lnTo>
                  <a:pt x="0" y="0"/>
                </a:lnTo>
                <a:close/>
              </a:path>
            </a:pathLst>
          </a:custGeom>
          <a:blipFill>
            <a:blip r:embed="rId7"/>
            <a:stretch>
              <a:fillRect/>
            </a:stretch>
          </a:blipFill>
          <a:ln cap="sq">
            <a:noFill/>
            <a:prstDash val="solid"/>
            <a:miter/>
          </a:ln>
        </p:spPr>
        <p:txBody>
          <a:bodyPr/>
          <a:lstStyle/>
          <a:p>
            <a:endParaRPr lang="tr-TR"/>
          </a:p>
        </p:txBody>
      </p:sp>
      <p:sp>
        <p:nvSpPr>
          <p:cNvPr id="16" name="Freeform 16"/>
          <p:cNvSpPr/>
          <p:nvPr/>
        </p:nvSpPr>
        <p:spPr>
          <a:xfrm>
            <a:off x="851334" y="596667"/>
            <a:ext cx="2061427" cy="2061427"/>
          </a:xfrm>
          <a:custGeom>
            <a:avLst/>
            <a:gdLst/>
            <a:ahLst/>
            <a:cxnLst/>
            <a:rect l="l" t="t" r="r" b="b"/>
            <a:pathLst>
              <a:path w="2061427" h="2061427">
                <a:moveTo>
                  <a:pt x="0" y="0"/>
                </a:moveTo>
                <a:lnTo>
                  <a:pt x="2061428" y="0"/>
                </a:lnTo>
                <a:lnTo>
                  <a:pt x="2061428" y="2061427"/>
                </a:lnTo>
                <a:lnTo>
                  <a:pt x="0" y="2061427"/>
                </a:lnTo>
                <a:lnTo>
                  <a:pt x="0" y="0"/>
                </a:lnTo>
                <a:close/>
              </a:path>
            </a:pathLst>
          </a:custGeom>
          <a:blipFill>
            <a:blip r:embed="rId8">
              <a:extLst>
                <a:ext uri="{96DAC541-7B7A-43D3-8B79-37D633B846F1}">
                  <asvg:svgBlip xmlns:asvg="http://schemas.microsoft.com/office/drawing/2016/SVG/main" r:embed="rId9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tr-TR"/>
          </a:p>
        </p:txBody>
      </p:sp>
      <p:sp>
        <p:nvSpPr>
          <p:cNvPr id="17" name="Freeform 17"/>
          <p:cNvSpPr/>
          <p:nvPr/>
        </p:nvSpPr>
        <p:spPr>
          <a:xfrm>
            <a:off x="9838607" y="9258300"/>
            <a:ext cx="824341" cy="607951"/>
          </a:xfrm>
          <a:custGeom>
            <a:avLst/>
            <a:gdLst/>
            <a:ahLst/>
            <a:cxnLst/>
            <a:rect l="l" t="t" r="r" b="b"/>
            <a:pathLst>
              <a:path w="824341" h="607951">
                <a:moveTo>
                  <a:pt x="0" y="0"/>
                </a:moveTo>
                <a:lnTo>
                  <a:pt x="824341" y="0"/>
                </a:lnTo>
                <a:lnTo>
                  <a:pt x="824341" y="607951"/>
                </a:lnTo>
                <a:lnTo>
                  <a:pt x="0" y="607951"/>
                </a:lnTo>
                <a:lnTo>
                  <a:pt x="0" y="0"/>
                </a:lnTo>
                <a:close/>
              </a:path>
            </a:pathLst>
          </a:custGeom>
        </p:spPr>
        <p:txBody>
          <a:bodyPr/>
          <a:lstStyle/>
          <a:p>
            <a:endParaRPr lang="tr-TR"/>
          </a:p>
        </p:txBody>
      </p:sp>
      <p:sp>
        <p:nvSpPr>
          <p:cNvPr id="18" name="Freeform 18"/>
          <p:cNvSpPr/>
          <p:nvPr/>
        </p:nvSpPr>
        <p:spPr>
          <a:xfrm>
            <a:off x="10384741" y="9590801"/>
            <a:ext cx="556412" cy="569949"/>
          </a:xfrm>
          <a:custGeom>
            <a:avLst/>
            <a:gdLst/>
            <a:ahLst/>
            <a:cxnLst/>
            <a:rect l="l" t="t" r="r" b="b"/>
            <a:pathLst>
              <a:path w="556412" h="569949">
                <a:moveTo>
                  <a:pt x="0" y="0"/>
                </a:moveTo>
                <a:lnTo>
                  <a:pt x="556413" y="0"/>
                </a:lnTo>
                <a:lnTo>
                  <a:pt x="556413" y="569949"/>
                </a:lnTo>
                <a:lnTo>
                  <a:pt x="0" y="569949"/>
                </a:lnTo>
                <a:lnTo>
                  <a:pt x="0" y="0"/>
                </a:lnTo>
                <a:close/>
              </a:path>
            </a:pathLst>
          </a:custGeom>
          <a:blipFill>
            <a:blip r:embed="rId10">
              <a:extLst>
                <a:ext uri="{96DAC541-7B7A-43D3-8B79-37D633B846F1}">
                  <asvg:svgBlip xmlns:asvg="http://schemas.microsoft.com/office/drawing/2016/SVG/main" r:embed="rId11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tr-TR"/>
          </a:p>
        </p:txBody>
      </p:sp>
      <p:sp>
        <p:nvSpPr>
          <p:cNvPr id="19" name="Freeform 19"/>
          <p:cNvSpPr/>
          <p:nvPr/>
        </p:nvSpPr>
        <p:spPr>
          <a:xfrm>
            <a:off x="829209" y="7746386"/>
            <a:ext cx="595651" cy="347711"/>
          </a:xfrm>
          <a:custGeom>
            <a:avLst/>
            <a:gdLst/>
            <a:ahLst/>
            <a:cxnLst/>
            <a:rect l="l" t="t" r="r" b="b"/>
            <a:pathLst>
              <a:path w="595651" h="347711">
                <a:moveTo>
                  <a:pt x="0" y="0"/>
                </a:moveTo>
                <a:lnTo>
                  <a:pt x="595651" y="0"/>
                </a:lnTo>
                <a:lnTo>
                  <a:pt x="595651" y="347711"/>
                </a:lnTo>
                <a:lnTo>
                  <a:pt x="0" y="347711"/>
                </a:lnTo>
                <a:lnTo>
                  <a:pt x="0" y="0"/>
                </a:lnTo>
                <a:close/>
              </a:path>
            </a:pathLst>
          </a:custGeom>
          <a:blipFill>
            <a:blip r:embed="rId12">
              <a:extLst>
                <a:ext uri="{96DAC541-7B7A-43D3-8B79-37D633B846F1}">
                  <asvg:svgBlip xmlns:asvg="http://schemas.microsoft.com/office/drawing/2016/SVG/main" r:embed="rId13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tr-TR"/>
          </a:p>
        </p:txBody>
      </p:sp>
      <p:sp>
        <p:nvSpPr>
          <p:cNvPr id="20" name="Freeform 20"/>
          <p:cNvSpPr/>
          <p:nvPr/>
        </p:nvSpPr>
        <p:spPr>
          <a:xfrm>
            <a:off x="870692" y="7243226"/>
            <a:ext cx="386295" cy="386295"/>
          </a:xfrm>
          <a:custGeom>
            <a:avLst/>
            <a:gdLst/>
            <a:ahLst/>
            <a:cxnLst/>
            <a:rect l="l" t="t" r="r" b="b"/>
            <a:pathLst>
              <a:path w="386295" h="386295">
                <a:moveTo>
                  <a:pt x="0" y="0"/>
                </a:moveTo>
                <a:lnTo>
                  <a:pt x="386295" y="0"/>
                </a:lnTo>
                <a:lnTo>
                  <a:pt x="386295" y="386295"/>
                </a:lnTo>
                <a:lnTo>
                  <a:pt x="0" y="386295"/>
                </a:lnTo>
                <a:lnTo>
                  <a:pt x="0" y="0"/>
                </a:lnTo>
                <a:close/>
              </a:path>
            </a:pathLst>
          </a:custGeom>
          <a:blipFill>
            <a:blip r:embed="rId14">
              <a:extLst>
                <a:ext uri="{96DAC541-7B7A-43D3-8B79-37D633B846F1}">
                  <asvg:svgBlip xmlns:asvg="http://schemas.microsoft.com/office/drawing/2016/SVG/main" r:embed="rId15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tr-TR"/>
          </a:p>
        </p:txBody>
      </p:sp>
      <p:sp>
        <p:nvSpPr>
          <p:cNvPr id="21" name="TextBox 21"/>
          <p:cNvSpPr txBox="1"/>
          <p:nvPr/>
        </p:nvSpPr>
        <p:spPr>
          <a:xfrm>
            <a:off x="1028700" y="9428926"/>
            <a:ext cx="2314510" cy="26670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2160"/>
              </a:lnSpc>
            </a:pPr>
            <a:r>
              <a:rPr lang="en-US" sz="1800" b="1">
                <a:solidFill>
                  <a:srgbClr val="FFFFFF"/>
                </a:solidFill>
                <a:latin typeface="Montserrat Bold"/>
                <a:ea typeface="Montserrat Bold"/>
                <a:cs typeface="Montserrat Bold"/>
                <a:sym typeface="Montserrat Bold"/>
              </a:rPr>
              <a:t>Fiyat: 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1028700" y="1440226"/>
            <a:ext cx="9440648" cy="855888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6900"/>
              </a:lnSpc>
            </a:pPr>
            <a:r>
              <a:rPr lang="en-US" sz="4928">
                <a:solidFill>
                  <a:srgbClr val="000000"/>
                </a:solidFill>
                <a:latin typeface="Roboto Condensed"/>
                <a:ea typeface="Roboto Condensed"/>
                <a:cs typeface="Roboto Condensed"/>
                <a:sym typeface="Roboto Condensed"/>
              </a:rPr>
              <a:t>BODY PERCUSSION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3267546" y="9552701"/>
            <a:ext cx="6364605" cy="33972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0" lvl="0" indent="0" algn="ctr">
              <a:lnSpc>
                <a:spcPts val="2800"/>
              </a:lnSpc>
              <a:spcBef>
                <a:spcPct val="0"/>
              </a:spcBef>
            </a:pPr>
            <a:r>
              <a:rPr lang="en-US" sz="200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https://www.m3.com.tr/kategori/body-percussion/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5572493" y="9240719"/>
            <a:ext cx="1818907" cy="345479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marL="0" lvl="0" indent="0" algn="l">
              <a:lnSpc>
                <a:spcPts val="2940"/>
              </a:lnSpc>
              <a:spcBef>
                <a:spcPct val="0"/>
              </a:spcBef>
            </a:pPr>
            <a:r>
              <a:rPr lang="en-US" sz="2100" b="1" dirty="0">
                <a:solidFill>
                  <a:srgbClr val="565656"/>
                </a:solidFill>
                <a:latin typeface="Montserrat Bold"/>
                <a:ea typeface="Montserrat Bold"/>
                <a:cs typeface="Montserrat Bold"/>
                <a:sym typeface="Montserrat Bold"/>
              </a:rPr>
              <a:t>Detaylı bilgi: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1882048" y="2358708"/>
            <a:ext cx="9440648" cy="35877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2800"/>
              </a:lnSpc>
            </a:pPr>
            <a:r>
              <a:rPr lang="en-US" sz="2000">
                <a:solidFill>
                  <a:srgbClr val="000000"/>
                </a:solidFill>
                <a:latin typeface="Roboto Condensed"/>
                <a:ea typeface="Roboto Condensed"/>
                <a:cs typeface="Roboto Condensed"/>
                <a:sym typeface="Roboto Condensed"/>
              </a:rPr>
              <a:t>MÜZİK AKTİVİTELERİ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1606165" y="7747388"/>
            <a:ext cx="5162786" cy="356234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marL="0" lvl="0" indent="0" algn="l">
              <a:lnSpc>
                <a:spcPts val="2940"/>
              </a:lnSpc>
              <a:spcBef>
                <a:spcPct val="0"/>
              </a:spcBef>
            </a:pPr>
            <a:r>
              <a:rPr lang="en-US" sz="2100" b="1" u="none" strike="noStrike" dirty="0">
                <a:solidFill>
                  <a:srgbClr val="565656"/>
                </a:solidFill>
                <a:latin typeface="Montserrat Bold"/>
                <a:ea typeface="Montserrat Bold"/>
                <a:cs typeface="Montserrat Bold"/>
                <a:sym typeface="Montserrat Bold"/>
              </a:rPr>
              <a:t>1 moderatör, 1 koordinatör, 1 asistan</a:t>
            </a:r>
          </a:p>
        </p:txBody>
      </p:sp>
      <p:sp>
        <p:nvSpPr>
          <p:cNvPr id="27" name="TextBox 27"/>
          <p:cNvSpPr txBox="1"/>
          <p:nvPr/>
        </p:nvSpPr>
        <p:spPr>
          <a:xfrm>
            <a:off x="851334" y="8256022"/>
            <a:ext cx="3720666" cy="345479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marL="0" lvl="0" indent="0" algn="l">
              <a:lnSpc>
                <a:spcPts val="2940"/>
              </a:lnSpc>
              <a:spcBef>
                <a:spcPct val="0"/>
              </a:spcBef>
            </a:pPr>
            <a:r>
              <a:rPr lang="en-US" sz="2100" b="1" u="none" strike="noStrike" dirty="0">
                <a:solidFill>
                  <a:srgbClr val="565656"/>
                </a:solidFill>
                <a:latin typeface="Montserrat Bold"/>
                <a:ea typeface="Montserrat Bold"/>
                <a:cs typeface="Montserrat Bold"/>
                <a:sym typeface="Montserrat Bold"/>
              </a:rPr>
              <a:t>Katılımcı Sayısı:  5-10.000</a:t>
            </a:r>
          </a:p>
        </p:txBody>
      </p:sp>
      <p:sp>
        <p:nvSpPr>
          <p:cNvPr id="28" name="TextBox 28"/>
          <p:cNvSpPr txBox="1"/>
          <p:nvPr/>
        </p:nvSpPr>
        <p:spPr>
          <a:xfrm>
            <a:off x="1606165" y="7239206"/>
            <a:ext cx="1306596" cy="345479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marL="0" lvl="0" indent="0" algn="l">
              <a:lnSpc>
                <a:spcPts val="2940"/>
              </a:lnSpc>
              <a:spcBef>
                <a:spcPct val="0"/>
              </a:spcBef>
            </a:pPr>
            <a:r>
              <a:rPr lang="en-US" sz="2100" b="1" dirty="0">
                <a:solidFill>
                  <a:srgbClr val="565656"/>
                </a:solidFill>
                <a:latin typeface="Montserrat Bold"/>
                <a:ea typeface="Montserrat Bold"/>
                <a:cs typeface="Montserrat Bold"/>
                <a:sym typeface="Montserrat Bold"/>
              </a:rPr>
              <a:t>15-45 </a:t>
            </a:r>
            <a:r>
              <a:rPr lang="en-US" sz="2100" b="1" u="none" strike="noStrike" dirty="0">
                <a:solidFill>
                  <a:srgbClr val="565656"/>
                </a:solidFill>
                <a:latin typeface="Montserrat Bold"/>
                <a:ea typeface="Montserrat Bold"/>
                <a:cs typeface="Montserrat Bold"/>
                <a:sym typeface="Montserrat Bold"/>
              </a:rPr>
              <a:t>dk.</a:t>
            </a:r>
          </a:p>
        </p:txBody>
      </p:sp>
      <p:sp>
        <p:nvSpPr>
          <p:cNvPr id="29" name="TextBox 29"/>
          <p:cNvSpPr txBox="1"/>
          <p:nvPr/>
        </p:nvSpPr>
        <p:spPr>
          <a:xfrm>
            <a:off x="870692" y="3036351"/>
            <a:ext cx="7130308" cy="3564309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just">
              <a:lnSpc>
                <a:spcPts val="2800"/>
              </a:lnSpc>
            </a:pP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Enstrüman yok, sadece vücudumuzu kullanıyoruz!</a:t>
            </a:r>
          </a:p>
          <a:p>
            <a:pPr algn="just">
              <a:lnSpc>
                <a:spcPts val="2800"/>
              </a:lnSpc>
            </a:pPr>
            <a:endParaRPr lang="en-US" sz="2000" dirty="0">
              <a:solidFill>
                <a:srgbClr val="565656"/>
              </a:solidFill>
              <a:latin typeface="Montserrat"/>
              <a:ea typeface="Montserrat"/>
              <a:cs typeface="Montserrat"/>
              <a:sym typeface="Montserrat"/>
            </a:endParaRPr>
          </a:p>
          <a:p>
            <a:pPr algn="just">
              <a:lnSpc>
                <a:spcPts val="2800"/>
              </a:lnSpc>
            </a:pP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Bazen metronom çalışıyor, bazen yağmur sesi çıkarıp şimşek çaktırıyoruz. Ama her zaman çok eğleniyoruz!</a:t>
            </a:r>
          </a:p>
          <a:p>
            <a:pPr algn="just">
              <a:lnSpc>
                <a:spcPts val="2800"/>
              </a:lnSpc>
            </a:pPr>
            <a:endParaRPr lang="en-US" sz="2000" dirty="0">
              <a:solidFill>
                <a:srgbClr val="565656"/>
              </a:solidFill>
              <a:latin typeface="Montserrat"/>
              <a:ea typeface="Montserrat"/>
              <a:cs typeface="Montserrat"/>
              <a:sym typeface="Montserrat"/>
            </a:endParaRPr>
          </a:p>
          <a:p>
            <a:pPr algn="just">
              <a:lnSpc>
                <a:spcPts val="2800"/>
              </a:lnSpc>
            </a:pP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Vücut perküsyonu, en zor katılımcıyı bile harekete geçiren, eğlenceli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ve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etkili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bir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aktivitedir. Mizah,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ritim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ve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enerjiyle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takım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ruhunu güçlendirir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ve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katılımcılar arasında pozitif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bir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bağ kurar.</a:t>
            </a:r>
          </a:p>
          <a:p>
            <a:pPr algn="l">
              <a:lnSpc>
                <a:spcPts val="2800"/>
              </a:lnSpc>
            </a:pPr>
            <a:endParaRPr lang="en-US" sz="2000" dirty="0">
              <a:solidFill>
                <a:srgbClr val="565656"/>
              </a:solidFill>
              <a:latin typeface="Montserrat"/>
              <a:ea typeface="Montserrat"/>
              <a:cs typeface="Montserrat"/>
              <a:sym typeface="Montserrat"/>
            </a:endParaRPr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2"/>
          <p:cNvGrpSpPr/>
          <p:nvPr/>
        </p:nvGrpSpPr>
        <p:grpSpPr>
          <a:xfrm>
            <a:off x="9703621" y="0"/>
            <a:ext cx="8584380" cy="10287000"/>
            <a:chOff x="0" y="0"/>
            <a:chExt cx="3358824" cy="2709333"/>
          </a:xfrm>
          <a:solidFill>
            <a:srgbClr val="C00000"/>
          </a:solidFill>
        </p:grpSpPr>
        <p:sp>
          <p:nvSpPr>
            <p:cNvPr id="3" name="Freeform 3"/>
            <p:cNvSpPr/>
            <p:nvPr/>
          </p:nvSpPr>
          <p:spPr>
            <a:xfrm>
              <a:off x="0" y="0"/>
              <a:ext cx="3358824" cy="2709333"/>
            </a:xfrm>
            <a:custGeom>
              <a:avLst/>
              <a:gdLst/>
              <a:ahLst/>
              <a:cxnLst/>
              <a:rect l="l" t="t" r="r" b="b"/>
              <a:pathLst>
                <a:path w="3358824" h="2709333">
                  <a:moveTo>
                    <a:pt x="0" y="0"/>
                  </a:moveTo>
                  <a:lnTo>
                    <a:pt x="3358824" y="0"/>
                  </a:lnTo>
                  <a:lnTo>
                    <a:pt x="3358824" y="2709333"/>
                  </a:lnTo>
                  <a:lnTo>
                    <a:pt x="0" y="2709333"/>
                  </a:lnTo>
                  <a:close/>
                </a:path>
              </a:pathLst>
            </a:custGeom>
            <a:grpFill/>
          </p:spPr>
          <p:txBody>
            <a:bodyPr/>
            <a:lstStyle/>
            <a:p>
              <a:endParaRPr lang="tr-TR"/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0" y="-38100"/>
              <a:ext cx="3358824" cy="2747433"/>
            </a:xfrm>
            <a:prstGeom prst="rect">
              <a:avLst/>
            </a:prstGeom>
            <a:grpFill/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940"/>
                </a:lnSpc>
              </a:pPr>
              <a:endParaRPr/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8256852" y="2195976"/>
            <a:ext cx="3241165" cy="5559935"/>
            <a:chOff x="0" y="0"/>
            <a:chExt cx="4321553" cy="7413246"/>
          </a:xfrm>
        </p:grpSpPr>
        <p:pic>
          <p:nvPicPr>
            <p:cNvPr id="6" name="Picture 6"/>
            <p:cNvPicPr>
              <a:picLocks noChangeAspect="1"/>
            </p:cNvPicPr>
            <p:nvPr/>
          </p:nvPicPr>
          <p:blipFill>
            <a:blip r:embed="rId2"/>
            <a:srcRect l="33165" t="7890" r="36188" b="18365"/>
            <a:stretch>
              <a:fillRect/>
            </a:stretch>
          </p:blipFill>
          <p:spPr>
            <a:xfrm>
              <a:off x="0" y="0"/>
              <a:ext cx="4321553" cy="7413246"/>
            </a:xfrm>
            <a:prstGeom prst="rect">
              <a:avLst/>
            </a:prstGeom>
          </p:spPr>
        </p:pic>
      </p:grpSp>
      <p:grpSp>
        <p:nvGrpSpPr>
          <p:cNvPr id="7" name="Group 7"/>
          <p:cNvGrpSpPr/>
          <p:nvPr/>
        </p:nvGrpSpPr>
        <p:grpSpPr>
          <a:xfrm>
            <a:off x="11653271" y="2195976"/>
            <a:ext cx="3241165" cy="5559935"/>
            <a:chOff x="0" y="0"/>
            <a:chExt cx="4321553" cy="7413246"/>
          </a:xfrm>
        </p:grpSpPr>
        <p:pic>
          <p:nvPicPr>
            <p:cNvPr id="8" name="Picture 8"/>
            <p:cNvPicPr>
              <a:picLocks noChangeAspect="1"/>
            </p:cNvPicPr>
            <p:nvPr/>
          </p:nvPicPr>
          <p:blipFill>
            <a:blip r:embed="rId3"/>
            <a:srcRect l="32483" r="31350" b="53159"/>
            <a:stretch>
              <a:fillRect/>
            </a:stretch>
          </p:blipFill>
          <p:spPr>
            <a:xfrm>
              <a:off x="0" y="0"/>
              <a:ext cx="4321553" cy="7413246"/>
            </a:xfrm>
            <a:prstGeom prst="rect">
              <a:avLst/>
            </a:prstGeom>
          </p:spPr>
        </p:pic>
      </p:grpSp>
      <p:grpSp>
        <p:nvGrpSpPr>
          <p:cNvPr id="9" name="Group 9"/>
          <p:cNvGrpSpPr/>
          <p:nvPr/>
        </p:nvGrpSpPr>
        <p:grpSpPr>
          <a:xfrm>
            <a:off x="15046835" y="2195976"/>
            <a:ext cx="3241165" cy="5559935"/>
            <a:chOff x="0" y="0"/>
            <a:chExt cx="4321553" cy="7413246"/>
          </a:xfrm>
        </p:grpSpPr>
        <p:pic>
          <p:nvPicPr>
            <p:cNvPr id="10" name="Picture 10"/>
            <p:cNvPicPr>
              <a:picLocks noChangeAspect="1"/>
            </p:cNvPicPr>
            <p:nvPr/>
          </p:nvPicPr>
          <p:blipFill>
            <a:blip r:embed="rId4"/>
            <a:srcRect l="36348" t="11088" b="6884"/>
            <a:stretch>
              <a:fillRect/>
            </a:stretch>
          </p:blipFill>
          <p:spPr>
            <a:xfrm>
              <a:off x="0" y="0"/>
              <a:ext cx="4321553" cy="7413246"/>
            </a:xfrm>
            <a:prstGeom prst="rect">
              <a:avLst/>
            </a:prstGeom>
          </p:spPr>
        </p:pic>
      </p:grpSp>
      <p:sp>
        <p:nvSpPr>
          <p:cNvPr id="14" name="Freeform 14"/>
          <p:cNvSpPr/>
          <p:nvPr/>
        </p:nvSpPr>
        <p:spPr>
          <a:xfrm>
            <a:off x="12400255" y="9021491"/>
            <a:ext cx="3211827" cy="2879938"/>
          </a:xfrm>
          <a:custGeom>
            <a:avLst/>
            <a:gdLst/>
            <a:ahLst/>
            <a:cxnLst/>
            <a:rect l="l" t="t" r="r" b="b"/>
            <a:pathLst>
              <a:path w="3211827" h="2879938">
                <a:moveTo>
                  <a:pt x="0" y="0"/>
                </a:moveTo>
                <a:lnTo>
                  <a:pt x="3211827" y="0"/>
                </a:lnTo>
                <a:lnTo>
                  <a:pt x="3211827" y="2879938"/>
                </a:lnTo>
                <a:lnTo>
                  <a:pt x="0" y="2879938"/>
                </a:lnTo>
                <a:lnTo>
                  <a:pt x="0" y="0"/>
                </a:lnTo>
                <a:close/>
              </a:path>
            </a:pathLst>
          </a:custGeom>
          <a:blipFill>
            <a:blip r:embed="rId5">
              <a:extLst>
                <a:ext uri="{96DAC541-7B7A-43D3-8B79-37D633B846F1}">
                  <asvg:svgBlip xmlns:asvg="http://schemas.microsoft.com/office/drawing/2016/SVG/main" r:embed="rId6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tr-TR"/>
          </a:p>
        </p:txBody>
      </p:sp>
      <p:sp>
        <p:nvSpPr>
          <p:cNvPr id="15" name="Freeform 15"/>
          <p:cNvSpPr/>
          <p:nvPr/>
        </p:nvSpPr>
        <p:spPr>
          <a:xfrm>
            <a:off x="16052795" y="596667"/>
            <a:ext cx="1216708" cy="1216708"/>
          </a:xfrm>
          <a:custGeom>
            <a:avLst/>
            <a:gdLst/>
            <a:ahLst/>
            <a:cxnLst/>
            <a:rect l="l" t="t" r="r" b="b"/>
            <a:pathLst>
              <a:path w="1216708" h="1216708">
                <a:moveTo>
                  <a:pt x="0" y="0"/>
                </a:moveTo>
                <a:lnTo>
                  <a:pt x="1216708" y="0"/>
                </a:lnTo>
                <a:lnTo>
                  <a:pt x="1216708" y="1216708"/>
                </a:lnTo>
                <a:lnTo>
                  <a:pt x="0" y="1216708"/>
                </a:lnTo>
                <a:lnTo>
                  <a:pt x="0" y="0"/>
                </a:lnTo>
                <a:close/>
              </a:path>
            </a:pathLst>
          </a:custGeom>
          <a:blipFill>
            <a:blip r:embed="rId7"/>
            <a:stretch>
              <a:fillRect/>
            </a:stretch>
          </a:blipFill>
          <a:ln cap="sq">
            <a:noFill/>
            <a:prstDash val="solid"/>
            <a:miter/>
          </a:ln>
        </p:spPr>
        <p:txBody>
          <a:bodyPr/>
          <a:lstStyle/>
          <a:p>
            <a:endParaRPr lang="tr-TR"/>
          </a:p>
        </p:txBody>
      </p:sp>
      <p:sp>
        <p:nvSpPr>
          <p:cNvPr id="16" name="Freeform 16"/>
          <p:cNvSpPr/>
          <p:nvPr/>
        </p:nvSpPr>
        <p:spPr>
          <a:xfrm>
            <a:off x="851334" y="596667"/>
            <a:ext cx="2061427" cy="2061427"/>
          </a:xfrm>
          <a:custGeom>
            <a:avLst/>
            <a:gdLst/>
            <a:ahLst/>
            <a:cxnLst/>
            <a:rect l="l" t="t" r="r" b="b"/>
            <a:pathLst>
              <a:path w="2061427" h="2061427">
                <a:moveTo>
                  <a:pt x="0" y="0"/>
                </a:moveTo>
                <a:lnTo>
                  <a:pt x="2061428" y="0"/>
                </a:lnTo>
                <a:lnTo>
                  <a:pt x="2061428" y="2061427"/>
                </a:lnTo>
                <a:lnTo>
                  <a:pt x="0" y="2061427"/>
                </a:lnTo>
                <a:lnTo>
                  <a:pt x="0" y="0"/>
                </a:lnTo>
                <a:close/>
              </a:path>
            </a:pathLst>
          </a:custGeom>
          <a:blipFill>
            <a:blip r:embed="rId8">
              <a:extLst>
                <a:ext uri="{96DAC541-7B7A-43D3-8B79-37D633B846F1}">
                  <asvg:svgBlip xmlns:asvg="http://schemas.microsoft.com/office/drawing/2016/SVG/main" r:embed="rId9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tr-TR"/>
          </a:p>
        </p:txBody>
      </p:sp>
      <p:sp>
        <p:nvSpPr>
          <p:cNvPr id="17" name="Freeform 17"/>
          <p:cNvSpPr/>
          <p:nvPr/>
        </p:nvSpPr>
        <p:spPr>
          <a:xfrm>
            <a:off x="9838607" y="9258300"/>
            <a:ext cx="824341" cy="607951"/>
          </a:xfrm>
          <a:custGeom>
            <a:avLst/>
            <a:gdLst/>
            <a:ahLst/>
            <a:cxnLst/>
            <a:rect l="l" t="t" r="r" b="b"/>
            <a:pathLst>
              <a:path w="824341" h="607951">
                <a:moveTo>
                  <a:pt x="0" y="0"/>
                </a:moveTo>
                <a:lnTo>
                  <a:pt x="824341" y="0"/>
                </a:lnTo>
                <a:lnTo>
                  <a:pt x="824341" y="607951"/>
                </a:lnTo>
                <a:lnTo>
                  <a:pt x="0" y="607951"/>
                </a:lnTo>
                <a:lnTo>
                  <a:pt x="0" y="0"/>
                </a:lnTo>
                <a:close/>
              </a:path>
            </a:pathLst>
          </a:custGeom>
        </p:spPr>
        <p:txBody>
          <a:bodyPr/>
          <a:lstStyle/>
          <a:p>
            <a:endParaRPr lang="tr-TR"/>
          </a:p>
        </p:txBody>
      </p:sp>
      <p:sp>
        <p:nvSpPr>
          <p:cNvPr id="18" name="Freeform 18"/>
          <p:cNvSpPr/>
          <p:nvPr/>
        </p:nvSpPr>
        <p:spPr>
          <a:xfrm>
            <a:off x="10384741" y="9590801"/>
            <a:ext cx="556412" cy="569949"/>
          </a:xfrm>
          <a:custGeom>
            <a:avLst/>
            <a:gdLst/>
            <a:ahLst/>
            <a:cxnLst/>
            <a:rect l="l" t="t" r="r" b="b"/>
            <a:pathLst>
              <a:path w="556412" h="569949">
                <a:moveTo>
                  <a:pt x="0" y="0"/>
                </a:moveTo>
                <a:lnTo>
                  <a:pt x="556413" y="0"/>
                </a:lnTo>
                <a:lnTo>
                  <a:pt x="556413" y="569949"/>
                </a:lnTo>
                <a:lnTo>
                  <a:pt x="0" y="569949"/>
                </a:lnTo>
                <a:lnTo>
                  <a:pt x="0" y="0"/>
                </a:lnTo>
                <a:close/>
              </a:path>
            </a:pathLst>
          </a:custGeom>
          <a:blipFill>
            <a:blip r:embed="rId10">
              <a:extLst>
                <a:ext uri="{96DAC541-7B7A-43D3-8B79-37D633B846F1}">
                  <asvg:svgBlip xmlns:asvg="http://schemas.microsoft.com/office/drawing/2016/SVG/main" r:embed="rId11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tr-TR"/>
          </a:p>
        </p:txBody>
      </p:sp>
      <p:sp>
        <p:nvSpPr>
          <p:cNvPr id="19" name="Freeform 19"/>
          <p:cNvSpPr/>
          <p:nvPr/>
        </p:nvSpPr>
        <p:spPr>
          <a:xfrm>
            <a:off x="829209" y="7746386"/>
            <a:ext cx="595651" cy="347711"/>
          </a:xfrm>
          <a:custGeom>
            <a:avLst/>
            <a:gdLst/>
            <a:ahLst/>
            <a:cxnLst/>
            <a:rect l="l" t="t" r="r" b="b"/>
            <a:pathLst>
              <a:path w="595651" h="347711">
                <a:moveTo>
                  <a:pt x="0" y="0"/>
                </a:moveTo>
                <a:lnTo>
                  <a:pt x="595651" y="0"/>
                </a:lnTo>
                <a:lnTo>
                  <a:pt x="595651" y="347711"/>
                </a:lnTo>
                <a:lnTo>
                  <a:pt x="0" y="347711"/>
                </a:lnTo>
                <a:lnTo>
                  <a:pt x="0" y="0"/>
                </a:lnTo>
                <a:close/>
              </a:path>
            </a:pathLst>
          </a:custGeom>
          <a:blipFill>
            <a:blip r:embed="rId12">
              <a:extLst>
                <a:ext uri="{96DAC541-7B7A-43D3-8B79-37D633B846F1}">
                  <asvg:svgBlip xmlns:asvg="http://schemas.microsoft.com/office/drawing/2016/SVG/main" r:embed="rId13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tr-TR"/>
          </a:p>
        </p:txBody>
      </p:sp>
      <p:sp>
        <p:nvSpPr>
          <p:cNvPr id="20" name="Freeform 20"/>
          <p:cNvSpPr/>
          <p:nvPr/>
        </p:nvSpPr>
        <p:spPr>
          <a:xfrm>
            <a:off x="870692" y="7243226"/>
            <a:ext cx="386295" cy="386295"/>
          </a:xfrm>
          <a:custGeom>
            <a:avLst/>
            <a:gdLst/>
            <a:ahLst/>
            <a:cxnLst/>
            <a:rect l="l" t="t" r="r" b="b"/>
            <a:pathLst>
              <a:path w="386295" h="386295">
                <a:moveTo>
                  <a:pt x="0" y="0"/>
                </a:moveTo>
                <a:lnTo>
                  <a:pt x="386295" y="0"/>
                </a:lnTo>
                <a:lnTo>
                  <a:pt x="386295" y="386295"/>
                </a:lnTo>
                <a:lnTo>
                  <a:pt x="0" y="386295"/>
                </a:lnTo>
                <a:lnTo>
                  <a:pt x="0" y="0"/>
                </a:lnTo>
                <a:close/>
              </a:path>
            </a:pathLst>
          </a:custGeom>
          <a:blipFill>
            <a:blip r:embed="rId14">
              <a:extLst>
                <a:ext uri="{96DAC541-7B7A-43D3-8B79-37D633B846F1}">
                  <asvg:svgBlip xmlns:asvg="http://schemas.microsoft.com/office/drawing/2016/SVG/main" r:embed="rId15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tr-TR"/>
          </a:p>
        </p:txBody>
      </p:sp>
      <p:sp>
        <p:nvSpPr>
          <p:cNvPr id="21" name="TextBox 21"/>
          <p:cNvSpPr txBox="1"/>
          <p:nvPr/>
        </p:nvSpPr>
        <p:spPr>
          <a:xfrm>
            <a:off x="1028700" y="9428926"/>
            <a:ext cx="2314510" cy="26670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2160"/>
              </a:lnSpc>
            </a:pPr>
            <a:r>
              <a:rPr lang="en-US" sz="1800" b="1">
                <a:solidFill>
                  <a:srgbClr val="FFFFFF"/>
                </a:solidFill>
                <a:latin typeface="Montserrat Bold"/>
                <a:ea typeface="Montserrat Bold"/>
                <a:cs typeface="Montserrat Bold"/>
                <a:sym typeface="Montserrat Bold"/>
              </a:rPr>
              <a:t>Fiyat: 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1028700" y="1440226"/>
            <a:ext cx="9440648" cy="855888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6900"/>
              </a:lnSpc>
            </a:pPr>
            <a:r>
              <a:rPr lang="en-US" sz="4928" dirty="0">
                <a:solidFill>
                  <a:srgbClr val="000000"/>
                </a:solidFill>
                <a:latin typeface="Roboto Condensed"/>
                <a:ea typeface="Roboto Condensed"/>
                <a:cs typeface="Roboto Condensed"/>
                <a:sym typeface="Roboto Condensed"/>
              </a:rPr>
              <a:t>MÜZİKAL BORULAR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3371623" y="9594850"/>
            <a:ext cx="6147910" cy="33972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0" lvl="0" indent="0" algn="ctr">
              <a:lnSpc>
                <a:spcPts val="2800"/>
              </a:lnSpc>
              <a:spcBef>
                <a:spcPct val="0"/>
              </a:spcBef>
            </a:pPr>
            <a:r>
              <a:rPr lang="en-US" sz="200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http://www.m3.com.tr/muzikal-borular/ 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5572493" y="9240719"/>
            <a:ext cx="1818907" cy="350082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marL="0" lvl="0" indent="0" algn="l">
              <a:lnSpc>
                <a:spcPts val="2940"/>
              </a:lnSpc>
              <a:spcBef>
                <a:spcPct val="0"/>
              </a:spcBef>
            </a:pPr>
            <a:r>
              <a:rPr lang="en-US" sz="2100" b="1" dirty="0">
                <a:solidFill>
                  <a:srgbClr val="565656"/>
                </a:solidFill>
                <a:latin typeface="Montserrat Bold"/>
                <a:ea typeface="Montserrat Bold"/>
                <a:cs typeface="Montserrat Bold"/>
                <a:sym typeface="Montserrat Bold"/>
              </a:rPr>
              <a:t>Detaylı bilgi: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1882048" y="2358708"/>
            <a:ext cx="9440648" cy="35877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2800"/>
              </a:lnSpc>
            </a:pPr>
            <a:r>
              <a:rPr lang="en-US" sz="2000">
                <a:solidFill>
                  <a:srgbClr val="000000"/>
                </a:solidFill>
                <a:latin typeface="Roboto Condensed"/>
                <a:ea typeface="Roboto Condensed"/>
                <a:cs typeface="Roboto Condensed"/>
                <a:sym typeface="Roboto Condensed"/>
              </a:rPr>
              <a:t>MÜZİK AKTİVİTELERİ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1606165" y="7747388"/>
            <a:ext cx="5162786" cy="356234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marL="0" lvl="0" indent="0" algn="l">
              <a:lnSpc>
                <a:spcPts val="2940"/>
              </a:lnSpc>
              <a:spcBef>
                <a:spcPct val="0"/>
              </a:spcBef>
            </a:pPr>
            <a:r>
              <a:rPr lang="en-US" sz="2100" b="1" u="none" strike="noStrike" dirty="0">
                <a:solidFill>
                  <a:srgbClr val="565656"/>
                </a:solidFill>
                <a:latin typeface="Montserrat Bold"/>
                <a:ea typeface="Montserrat Bold"/>
                <a:cs typeface="Montserrat Bold"/>
                <a:sym typeface="Montserrat Bold"/>
              </a:rPr>
              <a:t>1 moderatör, 1 koordinatör, 1 asistan</a:t>
            </a:r>
          </a:p>
        </p:txBody>
      </p:sp>
      <p:sp>
        <p:nvSpPr>
          <p:cNvPr id="27" name="TextBox 27"/>
          <p:cNvSpPr txBox="1"/>
          <p:nvPr/>
        </p:nvSpPr>
        <p:spPr>
          <a:xfrm>
            <a:off x="851334" y="8256022"/>
            <a:ext cx="3796866" cy="356234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marL="0" lvl="0" indent="0" algn="l">
              <a:lnSpc>
                <a:spcPts val="2940"/>
              </a:lnSpc>
              <a:spcBef>
                <a:spcPct val="0"/>
              </a:spcBef>
            </a:pPr>
            <a:r>
              <a:rPr lang="en-US" sz="2100" b="1" u="none" strike="noStrike" dirty="0">
                <a:solidFill>
                  <a:srgbClr val="565656"/>
                </a:solidFill>
                <a:latin typeface="Montserrat Bold"/>
                <a:ea typeface="Montserrat Bold"/>
                <a:cs typeface="Montserrat Bold"/>
                <a:sym typeface="Montserrat Bold"/>
              </a:rPr>
              <a:t>Katılımcı Sayısı:  10-5.000</a:t>
            </a:r>
          </a:p>
        </p:txBody>
      </p:sp>
      <p:sp>
        <p:nvSpPr>
          <p:cNvPr id="28" name="TextBox 28"/>
          <p:cNvSpPr txBox="1"/>
          <p:nvPr/>
        </p:nvSpPr>
        <p:spPr>
          <a:xfrm>
            <a:off x="1606165" y="7239206"/>
            <a:ext cx="1298853" cy="356234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0" lvl="0" indent="0" algn="l">
              <a:lnSpc>
                <a:spcPts val="2940"/>
              </a:lnSpc>
              <a:spcBef>
                <a:spcPct val="0"/>
              </a:spcBef>
            </a:pPr>
            <a:r>
              <a:rPr lang="en-US" sz="2100" b="1">
                <a:solidFill>
                  <a:srgbClr val="565656"/>
                </a:solidFill>
                <a:latin typeface="Montserrat Bold"/>
                <a:ea typeface="Montserrat Bold"/>
                <a:cs typeface="Montserrat Bold"/>
                <a:sym typeface="Montserrat Bold"/>
              </a:rPr>
              <a:t>30-90 </a:t>
            </a:r>
            <a:r>
              <a:rPr lang="en-US" sz="2100" b="1" u="none" strike="noStrike">
                <a:solidFill>
                  <a:srgbClr val="565656"/>
                </a:solidFill>
                <a:latin typeface="Montserrat Bold"/>
                <a:ea typeface="Montserrat Bold"/>
                <a:cs typeface="Montserrat Bold"/>
                <a:sym typeface="Montserrat Bold"/>
              </a:rPr>
              <a:t>dk.</a:t>
            </a:r>
          </a:p>
        </p:txBody>
      </p:sp>
      <p:sp>
        <p:nvSpPr>
          <p:cNvPr id="29" name="TextBox 29"/>
          <p:cNvSpPr txBox="1"/>
          <p:nvPr/>
        </p:nvSpPr>
        <p:spPr>
          <a:xfrm>
            <a:off x="870692" y="3036351"/>
            <a:ext cx="7130308" cy="2846164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just">
              <a:lnSpc>
                <a:spcPts val="2800"/>
              </a:lnSpc>
            </a:pP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En basit formlu vurmalı çalgıdır. Her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biri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tek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bir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nota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çıkaran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renkli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tüplerle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, katılımcılar birlikte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ritmik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bir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bütün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oluşturur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. </a:t>
            </a:r>
          </a:p>
          <a:p>
            <a:pPr algn="just">
              <a:lnSpc>
                <a:spcPts val="2800"/>
              </a:lnSpc>
            </a:pPr>
            <a:endParaRPr lang="en-US" sz="2000" dirty="0">
              <a:solidFill>
                <a:srgbClr val="565656"/>
              </a:solidFill>
              <a:latin typeface="Montserrat"/>
              <a:ea typeface="Montserrat"/>
              <a:cs typeface="Montserrat"/>
              <a:sym typeface="Montserrat"/>
            </a:endParaRPr>
          </a:p>
          <a:p>
            <a:pPr algn="just">
              <a:lnSpc>
                <a:spcPts val="2800"/>
              </a:lnSpc>
            </a:pP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Çalınacak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parça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ister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markanızın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müziği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ister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bilinen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bir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şarkının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uyarlaması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olabilir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. Her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katılımcı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piyanonun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bir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tuşu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gibidir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;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bu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yüzden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dikkat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ve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ekip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uyumu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çok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önemlidir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.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Yakaladığınızda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ritmin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keyfi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unutulmaz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!</a:t>
            </a:r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4A551688-242A-0F2E-0A7A-4CC58A67E9BF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3" name="Group 3">
            <a:extLst>
              <a:ext uri="{FF2B5EF4-FFF2-40B4-BE49-F238E27FC236}">
                <a16:creationId xmlns:a16="http://schemas.microsoft.com/office/drawing/2014/main" id="{6E93469B-B4DD-22F7-7D82-E1DC413E0B90}"/>
              </a:ext>
            </a:extLst>
          </p:cNvPr>
          <p:cNvGrpSpPr/>
          <p:nvPr/>
        </p:nvGrpSpPr>
        <p:grpSpPr>
          <a:xfrm>
            <a:off x="8686800" y="3826058"/>
            <a:ext cx="9440648" cy="4614174"/>
            <a:chOff x="0" y="0"/>
            <a:chExt cx="2379503" cy="1215256"/>
          </a:xfrm>
          <a:solidFill>
            <a:schemeClr val="tx1"/>
          </a:solidFill>
        </p:grpSpPr>
        <p:sp>
          <p:nvSpPr>
            <p:cNvPr id="4" name="Freeform 4">
              <a:extLst>
                <a:ext uri="{FF2B5EF4-FFF2-40B4-BE49-F238E27FC236}">
                  <a16:creationId xmlns:a16="http://schemas.microsoft.com/office/drawing/2014/main" id="{F422987F-1BA7-CEB2-3757-9C2CDFAA8E82}"/>
                </a:ext>
              </a:extLst>
            </p:cNvPr>
            <p:cNvSpPr/>
            <p:nvPr/>
          </p:nvSpPr>
          <p:spPr>
            <a:xfrm>
              <a:off x="0" y="0"/>
              <a:ext cx="2379503" cy="1215256"/>
            </a:xfrm>
            <a:custGeom>
              <a:avLst/>
              <a:gdLst/>
              <a:ahLst/>
              <a:cxnLst/>
              <a:rect l="l" t="t" r="r" b="b"/>
              <a:pathLst>
                <a:path w="2379503" h="1215256">
                  <a:moveTo>
                    <a:pt x="0" y="0"/>
                  </a:moveTo>
                  <a:lnTo>
                    <a:pt x="2379503" y="0"/>
                  </a:lnTo>
                  <a:lnTo>
                    <a:pt x="2379503" y="1215256"/>
                  </a:lnTo>
                  <a:lnTo>
                    <a:pt x="0" y="1215256"/>
                  </a:lnTo>
                  <a:close/>
                </a:path>
              </a:pathLst>
            </a:custGeom>
            <a:grpFill/>
          </p:spPr>
          <p:txBody>
            <a:bodyPr/>
            <a:lstStyle/>
            <a:p>
              <a:endParaRPr lang="tr-TR">
                <a:solidFill>
                  <a:srgbClr val="FF0000"/>
                </a:solidFill>
              </a:endParaRPr>
            </a:p>
          </p:txBody>
        </p:sp>
        <p:sp>
          <p:nvSpPr>
            <p:cNvPr id="5" name="TextBox 5">
              <a:extLst>
                <a:ext uri="{FF2B5EF4-FFF2-40B4-BE49-F238E27FC236}">
                  <a16:creationId xmlns:a16="http://schemas.microsoft.com/office/drawing/2014/main" id="{B89E22EB-6C48-CF2B-B575-205524C8C9E1}"/>
                </a:ext>
              </a:extLst>
            </p:cNvPr>
            <p:cNvSpPr txBox="1"/>
            <p:nvPr/>
          </p:nvSpPr>
          <p:spPr>
            <a:xfrm>
              <a:off x="0" y="-57150"/>
              <a:ext cx="2379503" cy="1272406"/>
            </a:xfrm>
            <a:prstGeom prst="rect">
              <a:avLst/>
            </a:prstGeom>
            <a:grpFill/>
          </p:spPr>
          <p:txBody>
            <a:bodyPr lIns="50800" tIns="50800" rIns="50800" bIns="50800" rtlCol="0" anchor="ctr"/>
            <a:lstStyle/>
            <a:p>
              <a:pPr algn="ctr">
                <a:lnSpc>
                  <a:spcPts val="3723"/>
                </a:lnSpc>
              </a:pPr>
              <a:endParaRPr>
                <a:solidFill>
                  <a:srgbClr val="FF0000"/>
                </a:solidFill>
              </a:endParaRPr>
            </a:p>
          </p:txBody>
        </p:sp>
      </p:grpSp>
      <p:grpSp>
        <p:nvGrpSpPr>
          <p:cNvPr id="6" name="Group 6">
            <a:extLst>
              <a:ext uri="{FF2B5EF4-FFF2-40B4-BE49-F238E27FC236}">
                <a16:creationId xmlns:a16="http://schemas.microsoft.com/office/drawing/2014/main" id="{2F364F4F-F514-3338-B2B8-E63919887B73}"/>
              </a:ext>
            </a:extLst>
          </p:cNvPr>
          <p:cNvGrpSpPr/>
          <p:nvPr/>
        </p:nvGrpSpPr>
        <p:grpSpPr>
          <a:xfrm>
            <a:off x="381000" y="3033806"/>
            <a:ext cx="9154038" cy="4614174"/>
            <a:chOff x="0" y="0"/>
            <a:chExt cx="2379503" cy="1215256"/>
          </a:xfrm>
          <a:solidFill>
            <a:schemeClr val="bg1">
              <a:lumMod val="50000"/>
            </a:schemeClr>
          </a:solidFill>
        </p:grpSpPr>
        <p:sp>
          <p:nvSpPr>
            <p:cNvPr id="7" name="Freeform 7">
              <a:extLst>
                <a:ext uri="{FF2B5EF4-FFF2-40B4-BE49-F238E27FC236}">
                  <a16:creationId xmlns:a16="http://schemas.microsoft.com/office/drawing/2014/main" id="{E76526C7-2FB2-8232-5258-D0D240FD515F}"/>
                </a:ext>
              </a:extLst>
            </p:cNvPr>
            <p:cNvSpPr/>
            <p:nvPr/>
          </p:nvSpPr>
          <p:spPr>
            <a:xfrm>
              <a:off x="0" y="0"/>
              <a:ext cx="2379503" cy="1215256"/>
            </a:xfrm>
            <a:custGeom>
              <a:avLst/>
              <a:gdLst/>
              <a:ahLst/>
              <a:cxnLst/>
              <a:rect l="l" t="t" r="r" b="b"/>
              <a:pathLst>
                <a:path w="2379503" h="1215256">
                  <a:moveTo>
                    <a:pt x="0" y="0"/>
                  </a:moveTo>
                  <a:lnTo>
                    <a:pt x="2379503" y="0"/>
                  </a:lnTo>
                  <a:lnTo>
                    <a:pt x="2379503" y="1215256"/>
                  </a:lnTo>
                  <a:lnTo>
                    <a:pt x="0" y="1215256"/>
                  </a:lnTo>
                  <a:close/>
                </a:path>
              </a:pathLst>
            </a:custGeom>
            <a:grpFill/>
          </p:spPr>
          <p:txBody>
            <a:bodyPr/>
            <a:lstStyle/>
            <a:p>
              <a:endParaRPr lang="tr-TR"/>
            </a:p>
          </p:txBody>
        </p:sp>
        <p:sp>
          <p:nvSpPr>
            <p:cNvPr id="8" name="TextBox 8">
              <a:extLst>
                <a:ext uri="{FF2B5EF4-FFF2-40B4-BE49-F238E27FC236}">
                  <a16:creationId xmlns:a16="http://schemas.microsoft.com/office/drawing/2014/main" id="{47E5C43E-9496-9351-3F40-5FDA7CA38320}"/>
                </a:ext>
              </a:extLst>
            </p:cNvPr>
            <p:cNvSpPr txBox="1"/>
            <p:nvPr/>
          </p:nvSpPr>
          <p:spPr>
            <a:xfrm>
              <a:off x="0" y="-57150"/>
              <a:ext cx="2379503" cy="1272406"/>
            </a:xfrm>
            <a:prstGeom prst="rect">
              <a:avLst/>
            </a:prstGeom>
            <a:grpFill/>
          </p:spPr>
          <p:txBody>
            <a:bodyPr lIns="50800" tIns="50800" rIns="50800" bIns="50800" rtlCol="0" anchor="ctr"/>
            <a:lstStyle/>
            <a:p>
              <a:pPr algn="ctr">
                <a:lnSpc>
                  <a:spcPts val="3723"/>
                </a:lnSpc>
              </a:pPr>
              <a:endParaRPr/>
            </a:p>
          </p:txBody>
        </p:sp>
      </p:grpSp>
      <p:grpSp>
        <p:nvGrpSpPr>
          <p:cNvPr id="11" name="Group 11">
            <a:extLst>
              <a:ext uri="{FF2B5EF4-FFF2-40B4-BE49-F238E27FC236}">
                <a16:creationId xmlns:a16="http://schemas.microsoft.com/office/drawing/2014/main" id="{158D6C77-9422-FE31-5E6E-38C97FFE3F63}"/>
              </a:ext>
            </a:extLst>
          </p:cNvPr>
          <p:cNvGrpSpPr/>
          <p:nvPr/>
        </p:nvGrpSpPr>
        <p:grpSpPr>
          <a:xfrm>
            <a:off x="9727036" y="4533900"/>
            <a:ext cx="2571948" cy="1959705"/>
            <a:chOff x="0" y="0"/>
            <a:chExt cx="775141" cy="549927"/>
          </a:xfrm>
        </p:grpSpPr>
        <p:sp>
          <p:nvSpPr>
            <p:cNvPr id="12" name="Freeform 12">
              <a:extLst>
                <a:ext uri="{FF2B5EF4-FFF2-40B4-BE49-F238E27FC236}">
                  <a16:creationId xmlns:a16="http://schemas.microsoft.com/office/drawing/2014/main" id="{03EFBAB3-B1F9-ED6C-B673-A3EB237EC496}"/>
                </a:ext>
              </a:extLst>
            </p:cNvPr>
            <p:cNvSpPr/>
            <p:nvPr/>
          </p:nvSpPr>
          <p:spPr>
            <a:xfrm>
              <a:off x="0" y="0"/>
              <a:ext cx="775141" cy="549927"/>
            </a:xfrm>
            <a:custGeom>
              <a:avLst/>
              <a:gdLst/>
              <a:ahLst/>
              <a:cxnLst/>
              <a:rect l="l" t="t" r="r" b="b"/>
              <a:pathLst>
                <a:path w="775141" h="549927">
                  <a:moveTo>
                    <a:pt x="0" y="0"/>
                  </a:moveTo>
                  <a:lnTo>
                    <a:pt x="775141" y="0"/>
                  </a:lnTo>
                  <a:lnTo>
                    <a:pt x="775141" y="549927"/>
                  </a:lnTo>
                  <a:lnTo>
                    <a:pt x="0" y="549927"/>
                  </a:lnTo>
                  <a:close/>
                </a:path>
              </a:pathLst>
            </a:custGeom>
            <a:blipFill>
              <a:blip r:embed="rId2"/>
              <a:stretch>
                <a:fillRect l="-3160" r="-3160"/>
              </a:stretch>
            </a:blipFill>
            <a:ln w="104775" cap="sq">
              <a:solidFill>
                <a:srgbClr val="FFFFFF"/>
              </a:solidFill>
              <a:prstDash val="solid"/>
              <a:miter/>
            </a:ln>
          </p:spPr>
          <p:txBody>
            <a:bodyPr/>
            <a:lstStyle/>
            <a:p>
              <a:endParaRPr lang="tr-TR"/>
            </a:p>
          </p:txBody>
        </p:sp>
      </p:grpSp>
      <p:grpSp>
        <p:nvGrpSpPr>
          <p:cNvPr id="13" name="Group 13">
            <a:extLst>
              <a:ext uri="{FF2B5EF4-FFF2-40B4-BE49-F238E27FC236}">
                <a16:creationId xmlns:a16="http://schemas.microsoft.com/office/drawing/2014/main" id="{FC8B0686-BC98-245D-93CE-C34205333A55}"/>
              </a:ext>
            </a:extLst>
          </p:cNvPr>
          <p:cNvGrpSpPr/>
          <p:nvPr/>
        </p:nvGrpSpPr>
        <p:grpSpPr>
          <a:xfrm>
            <a:off x="12530599" y="4529444"/>
            <a:ext cx="2598927" cy="1959706"/>
            <a:chOff x="0" y="0"/>
            <a:chExt cx="775141" cy="549927"/>
          </a:xfrm>
        </p:grpSpPr>
        <p:sp>
          <p:nvSpPr>
            <p:cNvPr id="14" name="Freeform 14">
              <a:extLst>
                <a:ext uri="{FF2B5EF4-FFF2-40B4-BE49-F238E27FC236}">
                  <a16:creationId xmlns:a16="http://schemas.microsoft.com/office/drawing/2014/main" id="{1BA87CE2-52B8-9A9B-928F-8408FD62CF68}"/>
                </a:ext>
              </a:extLst>
            </p:cNvPr>
            <p:cNvSpPr/>
            <p:nvPr/>
          </p:nvSpPr>
          <p:spPr>
            <a:xfrm>
              <a:off x="0" y="0"/>
              <a:ext cx="775141" cy="549927"/>
            </a:xfrm>
            <a:custGeom>
              <a:avLst/>
              <a:gdLst/>
              <a:ahLst/>
              <a:cxnLst/>
              <a:rect l="l" t="t" r="r" b="b"/>
              <a:pathLst>
                <a:path w="775141" h="549927">
                  <a:moveTo>
                    <a:pt x="0" y="0"/>
                  </a:moveTo>
                  <a:lnTo>
                    <a:pt x="775141" y="0"/>
                  </a:lnTo>
                  <a:lnTo>
                    <a:pt x="775141" y="549927"/>
                  </a:lnTo>
                  <a:lnTo>
                    <a:pt x="0" y="549927"/>
                  </a:lnTo>
                  <a:close/>
                </a:path>
              </a:pathLst>
            </a:custGeom>
            <a:blipFill>
              <a:blip r:embed="rId3"/>
              <a:stretch>
                <a:fillRect l="-9738" r="-9738"/>
              </a:stretch>
            </a:blipFill>
            <a:ln w="104775" cap="sq">
              <a:solidFill>
                <a:srgbClr val="FFFFFF"/>
              </a:solidFill>
              <a:prstDash val="solid"/>
              <a:miter/>
            </a:ln>
          </p:spPr>
          <p:txBody>
            <a:bodyPr/>
            <a:lstStyle/>
            <a:p>
              <a:endParaRPr lang="tr-TR"/>
            </a:p>
          </p:txBody>
        </p:sp>
      </p:grpSp>
      <p:sp>
        <p:nvSpPr>
          <p:cNvPr id="16" name="Freeform 16">
            <a:extLst>
              <a:ext uri="{FF2B5EF4-FFF2-40B4-BE49-F238E27FC236}">
                <a16:creationId xmlns:a16="http://schemas.microsoft.com/office/drawing/2014/main" id="{6C39CB28-41B9-2324-FC2D-7AB924522CEF}"/>
              </a:ext>
            </a:extLst>
          </p:cNvPr>
          <p:cNvSpPr/>
          <p:nvPr/>
        </p:nvSpPr>
        <p:spPr>
          <a:xfrm>
            <a:off x="3673052" y="4227205"/>
            <a:ext cx="2717759" cy="1905940"/>
          </a:xfrm>
          <a:custGeom>
            <a:avLst/>
            <a:gdLst/>
            <a:ahLst/>
            <a:cxnLst/>
            <a:rect l="l" t="t" r="r" b="b"/>
            <a:pathLst>
              <a:path w="812800" h="549927">
                <a:moveTo>
                  <a:pt x="0" y="0"/>
                </a:moveTo>
                <a:lnTo>
                  <a:pt x="812800" y="0"/>
                </a:lnTo>
                <a:lnTo>
                  <a:pt x="812800" y="549927"/>
                </a:lnTo>
                <a:lnTo>
                  <a:pt x="0" y="549927"/>
                </a:lnTo>
                <a:close/>
              </a:path>
            </a:pathLst>
          </a:custGeom>
          <a:blipFill>
            <a:blip r:embed="rId4"/>
            <a:stretch>
              <a:fillRect t="-544" b="-544"/>
            </a:stretch>
          </a:blipFill>
          <a:ln w="104775" cap="sq">
            <a:solidFill>
              <a:srgbClr val="FFFFFF"/>
            </a:solidFill>
            <a:prstDash val="solid"/>
            <a:miter/>
          </a:ln>
        </p:spPr>
        <p:txBody>
          <a:bodyPr/>
          <a:lstStyle/>
          <a:p>
            <a:endParaRPr lang="tr-TR" dirty="0"/>
          </a:p>
        </p:txBody>
      </p:sp>
      <p:grpSp>
        <p:nvGrpSpPr>
          <p:cNvPr id="17" name="Group 17">
            <a:extLst>
              <a:ext uri="{FF2B5EF4-FFF2-40B4-BE49-F238E27FC236}">
                <a16:creationId xmlns:a16="http://schemas.microsoft.com/office/drawing/2014/main" id="{4C82B52C-C7D8-9AFC-CCF1-B05F3E6FCCF2}"/>
              </a:ext>
            </a:extLst>
          </p:cNvPr>
          <p:cNvGrpSpPr/>
          <p:nvPr/>
        </p:nvGrpSpPr>
        <p:grpSpPr>
          <a:xfrm>
            <a:off x="627433" y="4227204"/>
            <a:ext cx="2787252" cy="1905941"/>
            <a:chOff x="0" y="0"/>
            <a:chExt cx="812800" cy="549927"/>
          </a:xfrm>
        </p:grpSpPr>
        <p:sp>
          <p:nvSpPr>
            <p:cNvPr id="18" name="Freeform 18">
              <a:extLst>
                <a:ext uri="{FF2B5EF4-FFF2-40B4-BE49-F238E27FC236}">
                  <a16:creationId xmlns:a16="http://schemas.microsoft.com/office/drawing/2014/main" id="{D30C6585-27BC-7E36-4049-E9516EEA89AE}"/>
                </a:ext>
              </a:extLst>
            </p:cNvPr>
            <p:cNvSpPr/>
            <p:nvPr/>
          </p:nvSpPr>
          <p:spPr>
            <a:xfrm>
              <a:off x="0" y="0"/>
              <a:ext cx="812800" cy="549927"/>
            </a:xfrm>
            <a:custGeom>
              <a:avLst/>
              <a:gdLst/>
              <a:ahLst/>
              <a:cxnLst/>
              <a:rect l="l" t="t" r="r" b="b"/>
              <a:pathLst>
                <a:path w="812800" h="549927">
                  <a:moveTo>
                    <a:pt x="0" y="0"/>
                  </a:moveTo>
                  <a:lnTo>
                    <a:pt x="812800" y="0"/>
                  </a:lnTo>
                  <a:lnTo>
                    <a:pt x="812800" y="549927"/>
                  </a:lnTo>
                  <a:lnTo>
                    <a:pt x="0" y="549927"/>
                  </a:lnTo>
                  <a:close/>
                </a:path>
              </a:pathLst>
            </a:custGeom>
            <a:blipFill>
              <a:blip r:embed="rId5"/>
              <a:stretch>
                <a:fillRect l="-5858" t="-7070" r="-10716" b="-15327"/>
              </a:stretch>
            </a:blipFill>
            <a:ln w="104775" cap="sq">
              <a:solidFill>
                <a:srgbClr val="FFFFFF"/>
              </a:solidFill>
              <a:prstDash val="solid"/>
              <a:miter/>
            </a:ln>
          </p:spPr>
          <p:txBody>
            <a:bodyPr/>
            <a:lstStyle/>
            <a:p>
              <a:endParaRPr lang="tr-TR"/>
            </a:p>
          </p:txBody>
        </p:sp>
      </p:grpSp>
      <p:grpSp>
        <p:nvGrpSpPr>
          <p:cNvPr id="19" name="Group 19">
            <a:extLst>
              <a:ext uri="{FF2B5EF4-FFF2-40B4-BE49-F238E27FC236}">
                <a16:creationId xmlns:a16="http://schemas.microsoft.com/office/drawing/2014/main" id="{0726F064-F967-4A54-E437-E6CD3BE1C978}"/>
              </a:ext>
            </a:extLst>
          </p:cNvPr>
          <p:cNvGrpSpPr/>
          <p:nvPr/>
        </p:nvGrpSpPr>
        <p:grpSpPr>
          <a:xfrm>
            <a:off x="15380004" y="4524030"/>
            <a:ext cx="2594129" cy="1959706"/>
            <a:chOff x="0" y="0"/>
            <a:chExt cx="775141" cy="549927"/>
          </a:xfrm>
        </p:grpSpPr>
        <p:sp>
          <p:nvSpPr>
            <p:cNvPr id="20" name="Freeform 20">
              <a:extLst>
                <a:ext uri="{FF2B5EF4-FFF2-40B4-BE49-F238E27FC236}">
                  <a16:creationId xmlns:a16="http://schemas.microsoft.com/office/drawing/2014/main" id="{9F4BBE0A-7506-AB48-208A-E5031239231E}"/>
                </a:ext>
              </a:extLst>
            </p:cNvPr>
            <p:cNvSpPr/>
            <p:nvPr/>
          </p:nvSpPr>
          <p:spPr>
            <a:xfrm>
              <a:off x="0" y="0"/>
              <a:ext cx="775141" cy="549927"/>
            </a:xfrm>
            <a:custGeom>
              <a:avLst/>
              <a:gdLst/>
              <a:ahLst/>
              <a:cxnLst/>
              <a:rect l="l" t="t" r="r" b="b"/>
              <a:pathLst>
                <a:path w="775141" h="549927">
                  <a:moveTo>
                    <a:pt x="0" y="0"/>
                  </a:moveTo>
                  <a:lnTo>
                    <a:pt x="775141" y="0"/>
                  </a:lnTo>
                  <a:lnTo>
                    <a:pt x="775141" y="549927"/>
                  </a:lnTo>
                  <a:lnTo>
                    <a:pt x="0" y="549927"/>
                  </a:lnTo>
                  <a:close/>
                </a:path>
              </a:pathLst>
            </a:custGeom>
            <a:blipFill>
              <a:blip r:embed="rId6"/>
              <a:stretch>
                <a:fillRect l="-3257" r="-3257"/>
              </a:stretch>
            </a:blipFill>
            <a:ln w="104775" cap="sq">
              <a:solidFill>
                <a:srgbClr val="FFFFFF"/>
              </a:solidFill>
              <a:prstDash val="solid"/>
              <a:miter/>
            </a:ln>
          </p:spPr>
          <p:txBody>
            <a:bodyPr/>
            <a:lstStyle/>
            <a:p>
              <a:endParaRPr lang="tr-TR"/>
            </a:p>
          </p:txBody>
        </p:sp>
      </p:grpSp>
      <p:sp>
        <p:nvSpPr>
          <p:cNvPr id="21" name="Freeform 21">
            <a:extLst>
              <a:ext uri="{FF2B5EF4-FFF2-40B4-BE49-F238E27FC236}">
                <a16:creationId xmlns:a16="http://schemas.microsoft.com/office/drawing/2014/main" id="{29F343EC-D69C-C7A2-F183-DFCEE62EBDA3}"/>
              </a:ext>
            </a:extLst>
          </p:cNvPr>
          <p:cNvSpPr/>
          <p:nvPr/>
        </p:nvSpPr>
        <p:spPr>
          <a:xfrm>
            <a:off x="16052795" y="596667"/>
            <a:ext cx="1216708" cy="1216708"/>
          </a:xfrm>
          <a:custGeom>
            <a:avLst/>
            <a:gdLst/>
            <a:ahLst/>
            <a:cxnLst/>
            <a:rect l="l" t="t" r="r" b="b"/>
            <a:pathLst>
              <a:path w="1216708" h="1216708">
                <a:moveTo>
                  <a:pt x="0" y="0"/>
                </a:moveTo>
                <a:lnTo>
                  <a:pt x="1216708" y="0"/>
                </a:lnTo>
                <a:lnTo>
                  <a:pt x="1216708" y="1216708"/>
                </a:lnTo>
                <a:lnTo>
                  <a:pt x="0" y="1216708"/>
                </a:lnTo>
                <a:lnTo>
                  <a:pt x="0" y="0"/>
                </a:lnTo>
                <a:close/>
              </a:path>
            </a:pathLst>
          </a:custGeom>
          <a:blipFill>
            <a:blip r:embed="rId7"/>
            <a:stretch>
              <a:fillRect/>
            </a:stretch>
          </a:blipFill>
        </p:spPr>
        <p:txBody>
          <a:bodyPr/>
          <a:lstStyle/>
          <a:p>
            <a:endParaRPr lang="tr-TR"/>
          </a:p>
        </p:txBody>
      </p:sp>
      <p:sp>
        <p:nvSpPr>
          <p:cNvPr id="22" name="TextBox 22">
            <a:extLst>
              <a:ext uri="{FF2B5EF4-FFF2-40B4-BE49-F238E27FC236}">
                <a16:creationId xmlns:a16="http://schemas.microsoft.com/office/drawing/2014/main" id="{48BCCE28-69C2-4F16-F0A8-7CD3E4664197}"/>
              </a:ext>
            </a:extLst>
          </p:cNvPr>
          <p:cNvSpPr txBox="1"/>
          <p:nvPr/>
        </p:nvSpPr>
        <p:spPr>
          <a:xfrm>
            <a:off x="1143000" y="1571817"/>
            <a:ext cx="9440648" cy="819776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6900"/>
              </a:lnSpc>
            </a:pPr>
            <a:r>
              <a:rPr lang="tr-TR" sz="4928" b="1" dirty="0">
                <a:solidFill>
                  <a:srgbClr val="000000"/>
                </a:solidFill>
                <a:latin typeface="Montserrat" panose="00000500000000000000" pitchFamily="2" charset="-94"/>
                <a:ea typeface="League Spartan"/>
                <a:cs typeface="League Spartan"/>
                <a:sym typeface="League Spartan"/>
              </a:rPr>
              <a:t>AI TAKIM AKTİVİTELERİ</a:t>
            </a:r>
          </a:p>
        </p:txBody>
      </p:sp>
      <p:sp>
        <p:nvSpPr>
          <p:cNvPr id="25" name="TextBox 25">
            <a:extLst>
              <a:ext uri="{FF2B5EF4-FFF2-40B4-BE49-F238E27FC236}">
                <a16:creationId xmlns:a16="http://schemas.microsoft.com/office/drawing/2014/main" id="{8F948636-F338-CCC0-B175-D7DACF384A06}"/>
              </a:ext>
            </a:extLst>
          </p:cNvPr>
          <p:cNvSpPr txBox="1"/>
          <p:nvPr/>
        </p:nvSpPr>
        <p:spPr>
          <a:xfrm>
            <a:off x="571262" y="6327173"/>
            <a:ext cx="2899593" cy="25648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2031"/>
              </a:lnSpc>
            </a:pPr>
            <a:r>
              <a:rPr lang="tr-TR" b="1" spc="-29" dirty="0">
                <a:solidFill>
                  <a:srgbClr val="FFFFFF"/>
                </a:solidFill>
                <a:latin typeface="Montserrat" panose="00000500000000000000" pitchFamily="2" charset="-94"/>
                <a:ea typeface="Montserrat Bold"/>
                <a:cs typeface="Montserrat Bold"/>
                <a:sym typeface="Montserrat Bold"/>
              </a:rPr>
              <a:t>AI Müzik Yarışması</a:t>
            </a:r>
            <a:endParaRPr lang="en-US" b="1" spc="-29" dirty="0">
              <a:solidFill>
                <a:srgbClr val="FFFFFF"/>
              </a:solidFill>
              <a:latin typeface="Montserrat" panose="00000500000000000000" pitchFamily="2" charset="-94"/>
              <a:ea typeface="Montserrat Bold"/>
              <a:cs typeface="Montserrat Bold"/>
              <a:sym typeface="Montserrat Bold"/>
            </a:endParaRPr>
          </a:p>
        </p:txBody>
      </p:sp>
      <p:sp>
        <p:nvSpPr>
          <p:cNvPr id="26" name="TextBox 26">
            <a:extLst>
              <a:ext uri="{FF2B5EF4-FFF2-40B4-BE49-F238E27FC236}">
                <a16:creationId xmlns:a16="http://schemas.microsoft.com/office/drawing/2014/main" id="{B52D49F5-47A2-5168-DA67-47BD9A70DCA0}"/>
              </a:ext>
            </a:extLst>
          </p:cNvPr>
          <p:cNvSpPr txBox="1"/>
          <p:nvPr/>
        </p:nvSpPr>
        <p:spPr>
          <a:xfrm>
            <a:off x="9535038" y="6706141"/>
            <a:ext cx="2899593" cy="25648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2031"/>
              </a:lnSpc>
            </a:pPr>
            <a:r>
              <a:rPr lang="en-US" b="1" spc="-29" dirty="0">
                <a:solidFill>
                  <a:srgbClr val="FFFFFF"/>
                </a:solidFill>
                <a:latin typeface="Montserrat" panose="00000500000000000000" pitchFamily="2" charset="-94"/>
                <a:ea typeface="Montserrat Bold"/>
                <a:cs typeface="Montserrat Bold"/>
                <a:sym typeface="Montserrat Bold"/>
              </a:rPr>
              <a:t>Karanlıkta Ritim</a:t>
            </a:r>
          </a:p>
        </p:txBody>
      </p:sp>
      <p:sp>
        <p:nvSpPr>
          <p:cNvPr id="27" name="TextBox 27">
            <a:extLst>
              <a:ext uri="{FF2B5EF4-FFF2-40B4-BE49-F238E27FC236}">
                <a16:creationId xmlns:a16="http://schemas.microsoft.com/office/drawing/2014/main" id="{E7A13FF2-9FC8-1621-E3E7-C3CC78BBFC42}"/>
              </a:ext>
            </a:extLst>
          </p:cNvPr>
          <p:cNvSpPr txBox="1"/>
          <p:nvPr/>
        </p:nvSpPr>
        <p:spPr>
          <a:xfrm>
            <a:off x="3582134" y="6327173"/>
            <a:ext cx="2899593" cy="25648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2031"/>
              </a:lnSpc>
            </a:pPr>
            <a:r>
              <a:rPr lang="en-US" b="1" spc="-29" dirty="0">
                <a:solidFill>
                  <a:srgbClr val="FFFFFF"/>
                </a:solidFill>
                <a:latin typeface="Montserrat" panose="00000500000000000000" pitchFamily="2" charset="-94"/>
                <a:ea typeface="Montserrat Bold"/>
                <a:cs typeface="Montserrat Bold"/>
                <a:sym typeface="Montserrat Bold"/>
              </a:rPr>
              <a:t>Body Percussion</a:t>
            </a:r>
          </a:p>
        </p:txBody>
      </p:sp>
      <p:sp>
        <p:nvSpPr>
          <p:cNvPr id="28" name="TextBox 28">
            <a:extLst>
              <a:ext uri="{FF2B5EF4-FFF2-40B4-BE49-F238E27FC236}">
                <a16:creationId xmlns:a16="http://schemas.microsoft.com/office/drawing/2014/main" id="{87B1D68C-07F5-3568-868C-5EC20225E113}"/>
              </a:ext>
            </a:extLst>
          </p:cNvPr>
          <p:cNvSpPr txBox="1"/>
          <p:nvPr/>
        </p:nvSpPr>
        <p:spPr>
          <a:xfrm>
            <a:off x="12388373" y="6706141"/>
            <a:ext cx="2899593" cy="25648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2031"/>
              </a:lnSpc>
            </a:pPr>
            <a:r>
              <a:rPr lang="en-US" b="1" spc="-29" dirty="0">
                <a:solidFill>
                  <a:srgbClr val="FFFFFF"/>
                </a:solidFill>
                <a:latin typeface="Montserrat" panose="00000500000000000000" pitchFamily="2" charset="-94"/>
                <a:ea typeface="Montserrat Bold"/>
                <a:cs typeface="Montserrat Bold"/>
                <a:sym typeface="Montserrat Bold"/>
              </a:rPr>
              <a:t>Duymaksızın İletişim</a:t>
            </a:r>
          </a:p>
        </p:txBody>
      </p:sp>
      <p:sp>
        <p:nvSpPr>
          <p:cNvPr id="29" name="TextBox 29">
            <a:extLst>
              <a:ext uri="{FF2B5EF4-FFF2-40B4-BE49-F238E27FC236}">
                <a16:creationId xmlns:a16="http://schemas.microsoft.com/office/drawing/2014/main" id="{9A2BFEFE-EACF-473B-B7DD-5792BBE7C5DD}"/>
              </a:ext>
            </a:extLst>
          </p:cNvPr>
          <p:cNvSpPr txBox="1"/>
          <p:nvPr/>
        </p:nvSpPr>
        <p:spPr>
          <a:xfrm>
            <a:off x="6508618" y="6327173"/>
            <a:ext cx="2899593" cy="25648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2031"/>
              </a:lnSpc>
            </a:pPr>
            <a:r>
              <a:rPr lang="en-US" b="1" spc="-29" dirty="0">
                <a:solidFill>
                  <a:srgbClr val="FFFFFF"/>
                </a:solidFill>
                <a:latin typeface="Montserrat" panose="00000500000000000000" pitchFamily="2" charset="-94"/>
                <a:ea typeface="Montserrat Bold"/>
                <a:cs typeface="Montserrat Bold"/>
                <a:sym typeface="Montserrat Bold"/>
              </a:rPr>
              <a:t>Müzikal Borular</a:t>
            </a:r>
          </a:p>
        </p:txBody>
      </p:sp>
      <p:sp>
        <p:nvSpPr>
          <p:cNvPr id="30" name="TextBox 30">
            <a:extLst>
              <a:ext uri="{FF2B5EF4-FFF2-40B4-BE49-F238E27FC236}">
                <a16:creationId xmlns:a16="http://schemas.microsoft.com/office/drawing/2014/main" id="{E38D06F9-C777-236E-E0AA-188460DB5FDE}"/>
              </a:ext>
            </a:extLst>
          </p:cNvPr>
          <p:cNvSpPr txBox="1"/>
          <p:nvPr/>
        </p:nvSpPr>
        <p:spPr>
          <a:xfrm>
            <a:off x="15211352" y="6706141"/>
            <a:ext cx="2899593" cy="25648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2031"/>
              </a:lnSpc>
            </a:pPr>
            <a:r>
              <a:rPr lang="en-US" b="1" spc="-29" dirty="0">
                <a:solidFill>
                  <a:srgbClr val="FFFFFF"/>
                </a:solidFill>
                <a:latin typeface="Montserrat" panose="00000500000000000000" pitchFamily="2" charset="-94"/>
                <a:ea typeface="Montserrat Bold"/>
                <a:cs typeface="Montserrat Bold"/>
                <a:sym typeface="Montserrat Bold"/>
              </a:rPr>
              <a:t>Şirket Korosu</a:t>
            </a:r>
          </a:p>
        </p:txBody>
      </p:sp>
      <p:sp>
        <p:nvSpPr>
          <p:cNvPr id="31" name="Freeform 31">
            <a:extLst>
              <a:ext uri="{FF2B5EF4-FFF2-40B4-BE49-F238E27FC236}">
                <a16:creationId xmlns:a16="http://schemas.microsoft.com/office/drawing/2014/main" id="{985DE7C5-1E91-38C1-0515-B822E1163E7E}"/>
              </a:ext>
            </a:extLst>
          </p:cNvPr>
          <p:cNvSpPr/>
          <p:nvPr/>
        </p:nvSpPr>
        <p:spPr>
          <a:xfrm>
            <a:off x="15357163" y="9258300"/>
            <a:ext cx="1912340" cy="793621"/>
          </a:xfrm>
          <a:custGeom>
            <a:avLst/>
            <a:gdLst/>
            <a:ahLst/>
            <a:cxnLst/>
            <a:rect l="l" t="t" r="r" b="b"/>
            <a:pathLst>
              <a:path w="1912340" h="793621">
                <a:moveTo>
                  <a:pt x="0" y="0"/>
                </a:moveTo>
                <a:lnTo>
                  <a:pt x="1912340" y="0"/>
                </a:lnTo>
                <a:lnTo>
                  <a:pt x="1912340" y="793621"/>
                </a:lnTo>
                <a:lnTo>
                  <a:pt x="0" y="793621"/>
                </a:lnTo>
                <a:lnTo>
                  <a:pt x="0" y="0"/>
                </a:lnTo>
                <a:close/>
              </a:path>
            </a:pathLst>
          </a:custGeom>
          <a:blipFill>
            <a:blip r:embed="rId8">
              <a:extLst>
                <a:ext uri="{96DAC541-7B7A-43D3-8B79-37D633B846F1}">
                  <asvg:svgBlip xmlns:asvg="http://schemas.microsoft.com/office/drawing/2016/SVG/main" r:embed="rId9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tr-TR"/>
          </a:p>
        </p:txBody>
      </p:sp>
      <p:sp>
        <p:nvSpPr>
          <p:cNvPr id="32" name="TextBox 32">
            <a:extLst>
              <a:ext uri="{FF2B5EF4-FFF2-40B4-BE49-F238E27FC236}">
                <a16:creationId xmlns:a16="http://schemas.microsoft.com/office/drawing/2014/main" id="{C0DE774D-B3C7-05BF-042D-C0BBB800F2F8}"/>
              </a:ext>
            </a:extLst>
          </p:cNvPr>
          <p:cNvSpPr txBox="1"/>
          <p:nvPr/>
        </p:nvSpPr>
        <p:spPr>
          <a:xfrm>
            <a:off x="14719222" y="8853271"/>
            <a:ext cx="2899593" cy="23939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0" lvl="0" indent="0" algn="l">
              <a:lnSpc>
                <a:spcPts val="2029"/>
              </a:lnSpc>
              <a:spcBef>
                <a:spcPct val="0"/>
              </a:spcBef>
            </a:pPr>
            <a:r>
              <a:rPr lang="en-US" sz="1449" b="1" u="none" strike="noStrike" dirty="0">
                <a:solidFill>
                  <a:srgbClr val="000000"/>
                </a:solidFill>
                <a:latin typeface="Montserrat" panose="00000500000000000000" pitchFamily="2" charset="-94"/>
                <a:ea typeface="League Spartan"/>
                <a:cs typeface="League Spartan"/>
                <a:sym typeface="League Spartan"/>
              </a:rPr>
              <a:t>VE ÇOK DAHA FAZLASI...</a:t>
            </a:r>
          </a:p>
        </p:txBody>
      </p:sp>
      <p:sp>
        <p:nvSpPr>
          <p:cNvPr id="36" name="Freeform 16">
            <a:extLst>
              <a:ext uri="{FF2B5EF4-FFF2-40B4-BE49-F238E27FC236}">
                <a16:creationId xmlns:a16="http://schemas.microsoft.com/office/drawing/2014/main" id="{B2AA0B35-207B-B1C8-57EC-77D718FED29B}"/>
              </a:ext>
            </a:extLst>
          </p:cNvPr>
          <p:cNvSpPr/>
          <p:nvPr/>
        </p:nvSpPr>
        <p:spPr>
          <a:xfrm>
            <a:off x="6649178" y="4227205"/>
            <a:ext cx="2682712" cy="1905940"/>
          </a:xfrm>
          <a:custGeom>
            <a:avLst/>
            <a:gdLst/>
            <a:ahLst/>
            <a:cxnLst/>
            <a:rect l="l" t="t" r="r" b="b"/>
            <a:pathLst>
              <a:path w="812800" h="549927">
                <a:moveTo>
                  <a:pt x="0" y="0"/>
                </a:moveTo>
                <a:lnTo>
                  <a:pt x="812800" y="0"/>
                </a:lnTo>
                <a:lnTo>
                  <a:pt x="812800" y="549927"/>
                </a:lnTo>
                <a:lnTo>
                  <a:pt x="0" y="549927"/>
                </a:lnTo>
                <a:close/>
              </a:path>
            </a:pathLst>
          </a:custGeom>
          <a:blipFill>
            <a:blip r:embed="rId4"/>
            <a:stretch>
              <a:fillRect t="-544" b="-544"/>
            </a:stretch>
          </a:blipFill>
          <a:ln w="104775" cap="sq">
            <a:solidFill>
              <a:srgbClr val="FFFFFF"/>
            </a:solidFill>
            <a:prstDash val="solid"/>
            <a:miter/>
          </a:ln>
        </p:spPr>
        <p:txBody>
          <a:bodyPr/>
          <a:lstStyle/>
          <a:p>
            <a:endParaRPr lang="tr-TR" dirty="0"/>
          </a:p>
        </p:txBody>
      </p:sp>
      <p:pic>
        <p:nvPicPr>
          <p:cNvPr id="34" name="Resim 33">
            <a:extLst>
              <a:ext uri="{FF2B5EF4-FFF2-40B4-BE49-F238E27FC236}">
                <a16:creationId xmlns:a16="http://schemas.microsoft.com/office/drawing/2014/main" id="{01217AFF-C95F-FBFD-50D4-55BF95E1E481}"/>
              </a:ext>
            </a:extLst>
          </p:cNvPr>
          <p:cNvPicPr>
            <a:picLocks noChangeAspect="1"/>
          </p:cNvPicPr>
          <p:nvPr/>
        </p:nvPicPr>
        <p:blipFill>
          <a:blip r:embed="rId10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711897" y="4266235"/>
            <a:ext cx="2557273" cy="1788371"/>
          </a:xfrm>
          <a:prstGeom prst="rect">
            <a:avLst/>
          </a:prstGeom>
        </p:spPr>
      </p:pic>
      <p:pic>
        <p:nvPicPr>
          <p:cNvPr id="33" name="Resim 32">
            <a:extLst>
              <a:ext uri="{FF2B5EF4-FFF2-40B4-BE49-F238E27FC236}">
                <a16:creationId xmlns:a16="http://schemas.microsoft.com/office/drawing/2014/main" id="{FECA412A-D42F-6F56-A08B-4B2A19AA75BB}"/>
              </a:ext>
            </a:extLst>
          </p:cNvPr>
          <p:cNvPicPr>
            <a:picLocks noChangeAspect="1"/>
          </p:cNvPicPr>
          <p:nvPr/>
        </p:nvPicPr>
        <p:blipFill>
          <a:blip r:embed="rId11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622" t="29688" r="-841" b="20667"/>
          <a:stretch>
            <a:fillRect/>
          </a:stretch>
        </p:blipFill>
        <p:spPr>
          <a:xfrm>
            <a:off x="666519" y="4266235"/>
            <a:ext cx="2748166" cy="182787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67876612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2"/>
          <p:cNvGrpSpPr/>
          <p:nvPr/>
        </p:nvGrpSpPr>
        <p:grpSpPr>
          <a:xfrm>
            <a:off x="9703621" y="0"/>
            <a:ext cx="8584380" cy="10287000"/>
            <a:chOff x="0" y="0"/>
            <a:chExt cx="3358824" cy="2709333"/>
          </a:xfrm>
          <a:solidFill>
            <a:schemeClr val="bg1">
              <a:lumMod val="50000"/>
            </a:schemeClr>
          </a:solidFill>
        </p:grpSpPr>
        <p:sp>
          <p:nvSpPr>
            <p:cNvPr id="3" name="Freeform 3"/>
            <p:cNvSpPr/>
            <p:nvPr/>
          </p:nvSpPr>
          <p:spPr>
            <a:xfrm>
              <a:off x="0" y="0"/>
              <a:ext cx="3358824" cy="2709333"/>
            </a:xfrm>
            <a:custGeom>
              <a:avLst/>
              <a:gdLst/>
              <a:ahLst/>
              <a:cxnLst/>
              <a:rect l="l" t="t" r="r" b="b"/>
              <a:pathLst>
                <a:path w="3358824" h="2709333">
                  <a:moveTo>
                    <a:pt x="0" y="0"/>
                  </a:moveTo>
                  <a:lnTo>
                    <a:pt x="3358824" y="0"/>
                  </a:lnTo>
                  <a:lnTo>
                    <a:pt x="3358824" y="2709333"/>
                  </a:lnTo>
                  <a:lnTo>
                    <a:pt x="0" y="2709333"/>
                  </a:lnTo>
                  <a:close/>
                </a:path>
              </a:pathLst>
            </a:custGeom>
            <a:grpFill/>
          </p:spPr>
          <p:txBody>
            <a:bodyPr/>
            <a:lstStyle/>
            <a:p>
              <a:endParaRPr lang="tr-TR"/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0" y="-38100"/>
              <a:ext cx="3358824" cy="2747433"/>
            </a:xfrm>
            <a:prstGeom prst="rect">
              <a:avLst/>
            </a:prstGeom>
            <a:grpFill/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940"/>
                </a:lnSpc>
              </a:pPr>
              <a:endParaRPr/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8256852" y="2195976"/>
            <a:ext cx="3241165" cy="5559935"/>
            <a:chOff x="0" y="0"/>
            <a:chExt cx="4321553" cy="7413246"/>
          </a:xfrm>
        </p:grpSpPr>
        <p:pic>
          <p:nvPicPr>
            <p:cNvPr id="6" name="Picture 6"/>
            <p:cNvPicPr>
              <a:picLocks noChangeAspect="1"/>
            </p:cNvPicPr>
            <p:nvPr/>
          </p:nvPicPr>
          <p:blipFill>
            <a:blip r:embed="rId2"/>
            <a:srcRect l="28113" r="24619"/>
            <a:stretch>
              <a:fillRect/>
            </a:stretch>
          </p:blipFill>
          <p:spPr>
            <a:xfrm>
              <a:off x="0" y="0"/>
              <a:ext cx="4321553" cy="7413246"/>
            </a:xfrm>
            <a:prstGeom prst="rect">
              <a:avLst/>
            </a:prstGeom>
          </p:spPr>
        </p:pic>
      </p:grpSp>
      <p:grpSp>
        <p:nvGrpSpPr>
          <p:cNvPr id="7" name="Group 7"/>
          <p:cNvGrpSpPr/>
          <p:nvPr/>
        </p:nvGrpSpPr>
        <p:grpSpPr>
          <a:xfrm>
            <a:off x="11653271" y="2195976"/>
            <a:ext cx="3241165" cy="5559935"/>
            <a:chOff x="0" y="0"/>
            <a:chExt cx="4321553" cy="7413246"/>
          </a:xfrm>
        </p:grpSpPr>
        <p:pic>
          <p:nvPicPr>
            <p:cNvPr id="8" name="Picture 8"/>
            <p:cNvPicPr>
              <a:picLocks noChangeAspect="1"/>
            </p:cNvPicPr>
            <p:nvPr/>
          </p:nvPicPr>
          <p:blipFill>
            <a:blip r:embed="rId3"/>
            <a:srcRect l="27361" r="34012" b="2913"/>
            <a:stretch>
              <a:fillRect/>
            </a:stretch>
          </p:blipFill>
          <p:spPr>
            <a:xfrm>
              <a:off x="0" y="0"/>
              <a:ext cx="4321553" cy="7413246"/>
            </a:xfrm>
            <a:prstGeom prst="rect">
              <a:avLst/>
            </a:prstGeom>
          </p:spPr>
        </p:pic>
      </p:grpSp>
      <p:grpSp>
        <p:nvGrpSpPr>
          <p:cNvPr id="9" name="Group 9"/>
          <p:cNvGrpSpPr/>
          <p:nvPr/>
        </p:nvGrpSpPr>
        <p:grpSpPr>
          <a:xfrm>
            <a:off x="15046835" y="2195976"/>
            <a:ext cx="3241165" cy="5559935"/>
            <a:chOff x="0" y="0"/>
            <a:chExt cx="4321553" cy="7413246"/>
          </a:xfrm>
        </p:grpSpPr>
        <p:pic>
          <p:nvPicPr>
            <p:cNvPr id="10" name="Picture 10"/>
            <p:cNvPicPr>
              <a:picLocks noChangeAspect="1"/>
            </p:cNvPicPr>
            <p:nvPr/>
          </p:nvPicPr>
          <p:blipFill>
            <a:blip r:embed="rId4"/>
            <a:srcRect l="19747" r="19747"/>
            <a:stretch>
              <a:fillRect/>
            </a:stretch>
          </p:blipFill>
          <p:spPr>
            <a:xfrm>
              <a:off x="0" y="0"/>
              <a:ext cx="4321553" cy="7413246"/>
            </a:xfrm>
            <a:prstGeom prst="rect">
              <a:avLst/>
            </a:prstGeom>
          </p:spPr>
        </p:pic>
      </p:grpSp>
      <p:sp>
        <p:nvSpPr>
          <p:cNvPr id="14" name="Freeform 14"/>
          <p:cNvSpPr/>
          <p:nvPr/>
        </p:nvSpPr>
        <p:spPr>
          <a:xfrm>
            <a:off x="12400255" y="9021491"/>
            <a:ext cx="3211827" cy="2879938"/>
          </a:xfrm>
          <a:custGeom>
            <a:avLst/>
            <a:gdLst/>
            <a:ahLst/>
            <a:cxnLst/>
            <a:rect l="l" t="t" r="r" b="b"/>
            <a:pathLst>
              <a:path w="3211827" h="2879938">
                <a:moveTo>
                  <a:pt x="0" y="0"/>
                </a:moveTo>
                <a:lnTo>
                  <a:pt x="3211827" y="0"/>
                </a:lnTo>
                <a:lnTo>
                  <a:pt x="3211827" y="2879938"/>
                </a:lnTo>
                <a:lnTo>
                  <a:pt x="0" y="2879938"/>
                </a:lnTo>
                <a:lnTo>
                  <a:pt x="0" y="0"/>
                </a:lnTo>
                <a:close/>
              </a:path>
            </a:pathLst>
          </a:custGeom>
          <a:blipFill>
            <a:blip r:embed="rId5">
              <a:extLst>
                <a:ext uri="{96DAC541-7B7A-43D3-8B79-37D633B846F1}">
                  <asvg:svgBlip xmlns:asvg="http://schemas.microsoft.com/office/drawing/2016/SVG/main" r:embed="rId6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tr-TR"/>
          </a:p>
        </p:txBody>
      </p:sp>
      <p:sp>
        <p:nvSpPr>
          <p:cNvPr id="15" name="Freeform 15"/>
          <p:cNvSpPr/>
          <p:nvPr/>
        </p:nvSpPr>
        <p:spPr>
          <a:xfrm>
            <a:off x="16052795" y="596667"/>
            <a:ext cx="1216708" cy="1216708"/>
          </a:xfrm>
          <a:custGeom>
            <a:avLst/>
            <a:gdLst/>
            <a:ahLst/>
            <a:cxnLst/>
            <a:rect l="l" t="t" r="r" b="b"/>
            <a:pathLst>
              <a:path w="1216708" h="1216708">
                <a:moveTo>
                  <a:pt x="0" y="0"/>
                </a:moveTo>
                <a:lnTo>
                  <a:pt x="1216708" y="0"/>
                </a:lnTo>
                <a:lnTo>
                  <a:pt x="1216708" y="1216708"/>
                </a:lnTo>
                <a:lnTo>
                  <a:pt x="0" y="1216708"/>
                </a:lnTo>
                <a:lnTo>
                  <a:pt x="0" y="0"/>
                </a:lnTo>
                <a:close/>
              </a:path>
            </a:pathLst>
          </a:custGeom>
          <a:blipFill>
            <a:blip r:embed="rId7"/>
            <a:stretch>
              <a:fillRect/>
            </a:stretch>
          </a:blipFill>
          <a:ln cap="sq">
            <a:noFill/>
            <a:prstDash val="solid"/>
            <a:miter/>
          </a:ln>
        </p:spPr>
        <p:txBody>
          <a:bodyPr/>
          <a:lstStyle/>
          <a:p>
            <a:endParaRPr lang="tr-TR"/>
          </a:p>
        </p:txBody>
      </p:sp>
      <p:sp>
        <p:nvSpPr>
          <p:cNvPr id="16" name="Freeform 16"/>
          <p:cNvSpPr/>
          <p:nvPr/>
        </p:nvSpPr>
        <p:spPr>
          <a:xfrm>
            <a:off x="851334" y="596667"/>
            <a:ext cx="2061427" cy="2061427"/>
          </a:xfrm>
          <a:custGeom>
            <a:avLst/>
            <a:gdLst/>
            <a:ahLst/>
            <a:cxnLst/>
            <a:rect l="l" t="t" r="r" b="b"/>
            <a:pathLst>
              <a:path w="2061427" h="2061427">
                <a:moveTo>
                  <a:pt x="0" y="0"/>
                </a:moveTo>
                <a:lnTo>
                  <a:pt x="2061428" y="0"/>
                </a:lnTo>
                <a:lnTo>
                  <a:pt x="2061428" y="2061427"/>
                </a:lnTo>
                <a:lnTo>
                  <a:pt x="0" y="2061427"/>
                </a:lnTo>
                <a:lnTo>
                  <a:pt x="0" y="0"/>
                </a:lnTo>
                <a:close/>
              </a:path>
            </a:pathLst>
          </a:custGeom>
          <a:blipFill>
            <a:blip r:embed="rId8">
              <a:extLst>
                <a:ext uri="{96DAC541-7B7A-43D3-8B79-37D633B846F1}">
                  <asvg:svgBlip xmlns:asvg="http://schemas.microsoft.com/office/drawing/2016/SVG/main" r:embed="rId9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tr-TR"/>
          </a:p>
        </p:txBody>
      </p:sp>
      <p:sp>
        <p:nvSpPr>
          <p:cNvPr id="17" name="Freeform 17"/>
          <p:cNvSpPr/>
          <p:nvPr/>
        </p:nvSpPr>
        <p:spPr>
          <a:xfrm>
            <a:off x="870692" y="7243226"/>
            <a:ext cx="386295" cy="386295"/>
          </a:xfrm>
          <a:custGeom>
            <a:avLst/>
            <a:gdLst/>
            <a:ahLst/>
            <a:cxnLst/>
            <a:rect l="l" t="t" r="r" b="b"/>
            <a:pathLst>
              <a:path w="386295" h="386295">
                <a:moveTo>
                  <a:pt x="0" y="0"/>
                </a:moveTo>
                <a:lnTo>
                  <a:pt x="386295" y="0"/>
                </a:lnTo>
                <a:lnTo>
                  <a:pt x="386295" y="386295"/>
                </a:lnTo>
                <a:lnTo>
                  <a:pt x="0" y="386295"/>
                </a:lnTo>
                <a:lnTo>
                  <a:pt x="0" y="0"/>
                </a:lnTo>
                <a:close/>
              </a:path>
            </a:pathLst>
          </a:custGeom>
          <a:blipFill>
            <a:blip r:embed="rId10">
              <a:extLst>
                <a:ext uri="{96DAC541-7B7A-43D3-8B79-37D633B846F1}">
                  <asvg:svgBlip xmlns:asvg="http://schemas.microsoft.com/office/drawing/2016/SVG/main" r:embed="rId11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tr-TR"/>
          </a:p>
        </p:txBody>
      </p:sp>
      <p:sp>
        <p:nvSpPr>
          <p:cNvPr id="18" name="Freeform 18"/>
          <p:cNvSpPr/>
          <p:nvPr/>
        </p:nvSpPr>
        <p:spPr>
          <a:xfrm>
            <a:off x="829209" y="7746386"/>
            <a:ext cx="595651" cy="347711"/>
          </a:xfrm>
          <a:custGeom>
            <a:avLst/>
            <a:gdLst/>
            <a:ahLst/>
            <a:cxnLst/>
            <a:rect l="l" t="t" r="r" b="b"/>
            <a:pathLst>
              <a:path w="595651" h="347711">
                <a:moveTo>
                  <a:pt x="0" y="0"/>
                </a:moveTo>
                <a:lnTo>
                  <a:pt x="595651" y="0"/>
                </a:lnTo>
                <a:lnTo>
                  <a:pt x="595651" y="347711"/>
                </a:lnTo>
                <a:lnTo>
                  <a:pt x="0" y="347711"/>
                </a:lnTo>
                <a:lnTo>
                  <a:pt x="0" y="0"/>
                </a:lnTo>
                <a:close/>
              </a:path>
            </a:pathLst>
          </a:custGeom>
          <a:blipFill>
            <a:blip r:embed="rId12">
              <a:extLst>
                <a:ext uri="{96DAC541-7B7A-43D3-8B79-37D633B846F1}">
                  <asvg:svgBlip xmlns:asvg="http://schemas.microsoft.com/office/drawing/2016/SVG/main" r:embed="rId13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tr-TR"/>
          </a:p>
        </p:txBody>
      </p:sp>
      <p:sp>
        <p:nvSpPr>
          <p:cNvPr id="19" name="Freeform 19"/>
          <p:cNvSpPr/>
          <p:nvPr/>
        </p:nvSpPr>
        <p:spPr>
          <a:xfrm>
            <a:off x="9838607" y="9258300"/>
            <a:ext cx="824341" cy="607951"/>
          </a:xfrm>
          <a:custGeom>
            <a:avLst/>
            <a:gdLst/>
            <a:ahLst/>
            <a:cxnLst/>
            <a:rect l="l" t="t" r="r" b="b"/>
            <a:pathLst>
              <a:path w="824341" h="607951">
                <a:moveTo>
                  <a:pt x="0" y="0"/>
                </a:moveTo>
                <a:lnTo>
                  <a:pt x="824341" y="0"/>
                </a:lnTo>
                <a:lnTo>
                  <a:pt x="824341" y="607951"/>
                </a:lnTo>
                <a:lnTo>
                  <a:pt x="0" y="607951"/>
                </a:lnTo>
                <a:lnTo>
                  <a:pt x="0" y="0"/>
                </a:lnTo>
                <a:close/>
              </a:path>
            </a:pathLst>
          </a:custGeom>
        </p:spPr>
        <p:txBody>
          <a:bodyPr/>
          <a:lstStyle/>
          <a:p>
            <a:endParaRPr lang="tr-TR"/>
          </a:p>
        </p:txBody>
      </p:sp>
      <p:sp>
        <p:nvSpPr>
          <p:cNvPr id="20" name="Freeform 20"/>
          <p:cNvSpPr/>
          <p:nvPr/>
        </p:nvSpPr>
        <p:spPr>
          <a:xfrm>
            <a:off x="10384741" y="9590801"/>
            <a:ext cx="556412" cy="569949"/>
          </a:xfrm>
          <a:custGeom>
            <a:avLst/>
            <a:gdLst/>
            <a:ahLst/>
            <a:cxnLst/>
            <a:rect l="l" t="t" r="r" b="b"/>
            <a:pathLst>
              <a:path w="556412" h="569949">
                <a:moveTo>
                  <a:pt x="0" y="0"/>
                </a:moveTo>
                <a:lnTo>
                  <a:pt x="556413" y="0"/>
                </a:lnTo>
                <a:lnTo>
                  <a:pt x="556413" y="569949"/>
                </a:lnTo>
                <a:lnTo>
                  <a:pt x="0" y="569949"/>
                </a:lnTo>
                <a:lnTo>
                  <a:pt x="0" y="0"/>
                </a:lnTo>
                <a:close/>
              </a:path>
            </a:pathLst>
          </a:custGeom>
          <a:blipFill>
            <a:blip r:embed="rId14">
              <a:extLst>
                <a:ext uri="{96DAC541-7B7A-43D3-8B79-37D633B846F1}">
                  <asvg:svgBlip xmlns:asvg="http://schemas.microsoft.com/office/drawing/2016/SVG/main" r:embed="rId15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tr-TR"/>
          </a:p>
        </p:txBody>
      </p:sp>
      <p:sp>
        <p:nvSpPr>
          <p:cNvPr id="21" name="TextBox 21"/>
          <p:cNvSpPr txBox="1"/>
          <p:nvPr/>
        </p:nvSpPr>
        <p:spPr>
          <a:xfrm>
            <a:off x="1028700" y="9463603"/>
            <a:ext cx="1980378" cy="26670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2160"/>
              </a:lnSpc>
            </a:pPr>
            <a:r>
              <a:rPr lang="en-US" sz="1800" b="1">
                <a:solidFill>
                  <a:srgbClr val="FFFFFF"/>
                </a:solidFill>
                <a:latin typeface="Montserrat Bold"/>
                <a:ea typeface="Montserrat Bold"/>
                <a:cs typeface="Montserrat Bold"/>
                <a:sym typeface="Montserrat Bold"/>
              </a:rPr>
              <a:t>Fiyat: 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1127035" y="1522605"/>
            <a:ext cx="9440648" cy="855888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6900"/>
              </a:lnSpc>
            </a:pPr>
            <a:r>
              <a:rPr lang="en-US" sz="4928">
                <a:solidFill>
                  <a:srgbClr val="000000"/>
                </a:solidFill>
                <a:latin typeface="Roboto Condensed"/>
                <a:ea typeface="Roboto Condensed"/>
                <a:cs typeface="Roboto Condensed"/>
                <a:sym typeface="Roboto Condensed"/>
              </a:rPr>
              <a:t>AI MÜZİK YARIŞMASI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3274322" y="9587428"/>
            <a:ext cx="6564285" cy="32321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0" lvl="0" indent="0" algn="ctr">
              <a:lnSpc>
                <a:spcPts val="2660"/>
              </a:lnSpc>
              <a:spcBef>
                <a:spcPct val="0"/>
              </a:spcBef>
            </a:pPr>
            <a:r>
              <a:rPr lang="en-US" sz="190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https://www.m3.com.tr/ai-ile-muzik-yapim-atolyesi/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1606165" y="7239206"/>
            <a:ext cx="1711054" cy="355782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marL="0" lvl="0" indent="0" algn="l">
              <a:lnSpc>
                <a:spcPts val="2940"/>
              </a:lnSpc>
              <a:spcBef>
                <a:spcPct val="0"/>
              </a:spcBef>
            </a:pPr>
            <a:r>
              <a:rPr lang="en-US" sz="2100" b="1" dirty="0">
                <a:solidFill>
                  <a:srgbClr val="565656"/>
                </a:solidFill>
                <a:latin typeface="Montserrat Bold"/>
                <a:ea typeface="Montserrat Bold"/>
                <a:cs typeface="Montserrat Bold"/>
                <a:sym typeface="Montserrat Bold"/>
              </a:rPr>
              <a:t>90-120 </a:t>
            </a:r>
            <a:r>
              <a:rPr lang="en-US" sz="2100" b="1" u="none" strike="noStrike" dirty="0">
                <a:solidFill>
                  <a:srgbClr val="565656"/>
                </a:solidFill>
                <a:latin typeface="Montserrat Bold"/>
                <a:ea typeface="Montserrat Bold"/>
                <a:cs typeface="Montserrat Bold"/>
                <a:sym typeface="Montserrat Bold"/>
              </a:rPr>
              <a:t>dk.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1606165" y="7747388"/>
            <a:ext cx="4758328" cy="355782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marL="0" lvl="0" indent="0" algn="l">
              <a:lnSpc>
                <a:spcPts val="2940"/>
              </a:lnSpc>
              <a:spcBef>
                <a:spcPct val="0"/>
              </a:spcBef>
            </a:pPr>
            <a:r>
              <a:rPr lang="en-US" sz="2100" b="1" u="none" strike="noStrike" dirty="0">
                <a:solidFill>
                  <a:srgbClr val="565656"/>
                </a:solidFill>
                <a:latin typeface="Montserrat Bold"/>
                <a:ea typeface="Montserrat Bold"/>
                <a:cs typeface="Montserrat Bold"/>
                <a:sym typeface="Montserrat Bold"/>
              </a:rPr>
              <a:t>1 moderatör, her </a:t>
            </a:r>
            <a:r>
              <a:rPr lang="en-US" sz="2100" b="1" u="none" strike="noStrike" dirty="0" err="1">
                <a:solidFill>
                  <a:srgbClr val="565656"/>
                </a:solidFill>
                <a:latin typeface="Montserrat Bold"/>
                <a:ea typeface="Montserrat Bold"/>
                <a:cs typeface="Montserrat Bold"/>
                <a:sym typeface="Montserrat Bold"/>
              </a:rPr>
              <a:t>takıma</a:t>
            </a:r>
            <a:r>
              <a:rPr lang="en-US" sz="2100" b="1" u="none" strike="noStrike" dirty="0">
                <a:solidFill>
                  <a:srgbClr val="565656"/>
                </a:solidFill>
                <a:latin typeface="Montserrat Bold"/>
                <a:ea typeface="Montserrat Bold"/>
                <a:cs typeface="Montserrat Bold"/>
                <a:sym typeface="Montserrat Bold"/>
              </a:rPr>
              <a:t> 1 asistan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851334" y="8256022"/>
            <a:ext cx="3720666" cy="347711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marL="0" lvl="0" indent="0" algn="l">
              <a:lnSpc>
                <a:spcPts val="2940"/>
              </a:lnSpc>
              <a:spcBef>
                <a:spcPct val="0"/>
              </a:spcBef>
            </a:pPr>
            <a:r>
              <a:rPr lang="en-US" sz="2100" b="1" u="none" strike="noStrike" dirty="0">
                <a:solidFill>
                  <a:srgbClr val="565656"/>
                </a:solidFill>
                <a:latin typeface="Montserrat Bold"/>
                <a:ea typeface="Montserrat Bold"/>
                <a:cs typeface="Montserrat Bold"/>
                <a:sym typeface="Montserrat Bold"/>
              </a:rPr>
              <a:t>Katılımcı Sayısı: </a:t>
            </a:r>
            <a:r>
              <a:rPr lang="en-US" sz="2100" b="1" u="none" strike="noStrike" dirty="0" err="1">
                <a:solidFill>
                  <a:srgbClr val="565656"/>
                </a:solidFill>
                <a:latin typeface="Montserrat Bold"/>
                <a:ea typeface="Montserrat Bold"/>
                <a:cs typeface="Montserrat Bold"/>
                <a:sym typeface="Montserrat Bold"/>
              </a:rPr>
              <a:t>Sınırsız</a:t>
            </a:r>
            <a:endParaRPr lang="en-US" sz="2100" b="1" u="none" strike="noStrike" dirty="0">
              <a:solidFill>
                <a:srgbClr val="565656"/>
              </a:solidFill>
              <a:latin typeface="Montserrat Bold"/>
              <a:ea typeface="Montserrat Bold"/>
              <a:cs typeface="Montserrat Bold"/>
              <a:sym typeface="Montserrat Bold"/>
            </a:endParaRPr>
          </a:p>
        </p:txBody>
      </p:sp>
      <p:sp>
        <p:nvSpPr>
          <p:cNvPr id="27" name="TextBox 27"/>
          <p:cNvSpPr txBox="1"/>
          <p:nvPr/>
        </p:nvSpPr>
        <p:spPr>
          <a:xfrm>
            <a:off x="851334" y="2827090"/>
            <a:ext cx="7253118" cy="446532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just">
              <a:lnSpc>
                <a:spcPts val="2520"/>
              </a:lnSpc>
            </a:pPr>
            <a:r>
              <a:rPr lang="en-US" sz="18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Ekibinizin</a:t>
            </a:r>
            <a:r>
              <a:rPr lang="en-US" sz="18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Sesi Bu Kez </a:t>
            </a:r>
            <a:r>
              <a:rPr lang="en-US" sz="18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Yapay</a:t>
            </a:r>
            <a:r>
              <a:rPr lang="en-US" sz="18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18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Zekâ</a:t>
            </a:r>
            <a:r>
              <a:rPr lang="en-US" sz="18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18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ile</a:t>
            </a:r>
            <a:r>
              <a:rPr lang="en-US" sz="18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18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Duyulsun</a:t>
            </a:r>
            <a:r>
              <a:rPr lang="en-US" sz="18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!</a:t>
            </a:r>
          </a:p>
          <a:p>
            <a:pPr algn="just">
              <a:lnSpc>
                <a:spcPts val="2520"/>
              </a:lnSpc>
            </a:pPr>
            <a:endParaRPr lang="en-US" sz="1800" dirty="0">
              <a:solidFill>
                <a:srgbClr val="565656"/>
              </a:solidFill>
              <a:latin typeface="Montserrat"/>
              <a:ea typeface="Montserrat"/>
              <a:cs typeface="Montserrat"/>
              <a:sym typeface="Montserrat"/>
            </a:endParaRPr>
          </a:p>
          <a:p>
            <a:pPr algn="just">
              <a:lnSpc>
                <a:spcPts val="2520"/>
              </a:lnSpc>
            </a:pPr>
            <a:r>
              <a:rPr lang="en-US" sz="18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Katılımcılar </a:t>
            </a:r>
            <a:r>
              <a:rPr lang="en-US" sz="18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takımlara</a:t>
            </a:r>
            <a:r>
              <a:rPr lang="en-US" sz="18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18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ayrılır</a:t>
            </a:r>
            <a:r>
              <a:rPr lang="en-US" sz="18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, her </a:t>
            </a:r>
            <a:r>
              <a:rPr lang="en-US" sz="18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takıma</a:t>
            </a:r>
            <a:r>
              <a:rPr lang="en-US" sz="18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18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yapay</a:t>
            </a:r>
            <a:r>
              <a:rPr lang="en-US" sz="18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18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zekâ</a:t>
            </a:r>
            <a:r>
              <a:rPr lang="en-US" sz="18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18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destekli</a:t>
            </a:r>
            <a:r>
              <a:rPr lang="en-US" sz="18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18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bir</a:t>
            </a:r>
            <a:r>
              <a:rPr lang="en-US" sz="18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18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müzik</a:t>
            </a:r>
            <a:r>
              <a:rPr lang="en-US" sz="18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18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prodüksiyon</a:t>
            </a:r>
            <a:r>
              <a:rPr lang="en-US" sz="18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18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aracı</a:t>
            </a:r>
            <a:r>
              <a:rPr lang="en-US" sz="18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18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verilir</a:t>
            </a:r>
            <a:r>
              <a:rPr lang="en-US" sz="18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. </a:t>
            </a:r>
            <a:r>
              <a:rPr lang="en-US" sz="18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Dilerseniz</a:t>
            </a:r>
            <a:r>
              <a:rPr lang="en-US" sz="18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18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kendi</a:t>
            </a:r>
            <a:r>
              <a:rPr lang="en-US" sz="18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18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sözlerinizi</a:t>
            </a:r>
            <a:r>
              <a:rPr lang="en-US" sz="18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18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girin</a:t>
            </a:r>
            <a:r>
              <a:rPr lang="en-US" sz="18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, </a:t>
            </a:r>
            <a:r>
              <a:rPr lang="en-US" sz="18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dilerseniz</a:t>
            </a:r>
            <a:r>
              <a:rPr lang="en-US" sz="18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18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AI'dan</a:t>
            </a:r>
            <a:r>
              <a:rPr lang="en-US" sz="18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18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ilham</a:t>
            </a:r>
            <a:r>
              <a:rPr lang="en-US" sz="18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18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alın</a:t>
            </a:r>
            <a:r>
              <a:rPr lang="en-US" sz="18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… </a:t>
            </a:r>
            <a:r>
              <a:rPr lang="en-US" sz="18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Ardından</a:t>
            </a:r>
            <a:r>
              <a:rPr lang="en-US" sz="18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18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seçtiğiniz</a:t>
            </a:r>
            <a:r>
              <a:rPr lang="en-US" sz="18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18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müzik</a:t>
            </a:r>
            <a:r>
              <a:rPr lang="en-US" sz="18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18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tarzında</a:t>
            </a:r>
            <a:r>
              <a:rPr lang="en-US" sz="18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18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bir</a:t>
            </a:r>
            <a:r>
              <a:rPr lang="en-US" sz="18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18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beste</a:t>
            </a:r>
            <a:r>
              <a:rPr lang="en-US" sz="18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18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oluşturun</a:t>
            </a:r>
            <a:r>
              <a:rPr lang="en-US" sz="18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18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ve</a:t>
            </a:r>
            <a:r>
              <a:rPr lang="en-US" sz="18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18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şarkınızı</a:t>
            </a:r>
            <a:r>
              <a:rPr lang="en-US" sz="18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18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stüdyo</a:t>
            </a:r>
            <a:r>
              <a:rPr lang="en-US" sz="18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18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kalitesinde</a:t>
            </a:r>
            <a:r>
              <a:rPr lang="en-US" sz="18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18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kaydedin</a:t>
            </a:r>
            <a:r>
              <a:rPr lang="en-US" sz="18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. </a:t>
            </a:r>
          </a:p>
          <a:p>
            <a:pPr algn="just">
              <a:lnSpc>
                <a:spcPts val="2520"/>
              </a:lnSpc>
            </a:pPr>
            <a:endParaRPr lang="en-US" sz="1800" dirty="0">
              <a:solidFill>
                <a:srgbClr val="565656"/>
              </a:solidFill>
              <a:latin typeface="Montserrat"/>
              <a:ea typeface="Montserrat"/>
              <a:cs typeface="Montserrat"/>
              <a:sym typeface="Montserrat"/>
            </a:endParaRPr>
          </a:p>
          <a:p>
            <a:pPr algn="just">
              <a:lnSpc>
                <a:spcPts val="2520"/>
              </a:lnSpc>
            </a:pPr>
            <a:r>
              <a:rPr lang="en-US" sz="18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Finalde</a:t>
            </a:r>
            <a:r>
              <a:rPr lang="en-US" sz="18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, Pioneer DJ </a:t>
            </a:r>
            <a:r>
              <a:rPr lang="en-US" sz="18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setup'ı</a:t>
            </a:r>
            <a:r>
              <a:rPr lang="en-US" sz="18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18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ile</a:t>
            </a:r>
            <a:r>
              <a:rPr lang="en-US" sz="18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18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şarkınıza</a:t>
            </a:r>
            <a:r>
              <a:rPr lang="en-US" sz="18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18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sahnede</a:t>
            </a:r>
            <a:r>
              <a:rPr lang="en-US" sz="18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son </a:t>
            </a:r>
            <a:r>
              <a:rPr lang="en-US" sz="18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dokunuşları</a:t>
            </a:r>
            <a:r>
              <a:rPr lang="en-US" sz="18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18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yaparak</a:t>
            </a:r>
            <a:r>
              <a:rPr lang="en-US" sz="18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18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tüm</a:t>
            </a:r>
            <a:r>
              <a:rPr lang="en-US" sz="18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18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gruba</a:t>
            </a:r>
            <a:r>
              <a:rPr lang="en-US" sz="18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18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dinletin</a:t>
            </a:r>
            <a:r>
              <a:rPr lang="en-US" sz="18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. En çok oy </a:t>
            </a:r>
            <a:r>
              <a:rPr lang="en-US" sz="18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alan</a:t>
            </a:r>
            <a:r>
              <a:rPr lang="en-US" sz="18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18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takım</a:t>
            </a:r>
            <a:r>
              <a:rPr lang="en-US" sz="18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18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yarışmayı</a:t>
            </a:r>
            <a:r>
              <a:rPr lang="en-US" sz="18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18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kazanır</a:t>
            </a:r>
            <a:r>
              <a:rPr lang="en-US" sz="18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!</a:t>
            </a:r>
          </a:p>
          <a:p>
            <a:pPr algn="just">
              <a:lnSpc>
                <a:spcPts val="2520"/>
              </a:lnSpc>
            </a:pPr>
            <a:endParaRPr lang="en-US" sz="1800" dirty="0">
              <a:solidFill>
                <a:srgbClr val="565656"/>
              </a:solidFill>
              <a:latin typeface="Montserrat"/>
              <a:ea typeface="Montserrat"/>
              <a:cs typeface="Montserrat"/>
              <a:sym typeface="Montserrat"/>
            </a:endParaRPr>
          </a:p>
          <a:p>
            <a:pPr algn="just">
              <a:lnSpc>
                <a:spcPts val="2520"/>
              </a:lnSpc>
            </a:pPr>
            <a:r>
              <a:rPr lang="en-US" sz="18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Etkinlikte</a:t>
            </a:r>
            <a:r>
              <a:rPr lang="en-US" sz="18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18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üretilen</a:t>
            </a:r>
            <a:r>
              <a:rPr lang="en-US" sz="18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18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tüm</a:t>
            </a:r>
            <a:r>
              <a:rPr lang="en-US" sz="18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18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parçalar</a:t>
            </a:r>
            <a:r>
              <a:rPr lang="en-US" sz="18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playlist </a:t>
            </a:r>
            <a:r>
              <a:rPr lang="en-US" sz="18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olarak</a:t>
            </a:r>
            <a:r>
              <a:rPr lang="en-US" sz="18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18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hazırlanır</a:t>
            </a:r>
            <a:r>
              <a:rPr lang="en-US" sz="18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, </a:t>
            </a:r>
            <a:r>
              <a:rPr lang="en-US" sz="18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dilerseniz</a:t>
            </a:r>
            <a:r>
              <a:rPr lang="en-US" sz="18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18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şirketinizin</a:t>
            </a:r>
            <a:r>
              <a:rPr lang="en-US" sz="18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online </a:t>
            </a:r>
            <a:r>
              <a:rPr lang="en-US" sz="18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müzik</a:t>
            </a:r>
            <a:r>
              <a:rPr lang="en-US" sz="18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18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albümüne</a:t>
            </a:r>
            <a:r>
              <a:rPr lang="en-US" sz="18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bile </a:t>
            </a:r>
            <a:r>
              <a:rPr lang="en-US" sz="18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dönüşebilir</a:t>
            </a:r>
            <a:r>
              <a:rPr lang="en-US" sz="18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!</a:t>
            </a:r>
          </a:p>
        </p:txBody>
      </p:sp>
      <p:sp>
        <p:nvSpPr>
          <p:cNvPr id="28" name="TextBox 28"/>
          <p:cNvSpPr txBox="1"/>
          <p:nvPr/>
        </p:nvSpPr>
        <p:spPr>
          <a:xfrm>
            <a:off x="5572493" y="9240719"/>
            <a:ext cx="1971307" cy="355782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marL="0" lvl="0" indent="0" algn="l">
              <a:lnSpc>
                <a:spcPts val="2940"/>
              </a:lnSpc>
              <a:spcBef>
                <a:spcPct val="0"/>
              </a:spcBef>
            </a:pPr>
            <a:r>
              <a:rPr lang="en-US" sz="2100" b="1" dirty="0">
                <a:solidFill>
                  <a:srgbClr val="565656"/>
                </a:solidFill>
                <a:latin typeface="Montserrat Bold"/>
                <a:ea typeface="Montserrat Bold"/>
                <a:cs typeface="Montserrat Bold"/>
                <a:sym typeface="Montserrat Bold"/>
              </a:rPr>
              <a:t>Detaylı bilgi:</a:t>
            </a:r>
          </a:p>
        </p:txBody>
      </p:sp>
      <p:sp>
        <p:nvSpPr>
          <p:cNvPr id="29" name="TextBox 29"/>
          <p:cNvSpPr txBox="1"/>
          <p:nvPr/>
        </p:nvSpPr>
        <p:spPr>
          <a:xfrm>
            <a:off x="1882048" y="2358708"/>
            <a:ext cx="9440648" cy="35877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2800"/>
              </a:lnSpc>
            </a:pPr>
            <a:r>
              <a:rPr lang="en-US" sz="2000">
                <a:solidFill>
                  <a:srgbClr val="000000"/>
                </a:solidFill>
                <a:latin typeface="Roboto Condensed"/>
                <a:ea typeface="Roboto Condensed"/>
                <a:cs typeface="Roboto Condensed"/>
                <a:sym typeface="Roboto Condensed"/>
              </a:rPr>
              <a:t>TAKIM ÇALIŞMASI</a:t>
            </a:r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2"/>
          <p:cNvGrpSpPr/>
          <p:nvPr/>
        </p:nvGrpSpPr>
        <p:grpSpPr>
          <a:xfrm>
            <a:off x="9703621" y="0"/>
            <a:ext cx="8584380" cy="10287000"/>
            <a:chOff x="0" y="0"/>
            <a:chExt cx="3358824" cy="2709333"/>
          </a:xfrm>
          <a:solidFill>
            <a:schemeClr val="bg1">
              <a:lumMod val="50000"/>
            </a:schemeClr>
          </a:solidFill>
        </p:grpSpPr>
        <p:sp>
          <p:nvSpPr>
            <p:cNvPr id="3" name="Freeform 3"/>
            <p:cNvSpPr/>
            <p:nvPr/>
          </p:nvSpPr>
          <p:spPr>
            <a:xfrm>
              <a:off x="0" y="0"/>
              <a:ext cx="3358824" cy="2709333"/>
            </a:xfrm>
            <a:custGeom>
              <a:avLst/>
              <a:gdLst/>
              <a:ahLst/>
              <a:cxnLst/>
              <a:rect l="l" t="t" r="r" b="b"/>
              <a:pathLst>
                <a:path w="3358824" h="2709333">
                  <a:moveTo>
                    <a:pt x="0" y="0"/>
                  </a:moveTo>
                  <a:lnTo>
                    <a:pt x="3358824" y="0"/>
                  </a:lnTo>
                  <a:lnTo>
                    <a:pt x="3358824" y="2709333"/>
                  </a:lnTo>
                  <a:lnTo>
                    <a:pt x="0" y="2709333"/>
                  </a:lnTo>
                  <a:close/>
                </a:path>
              </a:pathLst>
            </a:custGeom>
            <a:grpFill/>
          </p:spPr>
          <p:txBody>
            <a:bodyPr/>
            <a:lstStyle/>
            <a:p>
              <a:endParaRPr lang="tr-TR"/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0" y="-38100"/>
              <a:ext cx="3358824" cy="2747433"/>
            </a:xfrm>
            <a:prstGeom prst="rect">
              <a:avLst/>
            </a:prstGeom>
            <a:grpFill/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940"/>
                </a:lnSpc>
              </a:pPr>
              <a:endParaRPr/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8256852" y="2195976"/>
            <a:ext cx="3241165" cy="5559935"/>
            <a:chOff x="0" y="0"/>
            <a:chExt cx="4321553" cy="7413246"/>
          </a:xfrm>
        </p:grpSpPr>
        <p:pic>
          <p:nvPicPr>
            <p:cNvPr id="6" name="Picture 6"/>
            <p:cNvPicPr>
              <a:picLocks noChangeAspect="1"/>
            </p:cNvPicPr>
            <p:nvPr/>
          </p:nvPicPr>
          <p:blipFill>
            <a:blip r:embed="rId2"/>
            <a:srcRect l="6346" r="6346"/>
            <a:stretch>
              <a:fillRect/>
            </a:stretch>
          </p:blipFill>
          <p:spPr>
            <a:xfrm>
              <a:off x="0" y="0"/>
              <a:ext cx="4321553" cy="7413246"/>
            </a:xfrm>
            <a:prstGeom prst="rect">
              <a:avLst/>
            </a:prstGeom>
          </p:spPr>
        </p:pic>
      </p:grpSp>
      <p:grpSp>
        <p:nvGrpSpPr>
          <p:cNvPr id="7" name="Group 7"/>
          <p:cNvGrpSpPr/>
          <p:nvPr/>
        </p:nvGrpSpPr>
        <p:grpSpPr>
          <a:xfrm>
            <a:off x="11653271" y="2195976"/>
            <a:ext cx="3241165" cy="5559935"/>
            <a:chOff x="0" y="0"/>
            <a:chExt cx="4321553" cy="7413246"/>
          </a:xfrm>
        </p:grpSpPr>
        <p:pic>
          <p:nvPicPr>
            <p:cNvPr id="8" name="Picture 8"/>
            <p:cNvPicPr>
              <a:picLocks noChangeAspect="1"/>
            </p:cNvPicPr>
            <p:nvPr/>
          </p:nvPicPr>
          <p:blipFill>
            <a:blip r:embed="rId3"/>
            <a:srcRect l="15184" r="26520"/>
            <a:stretch>
              <a:fillRect/>
            </a:stretch>
          </p:blipFill>
          <p:spPr>
            <a:xfrm>
              <a:off x="0" y="0"/>
              <a:ext cx="4321553" cy="7413246"/>
            </a:xfrm>
            <a:prstGeom prst="rect">
              <a:avLst/>
            </a:prstGeom>
          </p:spPr>
        </p:pic>
      </p:grpSp>
      <p:grpSp>
        <p:nvGrpSpPr>
          <p:cNvPr id="9" name="Group 9"/>
          <p:cNvGrpSpPr/>
          <p:nvPr/>
        </p:nvGrpSpPr>
        <p:grpSpPr>
          <a:xfrm>
            <a:off x="15046835" y="2195976"/>
            <a:ext cx="3241165" cy="5559935"/>
            <a:chOff x="0" y="0"/>
            <a:chExt cx="4321553" cy="7413246"/>
          </a:xfrm>
        </p:grpSpPr>
        <p:pic>
          <p:nvPicPr>
            <p:cNvPr id="10" name="Picture 10"/>
            <p:cNvPicPr>
              <a:picLocks noChangeAspect="1"/>
            </p:cNvPicPr>
            <p:nvPr/>
          </p:nvPicPr>
          <p:blipFill>
            <a:blip r:embed="rId4"/>
            <a:srcRect l="20852" r="20852"/>
            <a:stretch>
              <a:fillRect/>
            </a:stretch>
          </p:blipFill>
          <p:spPr>
            <a:xfrm>
              <a:off x="0" y="0"/>
              <a:ext cx="4321553" cy="7413246"/>
            </a:xfrm>
            <a:prstGeom prst="rect">
              <a:avLst/>
            </a:prstGeom>
          </p:spPr>
        </p:pic>
      </p:grpSp>
      <p:sp>
        <p:nvSpPr>
          <p:cNvPr id="14" name="Freeform 14"/>
          <p:cNvSpPr/>
          <p:nvPr/>
        </p:nvSpPr>
        <p:spPr>
          <a:xfrm>
            <a:off x="12400255" y="9021491"/>
            <a:ext cx="3211827" cy="2879938"/>
          </a:xfrm>
          <a:custGeom>
            <a:avLst/>
            <a:gdLst/>
            <a:ahLst/>
            <a:cxnLst/>
            <a:rect l="l" t="t" r="r" b="b"/>
            <a:pathLst>
              <a:path w="3211827" h="2879938">
                <a:moveTo>
                  <a:pt x="0" y="0"/>
                </a:moveTo>
                <a:lnTo>
                  <a:pt x="3211827" y="0"/>
                </a:lnTo>
                <a:lnTo>
                  <a:pt x="3211827" y="2879938"/>
                </a:lnTo>
                <a:lnTo>
                  <a:pt x="0" y="2879938"/>
                </a:lnTo>
                <a:lnTo>
                  <a:pt x="0" y="0"/>
                </a:lnTo>
                <a:close/>
              </a:path>
            </a:pathLst>
          </a:custGeom>
          <a:blipFill>
            <a:blip r:embed="rId5">
              <a:extLst>
                <a:ext uri="{96DAC541-7B7A-43D3-8B79-37D633B846F1}">
                  <asvg:svgBlip xmlns:asvg="http://schemas.microsoft.com/office/drawing/2016/SVG/main" r:embed="rId6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tr-TR"/>
          </a:p>
        </p:txBody>
      </p:sp>
      <p:sp>
        <p:nvSpPr>
          <p:cNvPr id="15" name="Freeform 15"/>
          <p:cNvSpPr/>
          <p:nvPr/>
        </p:nvSpPr>
        <p:spPr>
          <a:xfrm>
            <a:off x="16052795" y="596667"/>
            <a:ext cx="1216708" cy="1216708"/>
          </a:xfrm>
          <a:custGeom>
            <a:avLst/>
            <a:gdLst/>
            <a:ahLst/>
            <a:cxnLst/>
            <a:rect l="l" t="t" r="r" b="b"/>
            <a:pathLst>
              <a:path w="1216708" h="1216708">
                <a:moveTo>
                  <a:pt x="0" y="0"/>
                </a:moveTo>
                <a:lnTo>
                  <a:pt x="1216708" y="0"/>
                </a:lnTo>
                <a:lnTo>
                  <a:pt x="1216708" y="1216708"/>
                </a:lnTo>
                <a:lnTo>
                  <a:pt x="0" y="1216708"/>
                </a:lnTo>
                <a:lnTo>
                  <a:pt x="0" y="0"/>
                </a:lnTo>
                <a:close/>
              </a:path>
            </a:pathLst>
          </a:custGeom>
          <a:blipFill>
            <a:blip r:embed="rId7"/>
            <a:stretch>
              <a:fillRect/>
            </a:stretch>
          </a:blipFill>
          <a:ln cap="sq">
            <a:noFill/>
            <a:prstDash val="solid"/>
            <a:miter/>
          </a:ln>
        </p:spPr>
        <p:txBody>
          <a:bodyPr/>
          <a:lstStyle/>
          <a:p>
            <a:endParaRPr lang="tr-TR"/>
          </a:p>
        </p:txBody>
      </p:sp>
      <p:sp>
        <p:nvSpPr>
          <p:cNvPr id="16" name="Freeform 16"/>
          <p:cNvSpPr/>
          <p:nvPr/>
        </p:nvSpPr>
        <p:spPr>
          <a:xfrm>
            <a:off x="851334" y="596667"/>
            <a:ext cx="2061427" cy="2061427"/>
          </a:xfrm>
          <a:custGeom>
            <a:avLst/>
            <a:gdLst/>
            <a:ahLst/>
            <a:cxnLst/>
            <a:rect l="l" t="t" r="r" b="b"/>
            <a:pathLst>
              <a:path w="2061427" h="2061427">
                <a:moveTo>
                  <a:pt x="0" y="0"/>
                </a:moveTo>
                <a:lnTo>
                  <a:pt x="2061428" y="0"/>
                </a:lnTo>
                <a:lnTo>
                  <a:pt x="2061428" y="2061427"/>
                </a:lnTo>
                <a:lnTo>
                  <a:pt x="0" y="2061427"/>
                </a:lnTo>
                <a:lnTo>
                  <a:pt x="0" y="0"/>
                </a:lnTo>
                <a:close/>
              </a:path>
            </a:pathLst>
          </a:custGeom>
          <a:blipFill>
            <a:blip r:embed="rId8">
              <a:extLst>
                <a:ext uri="{96DAC541-7B7A-43D3-8B79-37D633B846F1}">
                  <asvg:svgBlip xmlns:asvg="http://schemas.microsoft.com/office/drawing/2016/SVG/main" r:embed="rId9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tr-TR"/>
          </a:p>
        </p:txBody>
      </p:sp>
      <p:sp>
        <p:nvSpPr>
          <p:cNvPr id="17" name="Freeform 17"/>
          <p:cNvSpPr/>
          <p:nvPr/>
        </p:nvSpPr>
        <p:spPr>
          <a:xfrm>
            <a:off x="870692" y="7243226"/>
            <a:ext cx="386295" cy="386295"/>
          </a:xfrm>
          <a:custGeom>
            <a:avLst/>
            <a:gdLst/>
            <a:ahLst/>
            <a:cxnLst/>
            <a:rect l="l" t="t" r="r" b="b"/>
            <a:pathLst>
              <a:path w="386295" h="386295">
                <a:moveTo>
                  <a:pt x="0" y="0"/>
                </a:moveTo>
                <a:lnTo>
                  <a:pt x="386295" y="0"/>
                </a:lnTo>
                <a:lnTo>
                  <a:pt x="386295" y="386295"/>
                </a:lnTo>
                <a:lnTo>
                  <a:pt x="0" y="386295"/>
                </a:lnTo>
                <a:lnTo>
                  <a:pt x="0" y="0"/>
                </a:lnTo>
                <a:close/>
              </a:path>
            </a:pathLst>
          </a:custGeom>
          <a:blipFill>
            <a:blip r:embed="rId10">
              <a:extLst>
                <a:ext uri="{96DAC541-7B7A-43D3-8B79-37D633B846F1}">
                  <asvg:svgBlip xmlns:asvg="http://schemas.microsoft.com/office/drawing/2016/SVG/main" r:embed="rId11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tr-TR"/>
          </a:p>
        </p:txBody>
      </p:sp>
      <p:sp>
        <p:nvSpPr>
          <p:cNvPr id="18" name="Freeform 18"/>
          <p:cNvSpPr/>
          <p:nvPr/>
        </p:nvSpPr>
        <p:spPr>
          <a:xfrm>
            <a:off x="829209" y="7746386"/>
            <a:ext cx="595651" cy="347711"/>
          </a:xfrm>
          <a:custGeom>
            <a:avLst/>
            <a:gdLst/>
            <a:ahLst/>
            <a:cxnLst/>
            <a:rect l="l" t="t" r="r" b="b"/>
            <a:pathLst>
              <a:path w="595651" h="347711">
                <a:moveTo>
                  <a:pt x="0" y="0"/>
                </a:moveTo>
                <a:lnTo>
                  <a:pt x="595651" y="0"/>
                </a:lnTo>
                <a:lnTo>
                  <a:pt x="595651" y="347711"/>
                </a:lnTo>
                <a:lnTo>
                  <a:pt x="0" y="347711"/>
                </a:lnTo>
                <a:lnTo>
                  <a:pt x="0" y="0"/>
                </a:lnTo>
                <a:close/>
              </a:path>
            </a:pathLst>
          </a:custGeom>
          <a:blipFill>
            <a:blip r:embed="rId12">
              <a:extLst>
                <a:ext uri="{96DAC541-7B7A-43D3-8B79-37D633B846F1}">
                  <asvg:svgBlip xmlns:asvg="http://schemas.microsoft.com/office/drawing/2016/SVG/main" r:embed="rId13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tr-TR"/>
          </a:p>
        </p:txBody>
      </p:sp>
      <p:sp>
        <p:nvSpPr>
          <p:cNvPr id="19" name="TextBox 19"/>
          <p:cNvSpPr txBox="1"/>
          <p:nvPr/>
        </p:nvSpPr>
        <p:spPr>
          <a:xfrm>
            <a:off x="1028700" y="9463603"/>
            <a:ext cx="1980378" cy="26670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2160"/>
              </a:lnSpc>
            </a:pPr>
            <a:r>
              <a:rPr lang="en-US" sz="1800" b="1">
                <a:solidFill>
                  <a:srgbClr val="FFFFFF"/>
                </a:solidFill>
                <a:latin typeface="Montserrat Bold"/>
                <a:ea typeface="Montserrat Bold"/>
                <a:cs typeface="Montserrat Bold"/>
                <a:sym typeface="Montserrat Bold"/>
              </a:rPr>
              <a:t>Fiyat: 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1127035" y="1522605"/>
            <a:ext cx="9440648" cy="855888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6900"/>
              </a:lnSpc>
            </a:pPr>
            <a:r>
              <a:rPr lang="en-US" sz="4928">
                <a:solidFill>
                  <a:srgbClr val="000000"/>
                </a:solidFill>
                <a:latin typeface="Roboto Condensed"/>
                <a:ea typeface="Roboto Condensed"/>
                <a:cs typeface="Roboto Condensed"/>
                <a:sym typeface="Roboto Condensed"/>
              </a:rPr>
              <a:t>AI DEFİNE AVI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3274322" y="9587428"/>
            <a:ext cx="6564285" cy="32321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0" lvl="0" indent="0" algn="ctr">
              <a:lnSpc>
                <a:spcPts val="2660"/>
              </a:lnSpc>
              <a:spcBef>
                <a:spcPct val="0"/>
              </a:spcBef>
            </a:pPr>
            <a:r>
              <a:rPr lang="en-US" sz="190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https://www.m3.com.tr/ai-define-avi/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1606165" y="7239206"/>
            <a:ext cx="1581371" cy="345479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marL="0" lvl="0" indent="0" algn="l">
              <a:lnSpc>
                <a:spcPts val="2940"/>
              </a:lnSpc>
              <a:spcBef>
                <a:spcPct val="0"/>
              </a:spcBef>
            </a:pPr>
            <a:r>
              <a:rPr lang="en-US" sz="2100" b="1" dirty="0">
                <a:solidFill>
                  <a:srgbClr val="565656"/>
                </a:solidFill>
                <a:latin typeface="Montserrat Bold"/>
                <a:ea typeface="Montserrat Bold"/>
                <a:cs typeface="Montserrat Bold"/>
                <a:sym typeface="Montserrat Bold"/>
              </a:rPr>
              <a:t>90-120 </a:t>
            </a:r>
            <a:r>
              <a:rPr lang="en-US" sz="2100" b="1" u="none" strike="noStrike" dirty="0">
                <a:solidFill>
                  <a:srgbClr val="565656"/>
                </a:solidFill>
                <a:latin typeface="Montserrat Bold"/>
                <a:ea typeface="Montserrat Bold"/>
                <a:cs typeface="Montserrat Bold"/>
                <a:sym typeface="Montserrat Bold"/>
              </a:rPr>
              <a:t>dk.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1606165" y="7747387"/>
            <a:ext cx="4888011" cy="345479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marL="0" lvl="0" indent="0" algn="l">
              <a:lnSpc>
                <a:spcPts val="2940"/>
              </a:lnSpc>
              <a:spcBef>
                <a:spcPct val="0"/>
              </a:spcBef>
            </a:pPr>
            <a:r>
              <a:rPr lang="en-US" sz="2100" b="1" u="none" strike="noStrike" dirty="0">
                <a:solidFill>
                  <a:srgbClr val="565656"/>
                </a:solidFill>
                <a:latin typeface="Montserrat Bold"/>
                <a:ea typeface="Montserrat Bold"/>
                <a:cs typeface="Montserrat Bold"/>
                <a:sym typeface="Montserrat Bold"/>
              </a:rPr>
              <a:t>1 moderatör, her </a:t>
            </a:r>
            <a:r>
              <a:rPr lang="en-US" sz="2100" b="1" u="none" strike="noStrike" dirty="0" err="1">
                <a:solidFill>
                  <a:srgbClr val="565656"/>
                </a:solidFill>
                <a:latin typeface="Montserrat Bold"/>
                <a:ea typeface="Montserrat Bold"/>
                <a:cs typeface="Montserrat Bold"/>
                <a:sym typeface="Montserrat Bold"/>
              </a:rPr>
              <a:t>takıma</a:t>
            </a:r>
            <a:r>
              <a:rPr lang="en-US" sz="2100" b="1" u="none" strike="noStrike" dirty="0">
                <a:solidFill>
                  <a:srgbClr val="565656"/>
                </a:solidFill>
                <a:latin typeface="Montserrat Bold"/>
                <a:ea typeface="Montserrat Bold"/>
                <a:cs typeface="Montserrat Bold"/>
                <a:sym typeface="Montserrat Bold"/>
              </a:rPr>
              <a:t> 1 asistan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851334" y="8256022"/>
            <a:ext cx="3415866" cy="345479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marL="0" lvl="0" indent="0" algn="l">
              <a:lnSpc>
                <a:spcPts val="2940"/>
              </a:lnSpc>
              <a:spcBef>
                <a:spcPct val="0"/>
              </a:spcBef>
            </a:pPr>
            <a:r>
              <a:rPr lang="en-US" sz="2100" b="1" u="none" strike="noStrike" dirty="0">
                <a:solidFill>
                  <a:srgbClr val="565656"/>
                </a:solidFill>
                <a:latin typeface="Montserrat Bold"/>
                <a:ea typeface="Montserrat Bold"/>
                <a:cs typeface="Montserrat Bold"/>
                <a:sym typeface="Montserrat Bold"/>
              </a:rPr>
              <a:t>Katılımcı Sayısı: </a:t>
            </a:r>
            <a:r>
              <a:rPr lang="en-US" sz="2100" b="1" u="none" strike="noStrike" dirty="0" err="1">
                <a:solidFill>
                  <a:srgbClr val="565656"/>
                </a:solidFill>
                <a:latin typeface="Montserrat Bold"/>
                <a:ea typeface="Montserrat Bold"/>
                <a:cs typeface="Montserrat Bold"/>
                <a:sym typeface="Montserrat Bold"/>
              </a:rPr>
              <a:t>Sınırsız</a:t>
            </a:r>
            <a:endParaRPr lang="en-US" sz="2100" b="1" u="none" strike="noStrike" dirty="0">
              <a:solidFill>
                <a:srgbClr val="565656"/>
              </a:solidFill>
              <a:latin typeface="Montserrat Bold"/>
              <a:ea typeface="Montserrat Bold"/>
              <a:cs typeface="Montserrat Bold"/>
              <a:sym typeface="Montserrat Bold"/>
            </a:endParaRPr>
          </a:p>
        </p:txBody>
      </p:sp>
      <p:sp>
        <p:nvSpPr>
          <p:cNvPr id="25" name="TextBox 25"/>
          <p:cNvSpPr txBox="1"/>
          <p:nvPr/>
        </p:nvSpPr>
        <p:spPr>
          <a:xfrm>
            <a:off x="851334" y="3036351"/>
            <a:ext cx="6997266" cy="3923382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marL="0" lvl="0" indent="0" algn="just">
              <a:lnSpc>
                <a:spcPts val="2800"/>
              </a:lnSpc>
              <a:spcBef>
                <a:spcPct val="0"/>
              </a:spcBef>
            </a:pPr>
            <a:r>
              <a:rPr lang="en-US" sz="2000" u="none" strike="noStrike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Her </a:t>
            </a:r>
            <a:r>
              <a:rPr lang="en-US" sz="2000" u="none" strike="noStrike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takıma</a:t>
            </a:r>
            <a:r>
              <a:rPr lang="en-US" sz="2000" u="none" strike="noStrike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u="none" strike="noStrike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bir</a:t>
            </a:r>
            <a:r>
              <a:rPr lang="en-US" sz="2000" u="none" strike="noStrike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tablet </a:t>
            </a:r>
            <a:r>
              <a:rPr lang="en-US" sz="2000" u="none" strike="noStrike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verilen</a:t>
            </a:r>
            <a:r>
              <a:rPr lang="en-US" sz="2000" u="none" strike="noStrike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u="none" strike="noStrike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bu</a:t>
            </a:r>
            <a:r>
              <a:rPr lang="en-US" sz="2000" u="none" strike="noStrike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u="none" strike="noStrike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heyecan</a:t>
            </a:r>
            <a:r>
              <a:rPr lang="en-US" sz="2000" u="none" strike="noStrike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u="none" strike="noStrike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verici</a:t>
            </a:r>
            <a:r>
              <a:rPr lang="en-US" sz="2000" u="none" strike="noStrike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u="none" strike="noStrike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oyunda</a:t>
            </a:r>
            <a:r>
              <a:rPr lang="en-US" sz="2000" u="none" strike="noStrike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u="none" strike="noStrike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takımlar</a:t>
            </a:r>
            <a:r>
              <a:rPr lang="en-US" sz="2000" u="none" strike="noStrike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, </a:t>
            </a:r>
            <a:r>
              <a:rPr lang="en-US" sz="2000" u="none" strike="noStrike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fiziksel</a:t>
            </a:r>
            <a:r>
              <a:rPr lang="en-US" sz="2000" u="none" strike="noStrike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u="none" strike="noStrike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alana</a:t>
            </a:r>
            <a:r>
              <a:rPr lang="en-US" sz="2000" u="none" strike="noStrike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u="none" strike="noStrike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gizlenmiş</a:t>
            </a:r>
            <a:r>
              <a:rPr lang="en-US" sz="2000" u="none" strike="noStrike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u="none" strike="noStrike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ipuçlarını</a:t>
            </a:r>
            <a:r>
              <a:rPr lang="en-US" sz="2000" u="none" strike="noStrike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u="none" strike="noStrike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yapay</a:t>
            </a:r>
            <a:r>
              <a:rPr lang="en-US" sz="2000" u="none" strike="noStrike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u="none" strike="noStrike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zekâ</a:t>
            </a:r>
            <a:r>
              <a:rPr lang="en-US" sz="2000" u="none" strike="noStrike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u="none" strike="noStrike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desteğiyle</a:t>
            </a:r>
            <a:r>
              <a:rPr lang="en-US" sz="2000" u="none" strike="noStrike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u="none" strike="noStrike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çözerek</a:t>
            </a:r>
            <a:r>
              <a:rPr lang="en-US" sz="2000" u="none" strike="noStrike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u="none" strike="noStrike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hazineye</a:t>
            </a:r>
            <a:r>
              <a:rPr lang="en-US" sz="2000" u="none" strike="noStrike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u="none" strike="noStrike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ulaşmaya</a:t>
            </a:r>
            <a:r>
              <a:rPr lang="en-US" sz="2000" u="none" strike="noStrike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u="none" strike="noStrike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çalışır</a:t>
            </a:r>
            <a:r>
              <a:rPr lang="en-US" sz="2000" u="none" strike="noStrike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. Her </a:t>
            </a:r>
            <a:r>
              <a:rPr lang="en-US" sz="2000" u="none" strike="noStrike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bir</a:t>
            </a:r>
            <a:r>
              <a:rPr lang="en-US" sz="2000" u="none" strike="noStrike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u="none" strike="noStrike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görevde</a:t>
            </a:r>
            <a:r>
              <a:rPr lang="en-US" sz="2000" u="none" strike="noStrike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katılımcılar, QR </a:t>
            </a:r>
            <a:r>
              <a:rPr lang="en-US" sz="2000" u="none" strike="noStrike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kodlar</a:t>
            </a:r>
            <a:r>
              <a:rPr lang="en-US" sz="2000" u="none" strike="noStrike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, </a:t>
            </a:r>
            <a:r>
              <a:rPr lang="en-US" sz="2000" u="none" strike="noStrike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görseller</a:t>
            </a:r>
            <a:r>
              <a:rPr lang="en-US" sz="2000" u="none" strike="noStrike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, </a:t>
            </a:r>
            <a:r>
              <a:rPr lang="en-US" sz="2000" u="none" strike="noStrike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ses</a:t>
            </a:r>
            <a:r>
              <a:rPr lang="en-US" sz="2000" u="none" strike="noStrike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u="none" strike="noStrike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kayıtları</a:t>
            </a:r>
            <a:r>
              <a:rPr lang="en-US" sz="2000" u="none" strike="noStrike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u="none" strike="noStrike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ve</a:t>
            </a:r>
            <a:r>
              <a:rPr lang="en-US" sz="2000" u="none" strike="noStrike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u="none" strike="noStrike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şifreli</a:t>
            </a:r>
            <a:r>
              <a:rPr lang="en-US" sz="2000" u="none" strike="noStrike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u="none" strike="noStrike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mesajlarla</a:t>
            </a:r>
            <a:r>
              <a:rPr lang="en-US" sz="2000" u="none" strike="noStrike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u="none" strike="noStrike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karşılaşır</a:t>
            </a:r>
            <a:r>
              <a:rPr lang="en-US" sz="2000" u="none" strike="noStrike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. Bu </a:t>
            </a:r>
            <a:r>
              <a:rPr lang="en-US" sz="2000" u="none" strike="noStrike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ipuçlarını</a:t>
            </a:r>
            <a:r>
              <a:rPr lang="en-US" sz="2000" u="none" strike="noStrike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u="none" strike="noStrike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analiz</a:t>
            </a:r>
            <a:r>
              <a:rPr lang="en-US" sz="2000" u="none" strike="noStrike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u="none" strike="noStrike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etmek</a:t>
            </a:r>
            <a:r>
              <a:rPr lang="en-US" sz="2000" u="none" strike="noStrike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u="none" strike="noStrike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ve</a:t>
            </a:r>
            <a:r>
              <a:rPr lang="en-US" sz="2000" u="none" strike="noStrike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u="none" strike="noStrike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ilerleyebilmek</a:t>
            </a:r>
            <a:r>
              <a:rPr lang="en-US" sz="2000" u="none" strike="noStrike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u="none" strike="noStrike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için</a:t>
            </a:r>
            <a:r>
              <a:rPr lang="en-US" sz="2000" u="none" strike="noStrike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u="none" strike="noStrike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yapay</a:t>
            </a:r>
            <a:r>
              <a:rPr lang="en-US" sz="2000" u="none" strike="noStrike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u="none" strike="noStrike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zekâ</a:t>
            </a:r>
            <a:r>
              <a:rPr lang="en-US" sz="2000" u="none" strike="noStrike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u="none" strike="noStrike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araçlarını</a:t>
            </a:r>
            <a:r>
              <a:rPr lang="en-US" sz="2000" u="none" strike="noStrike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etkili </a:t>
            </a:r>
            <a:r>
              <a:rPr lang="en-US" sz="2000" u="none" strike="noStrike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şekilde</a:t>
            </a:r>
            <a:r>
              <a:rPr lang="en-US" sz="2000" u="none" strike="noStrike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u="none" strike="noStrike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kullanmaları</a:t>
            </a:r>
            <a:r>
              <a:rPr lang="en-US" sz="2000" u="none" strike="noStrike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u="none" strike="noStrike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gerekir</a:t>
            </a:r>
            <a:r>
              <a:rPr lang="en-US" sz="2000" u="none" strike="noStrike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. </a:t>
            </a:r>
          </a:p>
          <a:p>
            <a:pPr marL="0" lvl="0" indent="0" algn="just">
              <a:lnSpc>
                <a:spcPts val="2800"/>
              </a:lnSpc>
              <a:spcBef>
                <a:spcPct val="0"/>
              </a:spcBef>
            </a:pPr>
            <a:endParaRPr lang="en-US" sz="2000" u="none" strike="noStrike" dirty="0">
              <a:solidFill>
                <a:srgbClr val="565656"/>
              </a:solidFill>
              <a:latin typeface="Montserrat"/>
              <a:ea typeface="Montserrat"/>
              <a:cs typeface="Montserrat"/>
              <a:sym typeface="Montserrat"/>
            </a:endParaRPr>
          </a:p>
          <a:p>
            <a:pPr marL="0" lvl="0" indent="0" algn="just">
              <a:lnSpc>
                <a:spcPts val="2800"/>
              </a:lnSpc>
              <a:spcBef>
                <a:spcPct val="0"/>
              </a:spcBef>
            </a:pPr>
            <a:r>
              <a:rPr lang="en-US" sz="2000" u="none" strike="noStrike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Gerçek</a:t>
            </a:r>
            <a:r>
              <a:rPr lang="en-US" sz="2000" u="none" strike="noStrike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u="none" strike="noStrike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dünya</a:t>
            </a:r>
            <a:r>
              <a:rPr lang="en-US" sz="2000" u="none" strike="noStrike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u="none" strike="noStrike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ile</a:t>
            </a:r>
            <a:r>
              <a:rPr lang="en-US" sz="2000" u="none" strike="noStrike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u="none" strike="noStrike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dijital</a:t>
            </a:r>
            <a:r>
              <a:rPr lang="en-US" sz="2000" u="none" strike="noStrike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u="none" strike="noStrike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zekânın</a:t>
            </a:r>
            <a:r>
              <a:rPr lang="en-US" sz="2000" u="none" strike="noStrike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u="none" strike="noStrike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birleştiği</a:t>
            </a:r>
            <a:r>
              <a:rPr lang="en-US" sz="2000" u="none" strike="noStrike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u="none" strike="noStrike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bu</a:t>
            </a:r>
            <a:r>
              <a:rPr lang="en-US" sz="2000" u="none" strike="noStrike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u="none" strike="noStrike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deneyim</a:t>
            </a:r>
            <a:r>
              <a:rPr lang="en-US" sz="2000" u="none" strike="noStrike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, </a:t>
            </a:r>
            <a:r>
              <a:rPr lang="en-US" sz="2000" u="none" strike="noStrike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takım</a:t>
            </a:r>
            <a:r>
              <a:rPr lang="en-US" sz="2000" u="none" strike="noStrike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u="none" strike="noStrike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çalışmasını</a:t>
            </a:r>
            <a:r>
              <a:rPr lang="en-US" sz="2000" u="none" strike="noStrike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u="none" strike="noStrike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teknolojiyle</a:t>
            </a:r>
            <a:r>
              <a:rPr lang="en-US" sz="2000" u="none" strike="noStrike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u="none" strike="noStrike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buluşturuyor</a:t>
            </a:r>
            <a:r>
              <a:rPr lang="en-US" sz="2000" u="none" strike="noStrike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!</a:t>
            </a:r>
          </a:p>
          <a:p>
            <a:pPr marL="0" lvl="0" indent="0" algn="l">
              <a:lnSpc>
                <a:spcPts val="2800"/>
              </a:lnSpc>
              <a:spcBef>
                <a:spcPct val="0"/>
              </a:spcBef>
            </a:pPr>
            <a:endParaRPr lang="en-US" sz="2000" u="none" strike="noStrike" dirty="0">
              <a:solidFill>
                <a:srgbClr val="565656"/>
              </a:solidFill>
              <a:latin typeface="Montserrat"/>
              <a:ea typeface="Montserrat"/>
              <a:cs typeface="Montserrat"/>
              <a:sym typeface="Montserrat"/>
            </a:endParaRPr>
          </a:p>
        </p:txBody>
      </p:sp>
      <p:sp>
        <p:nvSpPr>
          <p:cNvPr id="26" name="TextBox 26"/>
          <p:cNvSpPr txBox="1"/>
          <p:nvPr/>
        </p:nvSpPr>
        <p:spPr>
          <a:xfrm>
            <a:off x="5572493" y="9240719"/>
            <a:ext cx="1895107" cy="345479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marL="0" lvl="0" indent="0" algn="l">
              <a:lnSpc>
                <a:spcPts val="2940"/>
              </a:lnSpc>
              <a:spcBef>
                <a:spcPct val="0"/>
              </a:spcBef>
            </a:pPr>
            <a:r>
              <a:rPr lang="en-US" sz="2100" b="1" dirty="0">
                <a:solidFill>
                  <a:srgbClr val="565656"/>
                </a:solidFill>
                <a:latin typeface="Montserrat Bold"/>
                <a:ea typeface="Montserrat Bold"/>
                <a:cs typeface="Montserrat Bold"/>
                <a:sym typeface="Montserrat Bold"/>
              </a:rPr>
              <a:t>Detaylı bilgi:</a:t>
            </a:r>
          </a:p>
        </p:txBody>
      </p:sp>
      <p:sp>
        <p:nvSpPr>
          <p:cNvPr id="27" name="TextBox 27"/>
          <p:cNvSpPr txBox="1"/>
          <p:nvPr/>
        </p:nvSpPr>
        <p:spPr>
          <a:xfrm>
            <a:off x="1882048" y="2358708"/>
            <a:ext cx="9440648" cy="35877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2800"/>
              </a:lnSpc>
            </a:pPr>
            <a:r>
              <a:rPr lang="en-US" sz="2000">
                <a:solidFill>
                  <a:srgbClr val="000000"/>
                </a:solidFill>
                <a:latin typeface="Roboto Condensed"/>
                <a:ea typeface="Roboto Condensed"/>
                <a:cs typeface="Roboto Condensed"/>
                <a:sym typeface="Roboto Condensed"/>
              </a:rPr>
              <a:t>TAKIM ÇALIŞMASI</a:t>
            </a:r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2"/>
          <p:cNvGrpSpPr/>
          <p:nvPr/>
        </p:nvGrpSpPr>
        <p:grpSpPr>
          <a:xfrm>
            <a:off x="9703621" y="0"/>
            <a:ext cx="8584380" cy="10287000"/>
            <a:chOff x="0" y="0"/>
            <a:chExt cx="3358824" cy="2709333"/>
          </a:xfrm>
          <a:solidFill>
            <a:schemeClr val="bg1">
              <a:lumMod val="50000"/>
            </a:schemeClr>
          </a:solidFill>
        </p:grpSpPr>
        <p:sp>
          <p:nvSpPr>
            <p:cNvPr id="3" name="Freeform 3"/>
            <p:cNvSpPr/>
            <p:nvPr/>
          </p:nvSpPr>
          <p:spPr>
            <a:xfrm>
              <a:off x="0" y="0"/>
              <a:ext cx="3358824" cy="2709333"/>
            </a:xfrm>
            <a:custGeom>
              <a:avLst/>
              <a:gdLst/>
              <a:ahLst/>
              <a:cxnLst/>
              <a:rect l="l" t="t" r="r" b="b"/>
              <a:pathLst>
                <a:path w="3358824" h="2709333">
                  <a:moveTo>
                    <a:pt x="0" y="0"/>
                  </a:moveTo>
                  <a:lnTo>
                    <a:pt x="3358824" y="0"/>
                  </a:lnTo>
                  <a:lnTo>
                    <a:pt x="3358824" y="2709333"/>
                  </a:lnTo>
                  <a:lnTo>
                    <a:pt x="0" y="2709333"/>
                  </a:lnTo>
                  <a:close/>
                </a:path>
              </a:pathLst>
            </a:custGeom>
            <a:grpFill/>
          </p:spPr>
          <p:txBody>
            <a:bodyPr/>
            <a:lstStyle/>
            <a:p>
              <a:endParaRPr lang="tr-TR"/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0" y="-38100"/>
              <a:ext cx="3358824" cy="2747433"/>
            </a:xfrm>
            <a:prstGeom prst="rect">
              <a:avLst/>
            </a:prstGeom>
            <a:grpFill/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940"/>
                </a:lnSpc>
              </a:pPr>
              <a:endParaRPr/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8256852" y="2195976"/>
            <a:ext cx="3241165" cy="5559935"/>
            <a:chOff x="0" y="0"/>
            <a:chExt cx="4321553" cy="7413246"/>
          </a:xfrm>
        </p:grpSpPr>
        <p:pic>
          <p:nvPicPr>
            <p:cNvPr id="6" name="Picture 6"/>
            <p:cNvPicPr>
              <a:picLocks noChangeAspect="1"/>
            </p:cNvPicPr>
            <p:nvPr/>
          </p:nvPicPr>
          <p:blipFill>
            <a:blip r:embed="rId2"/>
            <a:srcRect l="6176" r="6176"/>
            <a:stretch>
              <a:fillRect/>
            </a:stretch>
          </p:blipFill>
          <p:spPr>
            <a:xfrm>
              <a:off x="0" y="0"/>
              <a:ext cx="4321553" cy="7413246"/>
            </a:xfrm>
            <a:prstGeom prst="rect">
              <a:avLst/>
            </a:prstGeom>
          </p:spPr>
        </p:pic>
      </p:grpSp>
      <p:grpSp>
        <p:nvGrpSpPr>
          <p:cNvPr id="7" name="Group 7"/>
          <p:cNvGrpSpPr/>
          <p:nvPr/>
        </p:nvGrpSpPr>
        <p:grpSpPr>
          <a:xfrm>
            <a:off x="11653271" y="2195976"/>
            <a:ext cx="3241165" cy="5559935"/>
            <a:chOff x="0" y="0"/>
            <a:chExt cx="4321553" cy="7413246"/>
          </a:xfrm>
        </p:grpSpPr>
        <p:pic>
          <p:nvPicPr>
            <p:cNvPr id="8" name="Picture 8"/>
            <p:cNvPicPr>
              <a:picLocks noChangeAspect="1"/>
            </p:cNvPicPr>
            <p:nvPr/>
          </p:nvPicPr>
          <p:blipFill>
            <a:blip r:embed="rId3"/>
            <a:srcRect l="842" r="842"/>
            <a:stretch>
              <a:fillRect/>
            </a:stretch>
          </p:blipFill>
          <p:spPr>
            <a:xfrm>
              <a:off x="0" y="0"/>
              <a:ext cx="4321553" cy="7413246"/>
            </a:xfrm>
            <a:prstGeom prst="rect">
              <a:avLst/>
            </a:prstGeom>
          </p:spPr>
        </p:pic>
      </p:grpSp>
      <p:grpSp>
        <p:nvGrpSpPr>
          <p:cNvPr id="9" name="Group 9"/>
          <p:cNvGrpSpPr/>
          <p:nvPr/>
        </p:nvGrpSpPr>
        <p:grpSpPr>
          <a:xfrm>
            <a:off x="15046835" y="2195976"/>
            <a:ext cx="3241165" cy="5559935"/>
            <a:chOff x="0" y="0"/>
            <a:chExt cx="4321553" cy="7413246"/>
          </a:xfrm>
        </p:grpSpPr>
        <p:pic>
          <p:nvPicPr>
            <p:cNvPr id="10" name="Picture 10"/>
            <p:cNvPicPr>
              <a:picLocks noChangeAspect="1"/>
            </p:cNvPicPr>
            <p:nvPr/>
          </p:nvPicPr>
          <p:blipFill>
            <a:blip r:embed="rId4"/>
            <a:srcRect l="61799" r="5533"/>
            <a:stretch>
              <a:fillRect/>
            </a:stretch>
          </p:blipFill>
          <p:spPr>
            <a:xfrm>
              <a:off x="0" y="0"/>
              <a:ext cx="4321553" cy="7413246"/>
            </a:xfrm>
            <a:prstGeom prst="rect">
              <a:avLst/>
            </a:prstGeom>
          </p:spPr>
        </p:pic>
      </p:grpSp>
      <p:sp>
        <p:nvSpPr>
          <p:cNvPr id="14" name="Freeform 14"/>
          <p:cNvSpPr/>
          <p:nvPr/>
        </p:nvSpPr>
        <p:spPr>
          <a:xfrm>
            <a:off x="12400255" y="9021491"/>
            <a:ext cx="3211827" cy="2879938"/>
          </a:xfrm>
          <a:custGeom>
            <a:avLst/>
            <a:gdLst/>
            <a:ahLst/>
            <a:cxnLst/>
            <a:rect l="l" t="t" r="r" b="b"/>
            <a:pathLst>
              <a:path w="3211827" h="2879938">
                <a:moveTo>
                  <a:pt x="0" y="0"/>
                </a:moveTo>
                <a:lnTo>
                  <a:pt x="3211827" y="0"/>
                </a:lnTo>
                <a:lnTo>
                  <a:pt x="3211827" y="2879938"/>
                </a:lnTo>
                <a:lnTo>
                  <a:pt x="0" y="2879938"/>
                </a:lnTo>
                <a:lnTo>
                  <a:pt x="0" y="0"/>
                </a:lnTo>
                <a:close/>
              </a:path>
            </a:pathLst>
          </a:custGeom>
          <a:blipFill>
            <a:blip r:embed="rId5">
              <a:extLst>
                <a:ext uri="{96DAC541-7B7A-43D3-8B79-37D633B846F1}">
                  <asvg:svgBlip xmlns:asvg="http://schemas.microsoft.com/office/drawing/2016/SVG/main" r:embed="rId6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tr-TR"/>
          </a:p>
        </p:txBody>
      </p:sp>
      <p:sp>
        <p:nvSpPr>
          <p:cNvPr id="15" name="Freeform 15"/>
          <p:cNvSpPr/>
          <p:nvPr/>
        </p:nvSpPr>
        <p:spPr>
          <a:xfrm>
            <a:off x="16052795" y="596667"/>
            <a:ext cx="1216708" cy="1216708"/>
          </a:xfrm>
          <a:custGeom>
            <a:avLst/>
            <a:gdLst/>
            <a:ahLst/>
            <a:cxnLst/>
            <a:rect l="l" t="t" r="r" b="b"/>
            <a:pathLst>
              <a:path w="1216708" h="1216708">
                <a:moveTo>
                  <a:pt x="0" y="0"/>
                </a:moveTo>
                <a:lnTo>
                  <a:pt x="1216708" y="0"/>
                </a:lnTo>
                <a:lnTo>
                  <a:pt x="1216708" y="1216708"/>
                </a:lnTo>
                <a:lnTo>
                  <a:pt x="0" y="1216708"/>
                </a:lnTo>
                <a:lnTo>
                  <a:pt x="0" y="0"/>
                </a:lnTo>
                <a:close/>
              </a:path>
            </a:pathLst>
          </a:custGeom>
          <a:blipFill>
            <a:blip r:embed="rId7"/>
            <a:stretch>
              <a:fillRect/>
            </a:stretch>
          </a:blipFill>
          <a:ln cap="sq">
            <a:noFill/>
            <a:prstDash val="solid"/>
            <a:miter/>
          </a:ln>
        </p:spPr>
        <p:txBody>
          <a:bodyPr/>
          <a:lstStyle/>
          <a:p>
            <a:endParaRPr lang="tr-TR"/>
          </a:p>
        </p:txBody>
      </p:sp>
      <p:sp>
        <p:nvSpPr>
          <p:cNvPr id="16" name="Freeform 16"/>
          <p:cNvSpPr/>
          <p:nvPr/>
        </p:nvSpPr>
        <p:spPr>
          <a:xfrm>
            <a:off x="851334" y="596667"/>
            <a:ext cx="2061427" cy="2061427"/>
          </a:xfrm>
          <a:custGeom>
            <a:avLst/>
            <a:gdLst/>
            <a:ahLst/>
            <a:cxnLst/>
            <a:rect l="l" t="t" r="r" b="b"/>
            <a:pathLst>
              <a:path w="2061427" h="2061427">
                <a:moveTo>
                  <a:pt x="0" y="0"/>
                </a:moveTo>
                <a:lnTo>
                  <a:pt x="2061428" y="0"/>
                </a:lnTo>
                <a:lnTo>
                  <a:pt x="2061428" y="2061427"/>
                </a:lnTo>
                <a:lnTo>
                  <a:pt x="0" y="2061427"/>
                </a:lnTo>
                <a:lnTo>
                  <a:pt x="0" y="0"/>
                </a:lnTo>
                <a:close/>
              </a:path>
            </a:pathLst>
          </a:custGeom>
          <a:blipFill>
            <a:blip r:embed="rId8">
              <a:extLst>
                <a:ext uri="{96DAC541-7B7A-43D3-8B79-37D633B846F1}">
                  <asvg:svgBlip xmlns:asvg="http://schemas.microsoft.com/office/drawing/2016/SVG/main" r:embed="rId9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tr-TR"/>
          </a:p>
        </p:txBody>
      </p:sp>
      <p:sp>
        <p:nvSpPr>
          <p:cNvPr id="17" name="Freeform 17"/>
          <p:cNvSpPr/>
          <p:nvPr/>
        </p:nvSpPr>
        <p:spPr>
          <a:xfrm>
            <a:off x="870692" y="7243226"/>
            <a:ext cx="386295" cy="386295"/>
          </a:xfrm>
          <a:custGeom>
            <a:avLst/>
            <a:gdLst/>
            <a:ahLst/>
            <a:cxnLst/>
            <a:rect l="l" t="t" r="r" b="b"/>
            <a:pathLst>
              <a:path w="386295" h="386295">
                <a:moveTo>
                  <a:pt x="0" y="0"/>
                </a:moveTo>
                <a:lnTo>
                  <a:pt x="386295" y="0"/>
                </a:lnTo>
                <a:lnTo>
                  <a:pt x="386295" y="386295"/>
                </a:lnTo>
                <a:lnTo>
                  <a:pt x="0" y="386295"/>
                </a:lnTo>
                <a:lnTo>
                  <a:pt x="0" y="0"/>
                </a:lnTo>
                <a:close/>
              </a:path>
            </a:pathLst>
          </a:custGeom>
          <a:blipFill>
            <a:blip r:embed="rId10">
              <a:extLst>
                <a:ext uri="{96DAC541-7B7A-43D3-8B79-37D633B846F1}">
                  <asvg:svgBlip xmlns:asvg="http://schemas.microsoft.com/office/drawing/2016/SVG/main" r:embed="rId11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tr-TR"/>
          </a:p>
        </p:txBody>
      </p:sp>
      <p:sp>
        <p:nvSpPr>
          <p:cNvPr id="18" name="Freeform 18"/>
          <p:cNvSpPr/>
          <p:nvPr/>
        </p:nvSpPr>
        <p:spPr>
          <a:xfrm>
            <a:off x="829209" y="7746386"/>
            <a:ext cx="595651" cy="347711"/>
          </a:xfrm>
          <a:custGeom>
            <a:avLst/>
            <a:gdLst/>
            <a:ahLst/>
            <a:cxnLst/>
            <a:rect l="l" t="t" r="r" b="b"/>
            <a:pathLst>
              <a:path w="595651" h="347711">
                <a:moveTo>
                  <a:pt x="0" y="0"/>
                </a:moveTo>
                <a:lnTo>
                  <a:pt x="595651" y="0"/>
                </a:lnTo>
                <a:lnTo>
                  <a:pt x="595651" y="347711"/>
                </a:lnTo>
                <a:lnTo>
                  <a:pt x="0" y="347711"/>
                </a:lnTo>
                <a:lnTo>
                  <a:pt x="0" y="0"/>
                </a:lnTo>
                <a:close/>
              </a:path>
            </a:pathLst>
          </a:custGeom>
          <a:blipFill>
            <a:blip r:embed="rId12">
              <a:extLst>
                <a:ext uri="{96DAC541-7B7A-43D3-8B79-37D633B846F1}">
                  <asvg:svgBlip xmlns:asvg="http://schemas.microsoft.com/office/drawing/2016/SVG/main" r:embed="rId13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tr-TR"/>
          </a:p>
        </p:txBody>
      </p:sp>
      <p:sp>
        <p:nvSpPr>
          <p:cNvPr id="19" name="TextBox 19"/>
          <p:cNvSpPr txBox="1"/>
          <p:nvPr/>
        </p:nvSpPr>
        <p:spPr>
          <a:xfrm>
            <a:off x="1028700" y="9463603"/>
            <a:ext cx="1980378" cy="26670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2160"/>
              </a:lnSpc>
            </a:pPr>
            <a:r>
              <a:rPr lang="en-US" sz="1800" b="1">
                <a:solidFill>
                  <a:srgbClr val="FFFFFF"/>
                </a:solidFill>
                <a:latin typeface="Montserrat Bold"/>
                <a:ea typeface="Montserrat Bold"/>
                <a:cs typeface="Montserrat Bold"/>
                <a:sym typeface="Montserrat Bold"/>
              </a:rPr>
              <a:t>Fiyat: 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1127035" y="1522605"/>
            <a:ext cx="9440648" cy="855888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6900"/>
              </a:lnSpc>
            </a:pPr>
            <a:r>
              <a:rPr lang="en-US" sz="4928">
                <a:solidFill>
                  <a:srgbClr val="000000"/>
                </a:solidFill>
                <a:latin typeface="Roboto Condensed"/>
                <a:ea typeface="Roboto Condensed"/>
                <a:cs typeface="Roboto Condensed"/>
                <a:sym typeface="Roboto Condensed"/>
              </a:rPr>
              <a:t>AI POSTER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1606165" y="7239206"/>
            <a:ext cx="1711054" cy="345479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marL="0" lvl="0" indent="0" algn="l">
              <a:lnSpc>
                <a:spcPts val="2940"/>
              </a:lnSpc>
              <a:spcBef>
                <a:spcPct val="0"/>
              </a:spcBef>
            </a:pPr>
            <a:r>
              <a:rPr lang="en-US" sz="2100" b="1" dirty="0">
                <a:solidFill>
                  <a:srgbClr val="565656"/>
                </a:solidFill>
                <a:latin typeface="Montserrat Bold"/>
                <a:ea typeface="Montserrat Bold"/>
                <a:cs typeface="Montserrat Bold"/>
                <a:sym typeface="Montserrat Bold"/>
              </a:rPr>
              <a:t>90-120 </a:t>
            </a:r>
            <a:r>
              <a:rPr lang="en-US" sz="2100" b="1" u="none" strike="noStrike" dirty="0">
                <a:solidFill>
                  <a:srgbClr val="565656"/>
                </a:solidFill>
                <a:latin typeface="Montserrat Bold"/>
                <a:ea typeface="Montserrat Bold"/>
                <a:cs typeface="Montserrat Bold"/>
                <a:sym typeface="Montserrat Bold"/>
              </a:rPr>
              <a:t>dk.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1606165" y="7747388"/>
            <a:ext cx="4947035" cy="345479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marL="0" lvl="0" indent="0" algn="l">
              <a:lnSpc>
                <a:spcPts val="2940"/>
              </a:lnSpc>
              <a:spcBef>
                <a:spcPct val="0"/>
              </a:spcBef>
            </a:pPr>
            <a:r>
              <a:rPr lang="en-US" sz="2100" b="1" u="none" strike="noStrike" dirty="0">
                <a:solidFill>
                  <a:srgbClr val="565656"/>
                </a:solidFill>
                <a:latin typeface="Montserrat Bold"/>
                <a:ea typeface="Montserrat Bold"/>
                <a:cs typeface="Montserrat Bold"/>
                <a:sym typeface="Montserrat Bold"/>
              </a:rPr>
              <a:t>1 moderatör, her </a:t>
            </a:r>
            <a:r>
              <a:rPr lang="en-US" sz="2100" b="1" u="none" strike="noStrike" dirty="0" err="1">
                <a:solidFill>
                  <a:srgbClr val="565656"/>
                </a:solidFill>
                <a:latin typeface="Montserrat Bold"/>
                <a:ea typeface="Montserrat Bold"/>
                <a:cs typeface="Montserrat Bold"/>
                <a:sym typeface="Montserrat Bold"/>
              </a:rPr>
              <a:t>takıma</a:t>
            </a:r>
            <a:r>
              <a:rPr lang="en-US" sz="2100" b="1" u="none" strike="noStrike" dirty="0">
                <a:solidFill>
                  <a:srgbClr val="565656"/>
                </a:solidFill>
                <a:latin typeface="Montserrat Bold"/>
                <a:ea typeface="Montserrat Bold"/>
                <a:cs typeface="Montserrat Bold"/>
                <a:sym typeface="Montserrat Bold"/>
              </a:rPr>
              <a:t> 1 asistan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51334" y="8256022"/>
            <a:ext cx="3492066" cy="345479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marL="0" lvl="0" indent="0" algn="l">
              <a:lnSpc>
                <a:spcPts val="2940"/>
              </a:lnSpc>
              <a:spcBef>
                <a:spcPct val="0"/>
              </a:spcBef>
            </a:pPr>
            <a:r>
              <a:rPr lang="en-US" sz="2100" b="1" u="none" strike="noStrike" dirty="0">
                <a:solidFill>
                  <a:srgbClr val="565656"/>
                </a:solidFill>
                <a:latin typeface="Montserrat Bold"/>
                <a:ea typeface="Montserrat Bold"/>
                <a:cs typeface="Montserrat Bold"/>
                <a:sym typeface="Montserrat Bold"/>
              </a:rPr>
              <a:t>Katılımcı Sayısı: </a:t>
            </a:r>
            <a:r>
              <a:rPr lang="en-US" sz="2100" b="1" u="none" strike="noStrike" dirty="0" err="1">
                <a:solidFill>
                  <a:srgbClr val="565656"/>
                </a:solidFill>
                <a:latin typeface="Montserrat Bold"/>
                <a:ea typeface="Montserrat Bold"/>
                <a:cs typeface="Montserrat Bold"/>
                <a:sym typeface="Montserrat Bold"/>
              </a:rPr>
              <a:t>Sınırsız</a:t>
            </a:r>
            <a:endParaRPr lang="en-US" sz="2100" b="1" u="none" strike="noStrike" dirty="0">
              <a:solidFill>
                <a:srgbClr val="565656"/>
              </a:solidFill>
              <a:latin typeface="Montserrat Bold"/>
              <a:ea typeface="Montserrat Bold"/>
              <a:cs typeface="Montserrat Bold"/>
              <a:sym typeface="Montserrat Bold"/>
            </a:endParaRPr>
          </a:p>
        </p:txBody>
      </p:sp>
      <p:sp>
        <p:nvSpPr>
          <p:cNvPr id="24" name="TextBox 24"/>
          <p:cNvSpPr txBox="1"/>
          <p:nvPr/>
        </p:nvSpPr>
        <p:spPr>
          <a:xfrm>
            <a:off x="851334" y="3036351"/>
            <a:ext cx="7073466" cy="3923382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marL="0" lvl="0" indent="0" algn="just">
              <a:lnSpc>
                <a:spcPts val="2800"/>
              </a:lnSpc>
              <a:spcBef>
                <a:spcPct val="0"/>
              </a:spcBef>
            </a:pP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T</a:t>
            </a:r>
            <a:r>
              <a:rPr lang="en-US" sz="2000" u="none" strike="noStrike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akımınızın</a:t>
            </a:r>
            <a:r>
              <a:rPr lang="en-US" sz="2000" u="none" strike="noStrike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u="none" strike="noStrike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Yaratıcılığını</a:t>
            </a:r>
            <a:r>
              <a:rPr lang="en-US" sz="2000" u="none" strike="noStrike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u="none" strike="noStrike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Yapay</a:t>
            </a:r>
            <a:r>
              <a:rPr lang="en-US" sz="2000" u="none" strike="noStrike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u="none" strike="noStrike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Zekâ</a:t>
            </a:r>
            <a:r>
              <a:rPr lang="en-US" sz="2000" u="none" strike="noStrike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u="none" strike="noStrike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ile</a:t>
            </a:r>
            <a:r>
              <a:rPr lang="en-US" sz="2000" u="none" strike="noStrike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u="none" strike="noStrike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Buluşturun</a:t>
            </a:r>
            <a:r>
              <a:rPr lang="en-US" sz="2000" u="none" strike="noStrike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!</a:t>
            </a:r>
          </a:p>
          <a:p>
            <a:pPr marL="0" lvl="0" indent="0" algn="just">
              <a:lnSpc>
                <a:spcPts val="2800"/>
              </a:lnSpc>
              <a:spcBef>
                <a:spcPct val="0"/>
              </a:spcBef>
            </a:pPr>
            <a:endParaRPr lang="en-US" sz="2000" u="none" strike="noStrike" dirty="0">
              <a:solidFill>
                <a:srgbClr val="565656"/>
              </a:solidFill>
              <a:latin typeface="Montserrat"/>
              <a:ea typeface="Montserrat"/>
              <a:cs typeface="Montserrat"/>
              <a:sym typeface="Montserrat"/>
            </a:endParaRPr>
          </a:p>
          <a:p>
            <a:pPr marL="0" lvl="0" indent="0" algn="just">
              <a:lnSpc>
                <a:spcPts val="2800"/>
              </a:lnSpc>
              <a:spcBef>
                <a:spcPct val="0"/>
              </a:spcBef>
            </a:pPr>
            <a:r>
              <a:rPr lang="en-US" sz="2000" u="none" strike="noStrike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Katılımcılar </a:t>
            </a:r>
            <a:r>
              <a:rPr lang="en-US" sz="2000" u="none" strike="noStrike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takımlara</a:t>
            </a:r>
            <a:r>
              <a:rPr lang="en-US" sz="2000" u="none" strike="noStrike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u="none" strike="noStrike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ayrılır</a:t>
            </a:r>
            <a:r>
              <a:rPr lang="en-US" sz="2000" u="none" strike="noStrike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u="none" strike="noStrike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ve</a:t>
            </a:r>
            <a:r>
              <a:rPr lang="en-US" sz="2000" u="none" strike="noStrike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u="none" strike="noStrike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belirlenen</a:t>
            </a:r>
            <a:r>
              <a:rPr lang="en-US" sz="2000" u="none" strike="noStrike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u="none" strike="noStrike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bir</a:t>
            </a:r>
            <a:r>
              <a:rPr lang="en-US" sz="2000" u="none" strike="noStrike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u="none" strike="noStrike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tema</a:t>
            </a:r>
            <a:r>
              <a:rPr lang="en-US" sz="2000" u="none" strike="noStrike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u="none" strike="noStrike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doğrultusunda</a:t>
            </a:r>
            <a:r>
              <a:rPr lang="en-US" sz="2000" u="none" strike="noStrike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u="none" strike="noStrike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yapay</a:t>
            </a:r>
            <a:r>
              <a:rPr lang="en-US" sz="2000" u="none" strike="noStrike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u="none" strike="noStrike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zekâ</a:t>
            </a:r>
            <a:r>
              <a:rPr lang="en-US" sz="2000" u="none" strike="noStrike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u="none" strike="noStrike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araçlarını</a:t>
            </a:r>
            <a:r>
              <a:rPr lang="en-US" sz="2000" u="none" strike="noStrike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u="none" strike="noStrike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kullanarak</a:t>
            </a:r>
            <a:r>
              <a:rPr lang="en-US" sz="2000" u="none" strike="noStrike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en </a:t>
            </a:r>
            <a:r>
              <a:rPr lang="en-US" sz="2000" u="none" strike="noStrike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yaratıcı</a:t>
            </a:r>
            <a:r>
              <a:rPr lang="en-US" sz="2000" u="none" strike="noStrike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u="none" strike="noStrike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posteri</a:t>
            </a:r>
            <a:r>
              <a:rPr lang="en-US" sz="2000" u="none" strike="noStrike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u="none" strike="noStrike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tasarlamak</a:t>
            </a:r>
            <a:r>
              <a:rPr lang="en-US" sz="2000" u="none" strike="noStrike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u="none" strike="noStrike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için</a:t>
            </a:r>
            <a:r>
              <a:rPr lang="en-US" sz="2000" u="none" strike="noStrike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u="none" strike="noStrike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yarışır</a:t>
            </a:r>
            <a:r>
              <a:rPr lang="en-US" sz="2000" u="none" strike="noStrike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. </a:t>
            </a:r>
            <a:r>
              <a:rPr lang="en-US" sz="2000" u="none" strike="noStrike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Süre</a:t>
            </a:r>
            <a:r>
              <a:rPr lang="en-US" sz="2000" u="none" strike="noStrike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u="none" strike="noStrike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sonunda</a:t>
            </a:r>
            <a:r>
              <a:rPr lang="en-US" sz="2000" u="none" strike="noStrike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u="none" strike="noStrike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sahneye</a:t>
            </a:r>
            <a:r>
              <a:rPr lang="en-US" sz="2000" u="none" strike="noStrike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u="none" strike="noStrike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çıkan</a:t>
            </a:r>
            <a:r>
              <a:rPr lang="en-US" sz="2000" u="none" strike="noStrike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u="none" strike="noStrike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ekipler</a:t>
            </a:r>
            <a:r>
              <a:rPr lang="en-US" sz="2000" u="none" strike="noStrike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, </a:t>
            </a:r>
            <a:r>
              <a:rPr lang="en-US" sz="2000" u="none" strike="noStrike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tasarımlarını</a:t>
            </a:r>
            <a:r>
              <a:rPr lang="en-US" sz="2000" u="none" strike="noStrike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u="none" strike="noStrike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kısa</a:t>
            </a:r>
            <a:r>
              <a:rPr lang="en-US" sz="2000" u="none" strike="noStrike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u="none" strike="noStrike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bir</a:t>
            </a:r>
            <a:r>
              <a:rPr lang="en-US" sz="2000" u="none" strike="noStrike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u="none" strike="noStrike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sunumla</a:t>
            </a:r>
            <a:r>
              <a:rPr lang="en-US" sz="2000" u="none" strike="noStrike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u="none" strike="noStrike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tanıtır</a:t>
            </a:r>
            <a:r>
              <a:rPr lang="en-US" sz="2000" u="none" strike="noStrike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. </a:t>
            </a:r>
            <a:r>
              <a:rPr lang="en-US" sz="2000" u="none" strike="noStrike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Tüm</a:t>
            </a:r>
            <a:r>
              <a:rPr lang="en-US" sz="2000" u="none" strike="noStrike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u="none" strike="noStrike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gruptan</a:t>
            </a:r>
            <a:r>
              <a:rPr lang="en-US" sz="2000" u="none" strike="noStrike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u="none" strike="noStrike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gelen</a:t>
            </a:r>
            <a:r>
              <a:rPr lang="en-US" sz="2000" u="none" strike="noStrike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u="none" strike="noStrike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oylamalar</a:t>
            </a:r>
            <a:r>
              <a:rPr lang="en-US" sz="2000" u="none" strike="noStrike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u="none" strike="noStrike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sonucunda</a:t>
            </a:r>
            <a:r>
              <a:rPr lang="en-US" sz="2000" u="none" strike="noStrike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en </a:t>
            </a:r>
            <a:r>
              <a:rPr lang="en-US" sz="2000" u="none" strike="noStrike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yüksek</a:t>
            </a:r>
            <a:r>
              <a:rPr lang="en-US" sz="2000" u="none" strike="noStrike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u="none" strike="noStrike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puanı</a:t>
            </a:r>
            <a:r>
              <a:rPr lang="en-US" sz="2000" u="none" strike="noStrike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u="none" strike="noStrike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alan</a:t>
            </a:r>
            <a:r>
              <a:rPr lang="en-US" sz="2000" u="none" strike="noStrike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u="none" strike="noStrike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takım</a:t>
            </a:r>
            <a:r>
              <a:rPr lang="en-US" sz="2000" u="none" strike="noStrike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u="none" strike="noStrike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şampiyon</a:t>
            </a:r>
            <a:r>
              <a:rPr lang="en-US" sz="2000" u="none" strike="noStrike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u="none" strike="noStrike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olur</a:t>
            </a:r>
            <a:r>
              <a:rPr lang="en-US" sz="2000" u="none" strike="noStrike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.</a:t>
            </a:r>
          </a:p>
          <a:p>
            <a:pPr marL="0" lvl="0" indent="0" algn="just">
              <a:lnSpc>
                <a:spcPts val="2800"/>
              </a:lnSpc>
              <a:spcBef>
                <a:spcPct val="0"/>
              </a:spcBef>
            </a:pPr>
            <a:endParaRPr lang="en-US" sz="2000" u="none" strike="noStrike" dirty="0">
              <a:solidFill>
                <a:srgbClr val="565656"/>
              </a:solidFill>
              <a:latin typeface="Montserrat"/>
              <a:ea typeface="Montserrat"/>
              <a:cs typeface="Montserrat"/>
              <a:sym typeface="Montserrat"/>
            </a:endParaRPr>
          </a:p>
          <a:p>
            <a:pPr marL="0" lvl="0" indent="0" algn="just">
              <a:lnSpc>
                <a:spcPts val="2800"/>
              </a:lnSpc>
              <a:spcBef>
                <a:spcPct val="0"/>
              </a:spcBef>
            </a:pPr>
            <a:r>
              <a:rPr lang="en-US" sz="2000" u="none" strike="noStrike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Opsiyonel</a:t>
            </a:r>
            <a:r>
              <a:rPr lang="en-US" sz="2000" u="none" strike="noStrike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u="none" strike="noStrike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olarak</a:t>
            </a:r>
            <a:r>
              <a:rPr lang="en-US" sz="2000" u="none" strike="noStrike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10x15 </a:t>
            </a:r>
            <a:r>
              <a:rPr lang="en-US" sz="2000" u="none" strike="noStrike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veya</a:t>
            </a:r>
            <a:r>
              <a:rPr lang="en-US" sz="2000" u="none" strike="noStrike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15x21 </a:t>
            </a:r>
            <a:r>
              <a:rPr lang="en-US" sz="2000" u="none" strike="noStrike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fotoğraf</a:t>
            </a:r>
            <a:r>
              <a:rPr lang="en-US" sz="2000" u="none" strike="noStrike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u="none" strike="noStrike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çıktısı</a:t>
            </a:r>
            <a:r>
              <a:rPr lang="en-US" sz="2000" u="none" strike="noStrike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u="none" strike="noStrike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alınabilir</a:t>
            </a:r>
            <a:r>
              <a:rPr lang="en-US" sz="2000" u="none" strike="noStrike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.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1882048" y="2358708"/>
            <a:ext cx="9440648" cy="35877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2800"/>
              </a:lnSpc>
            </a:pPr>
            <a:r>
              <a:rPr lang="en-US" sz="2000">
                <a:solidFill>
                  <a:srgbClr val="000000"/>
                </a:solidFill>
                <a:latin typeface="Roboto Condensed"/>
                <a:ea typeface="Roboto Condensed"/>
                <a:cs typeface="Roboto Condensed"/>
                <a:sym typeface="Roboto Condensed"/>
              </a:rPr>
              <a:t>TAKIM ÇALIŞMASI</a:t>
            </a:r>
          </a:p>
        </p:txBody>
      </p:sp>
      <p:sp>
        <p:nvSpPr>
          <p:cNvPr id="26" name="TextBox 21">
            <a:extLst>
              <a:ext uri="{FF2B5EF4-FFF2-40B4-BE49-F238E27FC236}">
                <a16:creationId xmlns:a16="http://schemas.microsoft.com/office/drawing/2014/main" id="{50838101-4103-AABD-3662-3586A713D3CA}"/>
              </a:ext>
            </a:extLst>
          </p:cNvPr>
          <p:cNvSpPr txBox="1"/>
          <p:nvPr/>
        </p:nvSpPr>
        <p:spPr>
          <a:xfrm>
            <a:off x="3274322" y="9587428"/>
            <a:ext cx="6564285" cy="32321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0" lvl="0" indent="0" algn="ctr">
              <a:lnSpc>
                <a:spcPts val="2660"/>
              </a:lnSpc>
              <a:spcBef>
                <a:spcPct val="0"/>
              </a:spcBef>
            </a:pPr>
            <a:r>
              <a:rPr lang="en-US" sz="19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https://www.m3.com.tr/ai-poster/</a:t>
            </a:r>
          </a:p>
        </p:txBody>
      </p:sp>
      <p:sp>
        <p:nvSpPr>
          <p:cNvPr id="27" name="TextBox 26">
            <a:extLst>
              <a:ext uri="{FF2B5EF4-FFF2-40B4-BE49-F238E27FC236}">
                <a16:creationId xmlns:a16="http://schemas.microsoft.com/office/drawing/2014/main" id="{F9D70D3C-9538-6A14-E818-DBD9CB1E5277}"/>
              </a:ext>
            </a:extLst>
          </p:cNvPr>
          <p:cNvSpPr txBox="1"/>
          <p:nvPr/>
        </p:nvSpPr>
        <p:spPr>
          <a:xfrm>
            <a:off x="5572493" y="9240719"/>
            <a:ext cx="4405902" cy="345479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marL="0" lvl="0" indent="0" algn="l">
              <a:lnSpc>
                <a:spcPts val="2940"/>
              </a:lnSpc>
              <a:spcBef>
                <a:spcPct val="0"/>
              </a:spcBef>
            </a:pPr>
            <a:r>
              <a:rPr lang="tr-TR" sz="2100" b="1" dirty="0">
                <a:solidFill>
                  <a:srgbClr val="565656"/>
                </a:solidFill>
                <a:latin typeface="Montserrat Bold"/>
                <a:ea typeface="Montserrat Bold"/>
                <a:cs typeface="Montserrat Bold"/>
                <a:sym typeface="Montserrat Bold"/>
              </a:rPr>
              <a:t>Detaylı bilgi</a:t>
            </a:r>
            <a:r>
              <a:rPr lang="en-US" sz="2100" b="1" dirty="0">
                <a:solidFill>
                  <a:srgbClr val="565656"/>
                </a:solidFill>
                <a:latin typeface="Montserrat Bold"/>
                <a:ea typeface="Montserrat Bold"/>
                <a:cs typeface="Montserrat Bold"/>
                <a:sym typeface="Montserrat Bold"/>
              </a:rPr>
              <a:t>:</a:t>
            </a:r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2"/>
          <p:cNvGrpSpPr/>
          <p:nvPr/>
        </p:nvGrpSpPr>
        <p:grpSpPr>
          <a:xfrm>
            <a:off x="9703621" y="0"/>
            <a:ext cx="8584380" cy="10287000"/>
            <a:chOff x="0" y="0"/>
            <a:chExt cx="3358824" cy="2709333"/>
          </a:xfrm>
          <a:solidFill>
            <a:schemeClr val="bg1">
              <a:lumMod val="50000"/>
            </a:schemeClr>
          </a:solidFill>
        </p:grpSpPr>
        <p:sp>
          <p:nvSpPr>
            <p:cNvPr id="3" name="Freeform 3"/>
            <p:cNvSpPr/>
            <p:nvPr/>
          </p:nvSpPr>
          <p:spPr>
            <a:xfrm>
              <a:off x="0" y="0"/>
              <a:ext cx="3358824" cy="2709333"/>
            </a:xfrm>
            <a:custGeom>
              <a:avLst/>
              <a:gdLst/>
              <a:ahLst/>
              <a:cxnLst/>
              <a:rect l="l" t="t" r="r" b="b"/>
              <a:pathLst>
                <a:path w="3358824" h="2709333">
                  <a:moveTo>
                    <a:pt x="0" y="0"/>
                  </a:moveTo>
                  <a:lnTo>
                    <a:pt x="3358824" y="0"/>
                  </a:lnTo>
                  <a:lnTo>
                    <a:pt x="3358824" y="2709333"/>
                  </a:lnTo>
                  <a:lnTo>
                    <a:pt x="0" y="2709333"/>
                  </a:lnTo>
                  <a:close/>
                </a:path>
              </a:pathLst>
            </a:custGeom>
            <a:grpFill/>
          </p:spPr>
          <p:txBody>
            <a:bodyPr/>
            <a:lstStyle/>
            <a:p>
              <a:endParaRPr lang="tr-TR"/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0" y="-38100"/>
              <a:ext cx="3358824" cy="2747433"/>
            </a:xfrm>
            <a:prstGeom prst="rect">
              <a:avLst/>
            </a:prstGeom>
            <a:grpFill/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940"/>
                </a:lnSpc>
              </a:pPr>
              <a:endParaRPr/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8256852" y="2195976"/>
            <a:ext cx="3241165" cy="5559935"/>
            <a:chOff x="0" y="0"/>
            <a:chExt cx="4321553" cy="7413246"/>
          </a:xfrm>
        </p:grpSpPr>
        <p:pic>
          <p:nvPicPr>
            <p:cNvPr id="6" name="Picture 6">
              <a:hlinkClick r:id="" action="ppaction://media"/>
            </p:cNvPr>
            <p:cNvPicPr>
              <a:picLocks noChangeAspect="1"/>
            </p:cNvPicPr>
            <p:nvPr>
              <a:videoFile r:link="rId6"/>
              <p:extLst>
                <p:ext uri="{DAA4B4D4-6D71-4841-9C94-3DE7FCFB9230}">
                  <p14:media xmlns:p14="http://schemas.microsoft.com/office/powerpoint/2010/main" r:embed="rId5"/>
                </p:ext>
              </p:extLst>
            </p:nvPr>
          </p:nvPicPr>
          <p:blipFill>
            <a:blip r:embed="rId8"/>
            <a:srcRect l="33097" r="34111"/>
            <a:stretch>
              <a:fillRect/>
            </a:stretch>
          </p:blipFill>
          <p:spPr>
            <a:xfrm>
              <a:off x="0" y="0"/>
              <a:ext cx="4321553" cy="7413246"/>
            </a:xfrm>
            <a:prstGeom prst="rect">
              <a:avLst/>
            </a:prstGeom>
          </p:spPr>
        </p:pic>
      </p:grpSp>
      <p:grpSp>
        <p:nvGrpSpPr>
          <p:cNvPr id="7" name="Group 7"/>
          <p:cNvGrpSpPr/>
          <p:nvPr/>
        </p:nvGrpSpPr>
        <p:grpSpPr>
          <a:xfrm>
            <a:off x="11653271" y="2195976"/>
            <a:ext cx="3241165" cy="5559935"/>
            <a:chOff x="0" y="0"/>
            <a:chExt cx="4321553" cy="7413246"/>
          </a:xfrm>
        </p:grpSpPr>
        <p:pic>
          <p:nvPicPr>
            <p:cNvPr id="8" name="Picture 8">
              <a:hlinkClick r:id="" action="ppaction://media"/>
            </p:cNvPr>
            <p:cNvPicPr>
              <a:picLocks noChangeAspect="1"/>
            </p:cNvPicPr>
            <p:nvPr>
              <a:videoFile r:link="rId4"/>
              <p:extLst>
                <p:ext uri="{DAA4B4D4-6D71-4841-9C94-3DE7FCFB9230}">
                  <p14:media xmlns:p14="http://schemas.microsoft.com/office/powerpoint/2010/main" r:embed="rId3"/>
                </p:ext>
              </p:extLst>
            </p:nvPr>
          </p:nvPicPr>
          <p:blipFill>
            <a:blip r:embed="rId9"/>
            <a:srcRect t="1450" b="1450"/>
            <a:stretch>
              <a:fillRect/>
            </a:stretch>
          </p:blipFill>
          <p:spPr>
            <a:xfrm>
              <a:off x="0" y="0"/>
              <a:ext cx="4321553" cy="7413246"/>
            </a:xfrm>
            <a:prstGeom prst="rect">
              <a:avLst/>
            </a:prstGeom>
          </p:spPr>
        </p:pic>
      </p:grpSp>
      <p:grpSp>
        <p:nvGrpSpPr>
          <p:cNvPr id="9" name="Group 9"/>
          <p:cNvGrpSpPr/>
          <p:nvPr/>
        </p:nvGrpSpPr>
        <p:grpSpPr>
          <a:xfrm>
            <a:off x="15046835" y="2195976"/>
            <a:ext cx="3241165" cy="5559935"/>
            <a:chOff x="0" y="0"/>
            <a:chExt cx="4321553" cy="7413246"/>
          </a:xfrm>
        </p:grpSpPr>
        <p:pic>
          <p:nvPicPr>
            <p:cNvPr id="10" name="Picture 10">
              <a:hlinkClick r:id="" action="ppaction://media"/>
            </p:cNvPr>
            <p:cNvPicPr>
              <a:picLocks noChangeAspect="1"/>
            </p:cNvPicPr>
            <p:nvPr>
              <a:videoFile r:link="rId2"/>
              <p:extLst>
                <p:ext uri="{DAA4B4D4-6D71-4841-9C94-3DE7FCFB9230}">
                  <p14:media xmlns:p14="http://schemas.microsoft.com/office/powerpoint/2010/main" r:embed="rId1"/>
                </p:ext>
              </p:extLst>
            </p:nvPr>
          </p:nvPicPr>
          <p:blipFill>
            <a:blip r:embed="rId10"/>
            <a:srcRect l="14126" r="14126"/>
            <a:stretch>
              <a:fillRect/>
            </a:stretch>
          </p:blipFill>
          <p:spPr>
            <a:xfrm>
              <a:off x="0" y="0"/>
              <a:ext cx="4321553" cy="7413246"/>
            </a:xfrm>
            <a:prstGeom prst="rect">
              <a:avLst/>
            </a:prstGeom>
          </p:spPr>
        </p:pic>
      </p:grpSp>
      <p:sp>
        <p:nvSpPr>
          <p:cNvPr id="14" name="Freeform 14"/>
          <p:cNvSpPr/>
          <p:nvPr/>
        </p:nvSpPr>
        <p:spPr>
          <a:xfrm>
            <a:off x="12400255" y="9021491"/>
            <a:ext cx="3211827" cy="2879938"/>
          </a:xfrm>
          <a:custGeom>
            <a:avLst/>
            <a:gdLst/>
            <a:ahLst/>
            <a:cxnLst/>
            <a:rect l="l" t="t" r="r" b="b"/>
            <a:pathLst>
              <a:path w="3211827" h="2879938">
                <a:moveTo>
                  <a:pt x="0" y="0"/>
                </a:moveTo>
                <a:lnTo>
                  <a:pt x="3211827" y="0"/>
                </a:lnTo>
                <a:lnTo>
                  <a:pt x="3211827" y="2879938"/>
                </a:lnTo>
                <a:lnTo>
                  <a:pt x="0" y="2879938"/>
                </a:lnTo>
                <a:lnTo>
                  <a:pt x="0" y="0"/>
                </a:lnTo>
                <a:close/>
              </a:path>
            </a:pathLst>
          </a:custGeom>
          <a:blipFill>
            <a:blip r:embed="rId11">
              <a:extLst>
                <a:ext uri="{96DAC541-7B7A-43D3-8B79-37D633B846F1}">
                  <asvg:svgBlip xmlns:asvg="http://schemas.microsoft.com/office/drawing/2016/SVG/main" r:embed="rId12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tr-TR"/>
          </a:p>
        </p:txBody>
      </p:sp>
      <p:sp>
        <p:nvSpPr>
          <p:cNvPr id="15" name="Freeform 15"/>
          <p:cNvSpPr/>
          <p:nvPr/>
        </p:nvSpPr>
        <p:spPr>
          <a:xfrm>
            <a:off x="16052795" y="596667"/>
            <a:ext cx="1216708" cy="1216708"/>
          </a:xfrm>
          <a:custGeom>
            <a:avLst/>
            <a:gdLst/>
            <a:ahLst/>
            <a:cxnLst/>
            <a:rect l="l" t="t" r="r" b="b"/>
            <a:pathLst>
              <a:path w="1216708" h="1216708">
                <a:moveTo>
                  <a:pt x="0" y="0"/>
                </a:moveTo>
                <a:lnTo>
                  <a:pt x="1216708" y="0"/>
                </a:lnTo>
                <a:lnTo>
                  <a:pt x="1216708" y="1216708"/>
                </a:lnTo>
                <a:lnTo>
                  <a:pt x="0" y="1216708"/>
                </a:lnTo>
                <a:lnTo>
                  <a:pt x="0" y="0"/>
                </a:lnTo>
                <a:close/>
              </a:path>
            </a:pathLst>
          </a:custGeom>
          <a:blipFill>
            <a:blip r:embed="rId13"/>
            <a:stretch>
              <a:fillRect/>
            </a:stretch>
          </a:blipFill>
          <a:ln cap="sq">
            <a:noFill/>
            <a:prstDash val="solid"/>
            <a:miter/>
          </a:ln>
        </p:spPr>
        <p:txBody>
          <a:bodyPr/>
          <a:lstStyle/>
          <a:p>
            <a:endParaRPr lang="tr-TR"/>
          </a:p>
        </p:txBody>
      </p:sp>
      <p:sp>
        <p:nvSpPr>
          <p:cNvPr id="16" name="Freeform 16"/>
          <p:cNvSpPr/>
          <p:nvPr/>
        </p:nvSpPr>
        <p:spPr>
          <a:xfrm>
            <a:off x="851334" y="596667"/>
            <a:ext cx="2061427" cy="2061427"/>
          </a:xfrm>
          <a:custGeom>
            <a:avLst/>
            <a:gdLst/>
            <a:ahLst/>
            <a:cxnLst/>
            <a:rect l="l" t="t" r="r" b="b"/>
            <a:pathLst>
              <a:path w="2061427" h="2061427">
                <a:moveTo>
                  <a:pt x="0" y="0"/>
                </a:moveTo>
                <a:lnTo>
                  <a:pt x="2061428" y="0"/>
                </a:lnTo>
                <a:lnTo>
                  <a:pt x="2061428" y="2061427"/>
                </a:lnTo>
                <a:lnTo>
                  <a:pt x="0" y="2061427"/>
                </a:lnTo>
                <a:lnTo>
                  <a:pt x="0" y="0"/>
                </a:lnTo>
                <a:close/>
              </a:path>
            </a:pathLst>
          </a:custGeom>
          <a:blipFill>
            <a:blip r:embed="rId14">
              <a:extLst>
                <a:ext uri="{96DAC541-7B7A-43D3-8B79-37D633B846F1}">
                  <asvg:svgBlip xmlns:asvg="http://schemas.microsoft.com/office/drawing/2016/SVG/main" r:embed="rId15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tr-TR"/>
          </a:p>
        </p:txBody>
      </p:sp>
      <p:sp>
        <p:nvSpPr>
          <p:cNvPr id="17" name="Freeform 17"/>
          <p:cNvSpPr/>
          <p:nvPr/>
        </p:nvSpPr>
        <p:spPr>
          <a:xfrm>
            <a:off x="870692" y="7243226"/>
            <a:ext cx="386295" cy="386295"/>
          </a:xfrm>
          <a:custGeom>
            <a:avLst/>
            <a:gdLst/>
            <a:ahLst/>
            <a:cxnLst/>
            <a:rect l="l" t="t" r="r" b="b"/>
            <a:pathLst>
              <a:path w="386295" h="386295">
                <a:moveTo>
                  <a:pt x="0" y="0"/>
                </a:moveTo>
                <a:lnTo>
                  <a:pt x="386295" y="0"/>
                </a:lnTo>
                <a:lnTo>
                  <a:pt x="386295" y="386295"/>
                </a:lnTo>
                <a:lnTo>
                  <a:pt x="0" y="386295"/>
                </a:lnTo>
                <a:lnTo>
                  <a:pt x="0" y="0"/>
                </a:lnTo>
                <a:close/>
              </a:path>
            </a:pathLst>
          </a:custGeom>
          <a:blipFill>
            <a:blip r:embed="rId16">
              <a:extLst>
                <a:ext uri="{96DAC541-7B7A-43D3-8B79-37D633B846F1}">
                  <asvg:svgBlip xmlns:asvg="http://schemas.microsoft.com/office/drawing/2016/SVG/main" r:embed="rId17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tr-TR"/>
          </a:p>
        </p:txBody>
      </p:sp>
      <p:sp>
        <p:nvSpPr>
          <p:cNvPr id="18" name="Freeform 18"/>
          <p:cNvSpPr/>
          <p:nvPr/>
        </p:nvSpPr>
        <p:spPr>
          <a:xfrm>
            <a:off x="829209" y="7746386"/>
            <a:ext cx="595651" cy="347711"/>
          </a:xfrm>
          <a:custGeom>
            <a:avLst/>
            <a:gdLst/>
            <a:ahLst/>
            <a:cxnLst/>
            <a:rect l="l" t="t" r="r" b="b"/>
            <a:pathLst>
              <a:path w="595651" h="347711">
                <a:moveTo>
                  <a:pt x="0" y="0"/>
                </a:moveTo>
                <a:lnTo>
                  <a:pt x="595651" y="0"/>
                </a:lnTo>
                <a:lnTo>
                  <a:pt x="595651" y="347711"/>
                </a:lnTo>
                <a:lnTo>
                  <a:pt x="0" y="347711"/>
                </a:lnTo>
                <a:lnTo>
                  <a:pt x="0" y="0"/>
                </a:lnTo>
                <a:close/>
              </a:path>
            </a:pathLst>
          </a:custGeom>
          <a:blipFill>
            <a:blip r:embed="rId18">
              <a:extLst>
                <a:ext uri="{96DAC541-7B7A-43D3-8B79-37D633B846F1}">
                  <asvg:svgBlip xmlns:asvg="http://schemas.microsoft.com/office/drawing/2016/SVG/main" r:embed="rId19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tr-TR"/>
          </a:p>
        </p:txBody>
      </p:sp>
      <p:sp>
        <p:nvSpPr>
          <p:cNvPr id="19" name="TextBox 19"/>
          <p:cNvSpPr txBox="1"/>
          <p:nvPr/>
        </p:nvSpPr>
        <p:spPr>
          <a:xfrm>
            <a:off x="1028700" y="9463603"/>
            <a:ext cx="1980378" cy="26670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2160"/>
              </a:lnSpc>
            </a:pPr>
            <a:r>
              <a:rPr lang="en-US" sz="1800" b="1">
                <a:solidFill>
                  <a:srgbClr val="FFFFFF"/>
                </a:solidFill>
                <a:latin typeface="Montserrat Bold"/>
                <a:ea typeface="Montserrat Bold"/>
                <a:cs typeface="Montserrat Bold"/>
                <a:sym typeface="Montserrat Bold"/>
              </a:rPr>
              <a:t>Fiyat: 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1127035" y="1522605"/>
            <a:ext cx="9440648" cy="855888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6900"/>
              </a:lnSpc>
            </a:pPr>
            <a:r>
              <a:rPr lang="en-US" sz="4928">
                <a:solidFill>
                  <a:srgbClr val="000000"/>
                </a:solidFill>
                <a:latin typeface="Roboto Condensed"/>
                <a:ea typeface="Roboto Condensed"/>
                <a:cs typeface="Roboto Condensed"/>
                <a:sym typeface="Roboto Condensed"/>
              </a:rPr>
              <a:t>AI VİDEO YARIŞMASI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1606165" y="7239206"/>
            <a:ext cx="1581371" cy="355782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marL="0" lvl="0" indent="0" algn="l">
              <a:lnSpc>
                <a:spcPts val="2940"/>
              </a:lnSpc>
              <a:spcBef>
                <a:spcPct val="0"/>
              </a:spcBef>
            </a:pPr>
            <a:r>
              <a:rPr lang="en-US" sz="2100" b="1" dirty="0">
                <a:solidFill>
                  <a:srgbClr val="565656"/>
                </a:solidFill>
                <a:latin typeface="Montserrat Bold"/>
                <a:ea typeface="Montserrat Bold"/>
                <a:cs typeface="Montserrat Bold"/>
                <a:sym typeface="Montserrat Bold"/>
              </a:rPr>
              <a:t>90-120 </a:t>
            </a:r>
            <a:r>
              <a:rPr lang="en-US" sz="2100" b="1" u="none" strike="noStrike" dirty="0">
                <a:solidFill>
                  <a:srgbClr val="565656"/>
                </a:solidFill>
                <a:latin typeface="Montserrat Bold"/>
                <a:ea typeface="Montserrat Bold"/>
                <a:cs typeface="Montserrat Bold"/>
                <a:sym typeface="Montserrat Bold"/>
              </a:rPr>
              <a:t>dk.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1606165" y="7747388"/>
            <a:ext cx="4888011" cy="355782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marL="0" lvl="0" indent="0" algn="l">
              <a:lnSpc>
                <a:spcPts val="2940"/>
              </a:lnSpc>
              <a:spcBef>
                <a:spcPct val="0"/>
              </a:spcBef>
            </a:pPr>
            <a:r>
              <a:rPr lang="en-US" sz="2100" b="1" u="none" strike="noStrike" dirty="0">
                <a:solidFill>
                  <a:srgbClr val="565656"/>
                </a:solidFill>
                <a:latin typeface="Montserrat Bold"/>
                <a:ea typeface="Montserrat Bold"/>
                <a:cs typeface="Montserrat Bold"/>
                <a:sym typeface="Montserrat Bold"/>
              </a:rPr>
              <a:t>1 moderatör, her </a:t>
            </a:r>
            <a:r>
              <a:rPr lang="en-US" sz="2100" b="1" u="none" strike="noStrike" dirty="0" err="1">
                <a:solidFill>
                  <a:srgbClr val="565656"/>
                </a:solidFill>
                <a:latin typeface="Montserrat Bold"/>
                <a:ea typeface="Montserrat Bold"/>
                <a:cs typeface="Montserrat Bold"/>
                <a:sym typeface="Montserrat Bold"/>
              </a:rPr>
              <a:t>takıma</a:t>
            </a:r>
            <a:r>
              <a:rPr lang="en-US" sz="2100" b="1" u="none" strike="noStrike" dirty="0">
                <a:solidFill>
                  <a:srgbClr val="565656"/>
                </a:solidFill>
                <a:latin typeface="Montserrat Bold"/>
                <a:ea typeface="Montserrat Bold"/>
                <a:cs typeface="Montserrat Bold"/>
                <a:sym typeface="Montserrat Bold"/>
              </a:rPr>
              <a:t> 1 asistan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51334" y="8256022"/>
            <a:ext cx="3568266" cy="345479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marL="0" lvl="0" indent="0" algn="l">
              <a:lnSpc>
                <a:spcPts val="2940"/>
              </a:lnSpc>
              <a:spcBef>
                <a:spcPct val="0"/>
              </a:spcBef>
            </a:pPr>
            <a:r>
              <a:rPr lang="en-US" sz="2100" b="1" u="none" strike="noStrike" dirty="0">
                <a:solidFill>
                  <a:srgbClr val="565656"/>
                </a:solidFill>
                <a:latin typeface="Montserrat Bold"/>
                <a:ea typeface="Montserrat Bold"/>
                <a:cs typeface="Montserrat Bold"/>
                <a:sym typeface="Montserrat Bold"/>
              </a:rPr>
              <a:t>Katılımcı Sayısı: </a:t>
            </a:r>
            <a:r>
              <a:rPr lang="en-US" sz="2100" b="1" u="none" strike="noStrike" dirty="0" err="1">
                <a:solidFill>
                  <a:srgbClr val="565656"/>
                </a:solidFill>
                <a:latin typeface="Montserrat Bold"/>
                <a:ea typeface="Montserrat Bold"/>
                <a:cs typeface="Montserrat Bold"/>
                <a:sym typeface="Montserrat Bold"/>
              </a:rPr>
              <a:t>Sınırsız</a:t>
            </a:r>
            <a:endParaRPr lang="en-US" sz="2100" b="1" u="none" strike="noStrike" dirty="0">
              <a:solidFill>
                <a:srgbClr val="565656"/>
              </a:solidFill>
              <a:latin typeface="Montserrat Bold"/>
              <a:ea typeface="Montserrat Bold"/>
              <a:cs typeface="Montserrat Bold"/>
              <a:sym typeface="Montserrat Bold"/>
            </a:endParaRPr>
          </a:p>
        </p:txBody>
      </p:sp>
      <p:sp>
        <p:nvSpPr>
          <p:cNvPr id="24" name="TextBox 24"/>
          <p:cNvSpPr txBox="1"/>
          <p:nvPr/>
        </p:nvSpPr>
        <p:spPr>
          <a:xfrm>
            <a:off x="851334" y="2826801"/>
            <a:ext cx="7116040" cy="4282454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0" lvl="0" indent="0" algn="just">
              <a:lnSpc>
                <a:spcPts val="2800"/>
              </a:lnSpc>
              <a:spcBef>
                <a:spcPct val="0"/>
              </a:spcBef>
            </a:pPr>
            <a:r>
              <a:rPr lang="en-US" sz="2000" u="none" strike="noStrike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Yapay</a:t>
            </a:r>
            <a:r>
              <a:rPr lang="en-US" sz="2000" u="none" strike="noStrike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u="none" strike="noStrike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Zekâyla</a:t>
            </a:r>
            <a:r>
              <a:rPr lang="en-US" sz="2000" u="none" strike="noStrike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u="none" strike="noStrike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Hareket</a:t>
            </a:r>
            <a:r>
              <a:rPr lang="en-US" sz="2000" u="none" strike="noStrike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Kat!</a:t>
            </a:r>
          </a:p>
          <a:p>
            <a:pPr marL="0" lvl="0" indent="0" algn="just">
              <a:lnSpc>
                <a:spcPts val="2800"/>
              </a:lnSpc>
              <a:spcBef>
                <a:spcPct val="0"/>
              </a:spcBef>
            </a:pPr>
            <a:endParaRPr lang="en-US" sz="2000" u="none" strike="noStrike" dirty="0">
              <a:solidFill>
                <a:srgbClr val="565656"/>
              </a:solidFill>
              <a:latin typeface="Montserrat"/>
              <a:ea typeface="Montserrat"/>
              <a:cs typeface="Montserrat"/>
              <a:sym typeface="Montserrat"/>
            </a:endParaRPr>
          </a:p>
          <a:p>
            <a:pPr marL="0" lvl="0" indent="0" algn="just">
              <a:lnSpc>
                <a:spcPts val="2800"/>
              </a:lnSpc>
              <a:spcBef>
                <a:spcPct val="0"/>
              </a:spcBef>
            </a:pPr>
            <a:r>
              <a:rPr lang="en-US" sz="2000" u="none" strike="noStrike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Katılımcılar </a:t>
            </a:r>
            <a:r>
              <a:rPr lang="en-US" sz="2000" u="none" strike="noStrike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takımlara</a:t>
            </a:r>
            <a:r>
              <a:rPr lang="en-US" sz="2000" u="none" strike="noStrike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u="none" strike="noStrike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ayrılır</a:t>
            </a:r>
            <a:r>
              <a:rPr lang="en-US" sz="2000" u="none" strike="noStrike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, her </a:t>
            </a:r>
            <a:r>
              <a:rPr lang="en-US" sz="2000" u="none" strike="noStrike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ekip</a:t>
            </a:r>
            <a:r>
              <a:rPr lang="en-US" sz="2000" u="none" strike="noStrike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u="none" strike="noStrike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yapay</a:t>
            </a:r>
            <a:r>
              <a:rPr lang="en-US" sz="2000" u="none" strike="noStrike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u="none" strike="noStrike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zekâ</a:t>
            </a:r>
            <a:r>
              <a:rPr lang="en-US" sz="2000" u="none" strike="noStrike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u="none" strike="noStrike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destekli</a:t>
            </a:r>
            <a:r>
              <a:rPr lang="en-US" sz="2000" u="none" strike="noStrike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video </a:t>
            </a:r>
            <a:r>
              <a:rPr lang="en-US" sz="2000" u="none" strike="noStrike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üretim</a:t>
            </a:r>
            <a:r>
              <a:rPr lang="en-US" sz="2000" u="none" strike="noStrike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u="none" strike="noStrike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araçlarını</a:t>
            </a:r>
            <a:r>
              <a:rPr lang="en-US" sz="2000" u="none" strike="noStrike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u="none" strike="noStrike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kullanarak</a:t>
            </a:r>
            <a:r>
              <a:rPr lang="en-US" sz="2000" u="none" strike="noStrike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u="none" strike="noStrike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yaratıcı</a:t>
            </a:r>
            <a:r>
              <a:rPr lang="en-US" sz="2000" u="none" strike="noStrike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u="none" strike="noStrike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videolar</a:t>
            </a:r>
            <a:r>
              <a:rPr lang="en-US" sz="2000" u="none" strike="noStrike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u="none" strike="noStrike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hazırlar</a:t>
            </a:r>
            <a:r>
              <a:rPr lang="en-US" sz="2000" u="none" strike="noStrike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. </a:t>
            </a:r>
          </a:p>
          <a:p>
            <a:pPr marL="0" lvl="0" indent="0" algn="just">
              <a:lnSpc>
                <a:spcPts val="2800"/>
              </a:lnSpc>
              <a:spcBef>
                <a:spcPct val="0"/>
              </a:spcBef>
            </a:pPr>
            <a:endParaRPr lang="en-US" sz="2000" u="none" strike="noStrike" dirty="0">
              <a:solidFill>
                <a:srgbClr val="565656"/>
              </a:solidFill>
              <a:latin typeface="Montserrat"/>
              <a:ea typeface="Montserrat"/>
              <a:cs typeface="Montserrat"/>
              <a:sym typeface="Montserrat"/>
            </a:endParaRPr>
          </a:p>
          <a:p>
            <a:pPr marL="0" lvl="0" indent="0" algn="just">
              <a:lnSpc>
                <a:spcPts val="2800"/>
              </a:lnSpc>
              <a:spcBef>
                <a:spcPct val="0"/>
              </a:spcBef>
            </a:pPr>
            <a:r>
              <a:rPr lang="en-US" sz="2000" u="none" strike="noStrike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Sabit </a:t>
            </a:r>
            <a:r>
              <a:rPr lang="en-US" sz="2000" u="none" strike="noStrike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bir</a:t>
            </a:r>
            <a:r>
              <a:rPr lang="en-US" sz="2000" u="none" strike="noStrike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u="none" strike="noStrike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fotoğrafı</a:t>
            </a:r>
            <a:r>
              <a:rPr lang="en-US" sz="2000" u="none" strike="noStrike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u="none" strike="noStrike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canlandırmak</a:t>
            </a:r>
            <a:r>
              <a:rPr lang="en-US" sz="2000" u="none" strike="noStrike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u="none" strike="noStrike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mı</a:t>
            </a:r>
            <a:r>
              <a:rPr lang="en-US" sz="2000" u="none" strike="noStrike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? İki </a:t>
            </a:r>
            <a:r>
              <a:rPr lang="en-US" sz="2000" u="none" strike="noStrike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kişiyi</a:t>
            </a:r>
            <a:r>
              <a:rPr lang="en-US" sz="2000" u="none" strike="noStrike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u="none" strike="noStrike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sarılır</a:t>
            </a:r>
            <a:r>
              <a:rPr lang="en-US" sz="2000" u="none" strike="noStrike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u="none" strike="noStrike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hâle</a:t>
            </a:r>
            <a:r>
              <a:rPr lang="en-US" sz="2000" u="none" strike="noStrike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u="none" strike="noStrike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getirmek</a:t>
            </a:r>
            <a:r>
              <a:rPr lang="en-US" sz="2000" u="none" strike="noStrike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mi? </a:t>
            </a:r>
            <a:r>
              <a:rPr lang="en-US" sz="2000" u="none" strike="noStrike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Yalnızca</a:t>
            </a:r>
            <a:r>
              <a:rPr lang="en-US" sz="2000" u="none" strike="noStrike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u="none" strike="noStrike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birkaç</a:t>
            </a:r>
            <a:r>
              <a:rPr lang="en-US" sz="2000" u="none" strike="noStrike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u="none" strike="noStrike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cümleyle</a:t>
            </a:r>
            <a:r>
              <a:rPr lang="en-US" sz="2000" u="none" strike="noStrike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u="none" strike="noStrike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bir</a:t>
            </a:r>
            <a:r>
              <a:rPr lang="en-US" sz="2000" u="none" strike="noStrike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u="none" strike="noStrike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kısa</a:t>
            </a:r>
            <a:r>
              <a:rPr lang="en-US" sz="2000" u="none" strike="noStrike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film </a:t>
            </a:r>
            <a:r>
              <a:rPr lang="en-US" sz="2000" u="none" strike="noStrike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oluşturmak</a:t>
            </a:r>
            <a:r>
              <a:rPr lang="en-US" sz="2000" u="none" strike="noStrike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u="none" strike="noStrike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mı</a:t>
            </a:r>
            <a:r>
              <a:rPr lang="en-US" sz="2000" u="none" strike="noStrike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? </a:t>
            </a:r>
            <a:r>
              <a:rPr lang="en-US" sz="2000" u="none" strike="noStrike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Hepsi</a:t>
            </a:r>
            <a:r>
              <a:rPr lang="en-US" sz="2000" u="none" strike="noStrike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u="none" strike="noStrike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mümkün</a:t>
            </a:r>
            <a:r>
              <a:rPr lang="en-US" sz="2000" u="none" strike="noStrike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! </a:t>
            </a:r>
            <a:r>
              <a:rPr lang="en-US" sz="2000" u="none" strike="noStrike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Finalde</a:t>
            </a:r>
            <a:r>
              <a:rPr lang="en-US" sz="2000" u="none" strike="noStrike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u="none" strike="noStrike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videolar</a:t>
            </a:r>
            <a:r>
              <a:rPr lang="en-US" sz="2000" u="none" strike="noStrike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u="none" strike="noStrike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sahnede</a:t>
            </a:r>
            <a:r>
              <a:rPr lang="en-US" sz="2000" u="none" strike="noStrike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u="none" strike="noStrike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izlenir</a:t>
            </a:r>
            <a:r>
              <a:rPr lang="en-US" sz="2000" u="none" strike="noStrike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, </a:t>
            </a:r>
            <a:r>
              <a:rPr lang="en-US" sz="2000" u="none" strike="noStrike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oylama</a:t>
            </a:r>
            <a:r>
              <a:rPr lang="en-US" sz="2000" u="none" strike="noStrike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u="none" strike="noStrike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yapılır</a:t>
            </a:r>
            <a:r>
              <a:rPr lang="en-US" sz="2000" u="none" strike="noStrike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u="none" strike="noStrike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ve</a:t>
            </a:r>
            <a:r>
              <a:rPr lang="en-US" sz="2000" u="none" strike="noStrike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en çok </a:t>
            </a:r>
            <a:r>
              <a:rPr lang="en-US" sz="2000" u="none" strike="noStrike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beğenilen</a:t>
            </a:r>
            <a:r>
              <a:rPr lang="en-US" sz="2000" u="none" strike="noStrike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u="none" strike="noStrike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takım</a:t>
            </a:r>
            <a:r>
              <a:rPr lang="en-US" sz="2000" u="none" strike="noStrike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u="none" strike="noStrike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şampiyon</a:t>
            </a:r>
            <a:r>
              <a:rPr lang="en-US" sz="2000" u="none" strike="noStrike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u="none" strike="noStrike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olur</a:t>
            </a:r>
            <a:r>
              <a:rPr lang="en-US" sz="2000" u="none" strike="noStrike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.</a:t>
            </a:r>
          </a:p>
          <a:p>
            <a:pPr marL="0" lvl="0" indent="0" algn="l">
              <a:lnSpc>
                <a:spcPts val="2800"/>
              </a:lnSpc>
              <a:spcBef>
                <a:spcPct val="0"/>
              </a:spcBef>
            </a:pPr>
            <a:endParaRPr lang="en-US" sz="2000" u="none" strike="noStrike" dirty="0">
              <a:solidFill>
                <a:srgbClr val="565656"/>
              </a:solidFill>
              <a:latin typeface="Montserrat"/>
              <a:ea typeface="Montserrat"/>
              <a:cs typeface="Montserrat"/>
              <a:sym typeface="Montserrat"/>
            </a:endParaRPr>
          </a:p>
        </p:txBody>
      </p:sp>
      <p:sp>
        <p:nvSpPr>
          <p:cNvPr id="25" name="TextBox 25"/>
          <p:cNvSpPr txBox="1"/>
          <p:nvPr/>
        </p:nvSpPr>
        <p:spPr>
          <a:xfrm>
            <a:off x="1882048" y="2358708"/>
            <a:ext cx="9440648" cy="35877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2800"/>
              </a:lnSpc>
            </a:pPr>
            <a:r>
              <a:rPr lang="en-US" sz="2000">
                <a:solidFill>
                  <a:srgbClr val="000000"/>
                </a:solidFill>
                <a:latin typeface="Roboto Condensed"/>
                <a:ea typeface="Roboto Condensed"/>
                <a:cs typeface="Roboto Condensed"/>
                <a:sym typeface="Roboto Condensed"/>
              </a:rPr>
              <a:t>TAKIM ÇALIŞMASI</a:t>
            </a:r>
          </a:p>
        </p:txBody>
      </p:sp>
      <p:sp>
        <p:nvSpPr>
          <p:cNvPr id="26" name="TextBox 21">
            <a:extLst>
              <a:ext uri="{FF2B5EF4-FFF2-40B4-BE49-F238E27FC236}">
                <a16:creationId xmlns:a16="http://schemas.microsoft.com/office/drawing/2014/main" id="{5E1F8A16-2753-8B1B-E254-F666215D9114}"/>
              </a:ext>
            </a:extLst>
          </p:cNvPr>
          <p:cNvSpPr txBox="1"/>
          <p:nvPr/>
        </p:nvSpPr>
        <p:spPr>
          <a:xfrm>
            <a:off x="3274322" y="9587428"/>
            <a:ext cx="6564285" cy="32321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0" lvl="0" indent="0" algn="ctr">
              <a:lnSpc>
                <a:spcPts val="2660"/>
              </a:lnSpc>
              <a:spcBef>
                <a:spcPct val="0"/>
              </a:spcBef>
            </a:pPr>
            <a:r>
              <a:rPr lang="en-US" sz="19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https://www.m3.com.tr/ai-video-yarismasi/</a:t>
            </a:r>
          </a:p>
        </p:txBody>
      </p:sp>
      <p:sp>
        <p:nvSpPr>
          <p:cNvPr id="27" name="TextBox 26">
            <a:extLst>
              <a:ext uri="{FF2B5EF4-FFF2-40B4-BE49-F238E27FC236}">
                <a16:creationId xmlns:a16="http://schemas.microsoft.com/office/drawing/2014/main" id="{6567A8D5-3EBB-21E7-971F-2EA3C0257423}"/>
              </a:ext>
            </a:extLst>
          </p:cNvPr>
          <p:cNvSpPr txBox="1"/>
          <p:nvPr/>
        </p:nvSpPr>
        <p:spPr>
          <a:xfrm>
            <a:off x="5572493" y="9240719"/>
            <a:ext cx="4405902" cy="345479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marL="0" lvl="0" indent="0" algn="l">
              <a:lnSpc>
                <a:spcPts val="2940"/>
              </a:lnSpc>
              <a:spcBef>
                <a:spcPct val="0"/>
              </a:spcBef>
            </a:pPr>
            <a:r>
              <a:rPr lang="tr-TR" sz="2100" b="1" dirty="0">
                <a:solidFill>
                  <a:srgbClr val="565656"/>
                </a:solidFill>
                <a:latin typeface="Montserrat Bold"/>
                <a:ea typeface="Montserrat Bold"/>
                <a:cs typeface="Montserrat Bold"/>
                <a:sym typeface="Montserrat Bold"/>
              </a:rPr>
              <a:t>Detaylı bilgi</a:t>
            </a:r>
            <a:r>
              <a:rPr lang="en-US" sz="2100" b="1" dirty="0">
                <a:solidFill>
                  <a:srgbClr val="565656"/>
                </a:solidFill>
                <a:latin typeface="Montserrat Bold"/>
                <a:ea typeface="Montserrat Bold"/>
                <a:cs typeface="Montserrat Bold"/>
                <a:sym typeface="Montserrat Bold"/>
              </a:rPr>
              <a:t>: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video>
              <p:cMediaNode vol="100000">
                <p:cTn id="2" fill="hold" display="0">
                  <p:stCondLst>
                    <p:cond delay="indefinite"/>
                  </p:stCondLst>
                </p:cTn>
                <p:tgtEl>
                  <p:spTgt spid="6"/>
                </p:tgtEl>
              </p:cMediaNode>
            </p:video>
            <p:video>
              <p:cMediaNode vol="100000">
                <p:cTn id="3" fill="hold" display="0">
                  <p:stCondLst>
                    <p:cond delay="indefinite"/>
                  </p:stCondLst>
                </p:cTn>
                <p:tgtEl>
                  <p:spTgt spid="8"/>
                </p:tgtEl>
              </p:cMediaNode>
            </p:video>
            <p:video>
              <p:cMediaNode vol="100000">
                <p:cTn id="4" fill="hold" display="0">
                  <p:stCondLst>
                    <p:cond delay="indefinite"/>
                  </p:stCondLst>
                </p:cTn>
                <p:tgtEl>
                  <p:spTgt spid="10"/>
                </p:tgtEl>
              </p:cMediaNode>
            </p:video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2"/>
          <p:cNvGrpSpPr/>
          <p:nvPr/>
        </p:nvGrpSpPr>
        <p:grpSpPr>
          <a:xfrm>
            <a:off x="9703621" y="0"/>
            <a:ext cx="8584380" cy="10287000"/>
            <a:chOff x="0" y="0"/>
            <a:chExt cx="3358824" cy="2709333"/>
          </a:xfrm>
          <a:solidFill>
            <a:schemeClr val="bg1">
              <a:lumMod val="50000"/>
            </a:schemeClr>
          </a:solidFill>
        </p:grpSpPr>
        <p:sp>
          <p:nvSpPr>
            <p:cNvPr id="3" name="Freeform 3"/>
            <p:cNvSpPr/>
            <p:nvPr/>
          </p:nvSpPr>
          <p:spPr>
            <a:xfrm>
              <a:off x="0" y="0"/>
              <a:ext cx="3358824" cy="2709333"/>
            </a:xfrm>
            <a:custGeom>
              <a:avLst/>
              <a:gdLst/>
              <a:ahLst/>
              <a:cxnLst/>
              <a:rect l="l" t="t" r="r" b="b"/>
              <a:pathLst>
                <a:path w="3358824" h="2709333">
                  <a:moveTo>
                    <a:pt x="0" y="0"/>
                  </a:moveTo>
                  <a:lnTo>
                    <a:pt x="3358824" y="0"/>
                  </a:lnTo>
                  <a:lnTo>
                    <a:pt x="3358824" y="2709333"/>
                  </a:lnTo>
                  <a:lnTo>
                    <a:pt x="0" y="2709333"/>
                  </a:lnTo>
                  <a:close/>
                </a:path>
              </a:pathLst>
            </a:custGeom>
            <a:grpFill/>
          </p:spPr>
          <p:txBody>
            <a:bodyPr/>
            <a:lstStyle/>
            <a:p>
              <a:endParaRPr lang="tr-TR"/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0" y="-38100"/>
              <a:ext cx="3358824" cy="2747433"/>
            </a:xfrm>
            <a:prstGeom prst="rect">
              <a:avLst/>
            </a:prstGeom>
            <a:grpFill/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940"/>
                </a:lnSpc>
              </a:pPr>
              <a:endParaRPr/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8256852" y="2195976"/>
            <a:ext cx="3241165" cy="5559935"/>
            <a:chOff x="0" y="0"/>
            <a:chExt cx="4321553" cy="7413246"/>
          </a:xfrm>
        </p:grpSpPr>
        <p:pic>
          <p:nvPicPr>
            <p:cNvPr id="6" name="Picture 6"/>
            <p:cNvPicPr>
              <a:picLocks noChangeAspect="1"/>
            </p:cNvPicPr>
            <p:nvPr/>
          </p:nvPicPr>
          <p:blipFill>
            <a:blip r:embed="rId2"/>
            <a:srcRect l="15150" t="16682" r="18142" b="18950"/>
            <a:stretch>
              <a:fillRect/>
            </a:stretch>
          </p:blipFill>
          <p:spPr>
            <a:xfrm>
              <a:off x="0" y="0"/>
              <a:ext cx="4321553" cy="7413246"/>
            </a:xfrm>
            <a:prstGeom prst="rect">
              <a:avLst/>
            </a:prstGeom>
          </p:spPr>
        </p:pic>
      </p:grpSp>
      <p:grpSp>
        <p:nvGrpSpPr>
          <p:cNvPr id="7" name="Group 7"/>
          <p:cNvGrpSpPr/>
          <p:nvPr/>
        </p:nvGrpSpPr>
        <p:grpSpPr>
          <a:xfrm>
            <a:off x="11653271" y="2195976"/>
            <a:ext cx="3241165" cy="5559935"/>
            <a:chOff x="0" y="0"/>
            <a:chExt cx="4321553" cy="7413246"/>
          </a:xfrm>
        </p:grpSpPr>
        <p:pic>
          <p:nvPicPr>
            <p:cNvPr id="8" name="Picture 8"/>
            <p:cNvPicPr>
              <a:picLocks noChangeAspect="1"/>
            </p:cNvPicPr>
            <p:nvPr/>
          </p:nvPicPr>
          <p:blipFill>
            <a:blip r:embed="rId3"/>
            <a:srcRect l="32277" r="32175" b="4306"/>
            <a:stretch>
              <a:fillRect/>
            </a:stretch>
          </p:blipFill>
          <p:spPr>
            <a:xfrm>
              <a:off x="0" y="0"/>
              <a:ext cx="4321553" cy="7413246"/>
            </a:xfrm>
            <a:prstGeom prst="rect">
              <a:avLst/>
            </a:prstGeom>
          </p:spPr>
        </p:pic>
      </p:grpSp>
      <p:grpSp>
        <p:nvGrpSpPr>
          <p:cNvPr id="9" name="Group 9"/>
          <p:cNvGrpSpPr/>
          <p:nvPr/>
        </p:nvGrpSpPr>
        <p:grpSpPr>
          <a:xfrm>
            <a:off x="15046835" y="2195976"/>
            <a:ext cx="3241165" cy="5559935"/>
            <a:chOff x="0" y="0"/>
            <a:chExt cx="4321553" cy="7413246"/>
          </a:xfrm>
        </p:grpSpPr>
        <p:pic>
          <p:nvPicPr>
            <p:cNvPr id="10" name="Picture 10"/>
            <p:cNvPicPr>
              <a:picLocks noChangeAspect="1"/>
            </p:cNvPicPr>
            <p:nvPr/>
          </p:nvPicPr>
          <p:blipFill>
            <a:blip r:embed="rId4"/>
            <a:srcRect l="11136" r="11136"/>
            <a:stretch>
              <a:fillRect/>
            </a:stretch>
          </p:blipFill>
          <p:spPr>
            <a:xfrm>
              <a:off x="0" y="0"/>
              <a:ext cx="4321553" cy="7413246"/>
            </a:xfrm>
            <a:prstGeom prst="rect">
              <a:avLst/>
            </a:prstGeom>
          </p:spPr>
        </p:pic>
      </p:grpSp>
      <p:sp>
        <p:nvSpPr>
          <p:cNvPr id="14" name="Freeform 14"/>
          <p:cNvSpPr/>
          <p:nvPr/>
        </p:nvSpPr>
        <p:spPr>
          <a:xfrm>
            <a:off x="12400255" y="9021491"/>
            <a:ext cx="3211827" cy="2879938"/>
          </a:xfrm>
          <a:custGeom>
            <a:avLst/>
            <a:gdLst/>
            <a:ahLst/>
            <a:cxnLst/>
            <a:rect l="l" t="t" r="r" b="b"/>
            <a:pathLst>
              <a:path w="3211827" h="2879938">
                <a:moveTo>
                  <a:pt x="0" y="0"/>
                </a:moveTo>
                <a:lnTo>
                  <a:pt x="3211827" y="0"/>
                </a:lnTo>
                <a:lnTo>
                  <a:pt x="3211827" y="2879938"/>
                </a:lnTo>
                <a:lnTo>
                  <a:pt x="0" y="2879938"/>
                </a:lnTo>
                <a:lnTo>
                  <a:pt x="0" y="0"/>
                </a:lnTo>
                <a:close/>
              </a:path>
            </a:pathLst>
          </a:custGeom>
          <a:blipFill>
            <a:blip r:embed="rId5">
              <a:extLst>
                <a:ext uri="{96DAC541-7B7A-43D3-8B79-37D633B846F1}">
                  <asvg:svgBlip xmlns:asvg="http://schemas.microsoft.com/office/drawing/2016/SVG/main" r:embed="rId6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tr-TR"/>
          </a:p>
        </p:txBody>
      </p:sp>
      <p:sp>
        <p:nvSpPr>
          <p:cNvPr id="15" name="Freeform 15"/>
          <p:cNvSpPr/>
          <p:nvPr/>
        </p:nvSpPr>
        <p:spPr>
          <a:xfrm>
            <a:off x="16052795" y="596667"/>
            <a:ext cx="1216708" cy="1216708"/>
          </a:xfrm>
          <a:custGeom>
            <a:avLst/>
            <a:gdLst/>
            <a:ahLst/>
            <a:cxnLst/>
            <a:rect l="l" t="t" r="r" b="b"/>
            <a:pathLst>
              <a:path w="1216708" h="1216708">
                <a:moveTo>
                  <a:pt x="0" y="0"/>
                </a:moveTo>
                <a:lnTo>
                  <a:pt x="1216708" y="0"/>
                </a:lnTo>
                <a:lnTo>
                  <a:pt x="1216708" y="1216708"/>
                </a:lnTo>
                <a:lnTo>
                  <a:pt x="0" y="1216708"/>
                </a:lnTo>
                <a:lnTo>
                  <a:pt x="0" y="0"/>
                </a:lnTo>
                <a:close/>
              </a:path>
            </a:pathLst>
          </a:custGeom>
          <a:blipFill>
            <a:blip r:embed="rId7"/>
            <a:stretch>
              <a:fillRect/>
            </a:stretch>
          </a:blipFill>
          <a:ln cap="sq">
            <a:noFill/>
            <a:prstDash val="solid"/>
            <a:miter/>
          </a:ln>
        </p:spPr>
        <p:txBody>
          <a:bodyPr/>
          <a:lstStyle/>
          <a:p>
            <a:endParaRPr lang="tr-TR"/>
          </a:p>
        </p:txBody>
      </p:sp>
      <p:sp>
        <p:nvSpPr>
          <p:cNvPr id="16" name="Freeform 16"/>
          <p:cNvSpPr/>
          <p:nvPr/>
        </p:nvSpPr>
        <p:spPr>
          <a:xfrm>
            <a:off x="851334" y="596667"/>
            <a:ext cx="2061427" cy="2061427"/>
          </a:xfrm>
          <a:custGeom>
            <a:avLst/>
            <a:gdLst/>
            <a:ahLst/>
            <a:cxnLst/>
            <a:rect l="l" t="t" r="r" b="b"/>
            <a:pathLst>
              <a:path w="2061427" h="2061427">
                <a:moveTo>
                  <a:pt x="0" y="0"/>
                </a:moveTo>
                <a:lnTo>
                  <a:pt x="2061428" y="0"/>
                </a:lnTo>
                <a:lnTo>
                  <a:pt x="2061428" y="2061427"/>
                </a:lnTo>
                <a:lnTo>
                  <a:pt x="0" y="2061427"/>
                </a:lnTo>
                <a:lnTo>
                  <a:pt x="0" y="0"/>
                </a:lnTo>
                <a:close/>
              </a:path>
            </a:pathLst>
          </a:custGeom>
          <a:blipFill>
            <a:blip r:embed="rId8">
              <a:extLst>
                <a:ext uri="{96DAC541-7B7A-43D3-8B79-37D633B846F1}">
                  <asvg:svgBlip xmlns:asvg="http://schemas.microsoft.com/office/drawing/2016/SVG/main" r:embed="rId9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tr-TR"/>
          </a:p>
        </p:txBody>
      </p:sp>
      <p:sp>
        <p:nvSpPr>
          <p:cNvPr id="17" name="Freeform 17"/>
          <p:cNvSpPr/>
          <p:nvPr/>
        </p:nvSpPr>
        <p:spPr>
          <a:xfrm>
            <a:off x="870692" y="7243226"/>
            <a:ext cx="386295" cy="386295"/>
          </a:xfrm>
          <a:custGeom>
            <a:avLst/>
            <a:gdLst/>
            <a:ahLst/>
            <a:cxnLst/>
            <a:rect l="l" t="t" r="r" b="b"/>
            <a:pathLst>
              <a:path w="386295" h="386295">
                <a:moveTo>
                  <a:pt x="0" y="0"/>
                </a:moveTo>
                <a:lnTo>
                  <a:pt x="386295" y="0"/>
                </a:lnTo>
                <a:lnTo>
                  <a:pt x="386295" y="386295"/>
                </a:lnTo>
                <a:lnTo>
                  <a:pt x="0" y="386295"/>
                </a:lnTo>
                <a:lnTo>
                  <a:pt x="0" y="0"/>
                </a:lnTo>
                <a:close/>
              </a:path>
            </a:pathLst>
          </a:custGeom>
          <a:blipFill>
            <a:blip r:embed="rId10">
              <a:extLst>
                <a:ext uri="{96DAC541-7B7A-43D3-8B79-37D633B846F1}">
                  <asvg:svgBlip xmlns:asvg="http://schemas.microsoft.com/office/drawing/2016/SVG/main" r:embed="rId11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tr-TR"/>
          </a:p>
        </p:txBody>
      </p:sp>
      <p:sp>
        <p:nvSpPr>
          <p:cNvPr id="18" name="Freeform 18"/>
          <p:cNvSpPr/>
          <p:nvPr/>
        </p:nvSpPr>
        <p:spPr>
          <a:xfrm>
            <a:off x="829209" y="7746386"/>
            <a:ext cx="595651" cy="347711"/>
          </a:xfrm>
          <a:custGeom>
            <a:avLst/>
            <a:gdLst/>
            <a:ahLst/>
            <a:cxnLst/>
            <a:rect l="l" t="t" r="r" b="b"/>
            <a:pathLst>
              <a:path w="595651" h="347711">
                <a:moveTo>
                  <a:pt x="0" y="0"/>
                </a:moveTo>
                <a:lnTo>
                  <a:pt x="595651" y="0"/>
                </a:lnTo>
                <a:lnTo>
                  <a:pt x="595651" y="347711"/>
                </a:lnTo>
                <a:lnTo>
                  <a:pt x="0" y="347711"/>
                </a:lnTo>
                <a:lnTo>
                  <a:pt x="0" y="0"/>
                </a:lnTo>
                <a:close/>
              </a:path>
            </a:pathLst>
          </a:custGeom>
          <a:blipFill>
            <a:blip r:embed="rId12">
              <a:extLst>
                <a:ext uri="{96DAC541-7B7A-43D3-8B79-37D633B846F1}">
                  <asvg:svgBlip xmlns:asvg="http://schemas.microsoft.com/office/drawing/2016/SVG/main" r:embed="rId13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tr-TR"/>
          </a:p>
        </p:txBody>
      </p:sp>
      <p:sp>
        <p:nvSpPr>
          <p:cNvPr id="19" name="TextBox 19"/>
          <p:cNvSpPr txBox="1"/>
          <p:nvPr/>
        </p:nvSpPr>
        <p:spPr>
          <a:xfrm>
            <a:off x="1028700" y="9463603"/>
            <a:ext cx="1980378" cy="26670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2160"/>
              </a:lnSpc>
            </a:pPr>
            <a:r>
              <a:rPr lang="en-US" sz="1800" b="1">
                <a:solidFill>
                  <a:srgbClr val="FFFFFF"/>
                </a:solidFill>
                <a:latin typeface="Montserrat Bold"/>
                <a:ea typeface="Montserrat Bold"/>
                <a:cs typeface="Montserrat Bold"/>
                <a:sym typeface="Montserrat Bold"/>
              </a:rPr>
              <a:t>Fiyat: 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1127035" y="1522605"/>
            <a:ext cx="9440648" cy="855888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6900"/>
              </a:lnSpc>
            </a:pPr>
            <a:r>
              <a:rPr lang="en-US" sz="4928">
                <a:solidFill>
                  <a:srgbClr val="000000"/>
                </a:solidFill>
                <a:latin typeface="Roboto Condensed"/>
                <a:ea typeface="Roboto Condensed"/>
                <a:cs typeface="Roboto Condensed"/>
                <a:sym typeface="Roboto Condensed"/>
              </a:rPr>
              <a:t>AI MARKETING MASTERS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1606165" y="7239205"/>
            <a:ext cx="1581371" cy="345479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marL="0" lvl="0" indent="0" algn="l">
              <a:lnSpc>
                <a:spcPts val="2940"/>
              </a:lnSpc>
              <a:spcBef>
                <a:spcPct val="0"/>
              </a:spcBef>
            </a:pPr>
            <a:r>
              <a:rPr lang="en-US" sz="2100" b="1" dirty="0">
                <a:solidFill>
                  <a:srgbClr val="565656"/>
                </a:solidFill>
                <a:latin typeface="Montserrat Bold"/>
                <a:ea typeface="Montserrat Bold"/>
                <a:cs typeface="Montserrat Bold"/>
                <a:sym typeface="Montserrat Bold"/>
              </a:rPr>
              <a:t>90-120 </a:t>
            </a:r>
            <a:r>
              <a:rPr lang="en-US" sz="2100" b="1" u="none" strike="noStrike" dirty="0">
                <a:solidFill>
                  <a:srgbClr val="565656"/>
                </a:solidFill>
                <a:latin typeface="Montserrat Bold"/>
                <a:ea typeface="Montserrat Bold"/>
                <a:cs typeface="Montserrat Bold"/>
                <a:sym typeface="Montserrat Bold"/>
              </a:rPr>
              <a:t>dk.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1606165" y="7747388"/>
            <a:ext cx="4718435" cy="345479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marL="0" lvl="0" indent="0" algn="l">
              <a:lnSpc>
                <a:spcPts val="2940"/>
              </a:lnSpc>
              <a:spcBef>
                <a:spcPct val="0"/>
              </a:spcBef>
            </a:pPr>
            <a:r>
              <a:rPr lang="en-US" sz="2100" b="1" u="none" strike="noStrike" dirty="0">
                <a:solidFill>
                  <a:srgbClr val="565656"/>
                </a:solidFill>
                <a:latin typeface="Montserrat Bold"/>
                <a:ea typeface="Montserrat Bold"/>
                <a:cs typeface="Montserrat Bold"/>
                <a:sym typeface="Montserrat Bold"/>
              </a:rPr>
              <a:t>1 moderatör, her </a:t>
            </a:r>
            <a:r>
              <a:rPr lang="en-US" sz="2100" b="1" u="none" strike="noStrike" dirty="0" err="1">
                <a:solidFill>
                  <a:srgbClr val="565656"/>
                </a:solidFill>
                <a:latin typeface="Montserrat Bold"/>
                <a:ea typeface="Montserrat Bold"/>
                <a:cs typeface="Montserrat Bold"/>
                <a:sym typeface="Montserrat Bold"/>
              </a:rPr>
              <a:t>takıma</a:t>
            </a:r>
            <a:r>
              <a:rPr lang="en-US" sz="2100" b="1" u="none" strike="noStrike" dirty="0">
                <a:solidFill>
                  <a:srgbClr val="565656"/>
                </a:solidFill>
                <a:latin typeface="Montserrat Bold"/>
                <a:ea typeface="Montserrat Bold"/>
                <a:cs typeface="Montserrat Bold"/>
                <a:sym typeface="Montserrat Bold"/>
              </a:rPr>
              <a:t> 1 asistan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51334" y="8256021"/>
            <a:ext cx="3492066" cy="345479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marL="0" lvl="0" indent="0" algn="l">
              <a:lnSpc>
                <a:spcPts val="2940"/>
              </a:lnSpc>
              <a:spcBef>
                <a:spcPct val="0"/>
              </a:spcBef>
            </a:pPr>
            <a:r>
              <a:rPr lang="en-US" sz="2100" b="1" u="none" strike="noStrike" dirty="0">
                <a:solidFill>
                  <a:srgbClr val="565656"/>
                </a:solidFill>
                <a:latin typeface="Montserrat Bold"/>
                <a:ea typeface="Montserrat Bold"/>
                <a:cs typeface="Montserrat Bold"/>
                <a:sym typeface="Montserrat Bold"/>
              </a:rPr>
              <a:t>Katılımcı Sayısı: </a:t>
            </a:r>
            <a:r>
              <a:rPr lang="en-US" sz="2100" b="1" u="none" strike="noStrike" dirty="0" err="1">
                <a:solidFill>
                  <a:srgbClr val="565656"/>
                </a:solidFill>
                <a:latin typeface="Montserrat Bold"/>
                <a:ea typeface="Montserrat Bold"/>
                <a:cs typeface="Montserrat Bold"/>
                <a:sym typeface="Montserrat Bold"/>
              </a:rPr>
              <a:t>Sınırsız</a:t>
            </a:r>
            <a:endParaRPr lang="en-US" sz="2100" b="1" u="none" strike="noStrike" dirty="0">
              <a:solidFill>
                <a:srgbClr val="565656"/>
              </a:solidFill>
              <a:latin typeface="Montserrat Bold"/>
              <a:ea typeface="Montserrat Bold"/>
              <a:cs typeface="Montserrat Bold"/>
              <a:sym typeface="Montserrat Bold"/>
            </a:endParaRPr>
          </a:p>
        </p:txBody>
      </p:sp>
      <p:sp>
        <p:nvSpPr>
          <p:cNvPr id="24" name="TextBox 24"/>
          <p:cNvSpPr txBox="1"/>
          <p:nvPr/>
        </p:nvSpPr>
        <p:spPr>
          <a:xfrm>
            <a:off x="829209" y="3060697"/>
            <a:ext cx="7272389" cy="3923382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marL="0" lvl="0" indent="0" algn="just">
              <a:lnSpc>
                <a:spcPts val="2800"/>
              </a:lnSpc>
              <a:spcBef>
                <a:spcPct val="0"/>
              </a:spcBef>
            </a:pPr>
            <a:r>
              <a:rPr lang="en-US" sz="2000" u="none" strike="noStrike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Yapay</a:t>
            </a:r>
            <a:r>
              <a:rPr lang="en-US" sz="2000" u="none" strike="noStrike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u="none" strike="noStrike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Zekâ</a:t>
            </a:r>
            <a:r>
              <a:rPr lang="en-US" sz="2000" u="none" strike="noStrike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u="none" strike="noStrike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ile</a:t>
            </a:r>
            <a:r>
              <a:rPr lang="en-US" sz="2000" u="none" strike="noStrike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u="none" strike="noStrike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Strateji</a:t>
            </a:r>
            <a:r>
              <a:rPr lang="en-US" sz="2000" u="none" strike="noStrike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Kur –“</a:t>
            </a:r>
            <a:r>
              <a:rPr lang="en-US" sz="2000" u="none" strike="noStrike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Pazara</a:t>
            </a:r>
            <a:r>
              <a:rPr lang="en-US" sz="2000" u="none" strike="noStrike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u="none" strike="noStrike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Giriş</a:t>
            </a:r>
            <a:r>
              <a:rPr lang="en-US" sz="2000" u="none" strike="noStrike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u="none" strike="noStrike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Oyunu</a:t>
            </a:r>
            <a:r>
              <a:rPr lang="en-US" sz="2000" u="none" strike="noStrike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”</a:t>
            </a:r>
          </a:p>
          <a:p>
            <a:pPr marL="0" lvl="0" indent="0" algn="just">
              <a:lnSpc>
                <a:spcPts val="2800"/>
              </a:lnSpc>
              <a:spcBef>
                <a:spcPct val="0"/>
              </a:spcBef>
            </a:pPr>
            <a:endParaRPr lang="en-US" sz="2000" u="none" strike="noStrike" dirty="0">
              <a:solidFill>
                <a:srgbClr val="565656"/>
              </a:solidFill>
              <a:latin typeface="Montserrat"/>
              <a:ea typeface="Montserrat"/>
              <a:cs typeface="Montserrat"/>
              <a:sym typeface="Montserrat"/>
            </a:endParaRPr>
          </a:p>
          <a:p>
            <a:pPr marL="0" lvl="0" indent="0" algn="just">
              <a:lnSpc>
                <a:spcPts val="2800"/>
              </a:lnSpc>
              <a:spcBef>
                <a:spcPct val="0"/>
              </a:spcBef>
            </a:pPr>
            <a:r>
              <a:rPr lang="en-US" sz="2000" u="none" strike="noStrike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Konu</a:t>
            </a:r>
            <a:r>
              <a:rPr lang="en-US" sz="2000" u="none" strike="noStrike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: </a:t>
            </a:r>
            <a:r>
              <a:rPr lang="en-US" sz="2000" u="none" strike="noStrike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Ekipler</a:t>
            </a:r>
            <a:r>
              <a:rPr lang="en-US" sz="2000" u="none" strike="noStrike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u="none" strike="noStrike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bir</a:t>
            </a:r>
            <a:r>
              <a:rPr lang="en-US" sz="2000" u="none" strike="noStrike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u="none" strike="noStrike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ürün</a:t>
            </a:r>
            <a:r>
              <a:rPr lang="en-US" sz="2000" u="none" strike="noStrike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u="none" strike="noStrike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geliştirip</a:t>
            </a:r>
            <a:r>
              <a:rPr lang="en-US" sz="2000" u="none" strike="noStrike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u="none" strike="noStrike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yapay</a:t>
            </a:r>
            <a:r>
              <a:rPr lang="en-US" sz="2000" u="none" strike="noStrike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u="none" strike="noStrike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zekâdan</a:t>
            </a:r>
            <a:r>
              <a:rPr lang="en-US" sz="2000" u="none" strike="noStrike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u="none" strike="noStrike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pazar</a:t>
            </a:r>
            <a:r>
              <a:rPr lang="en-US" sz="2000" u="none" strike="noStrike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u="none" strike="noStrike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analizi</a:t>
            </a:r>
            <a:r>
              <a:rPr lang="en-US" sz="2000" u="none" strike="noStrike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, logo/</a:t>
            </a:r>
            <a:r>
              <a:rPr lang="en-US" sz="2000" u="none" strike="noStrike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görsel</a:t>
            </a:r>
            <a:r>
              <a:rPr lang="en-US" sz="2000" u="none" strike="noStrike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u="none" strike="noStrike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tasarımı</a:t>
            </a:r>
            <a:r>
              <a:rPr lang="en-US" sz="2000" u="none" strike="noStrike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u="none" strike="noStrike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ve</a:t>
            </a:r>
            <a:r>
              <a:rPr lang="en-US" sz="2000" u="none" strike="noStrike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u="none" strike="noStrike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hedef</a:t>
            </a:r>
            <a:r>
              <a:rPr lang="en-US" sz="2000" u="none" strike="noStrike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u="none" strike="noStrike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kitle</a:t>
            </a:r>
            <a:r>
              <a:rPr lang="en-US" sz="2000" u="none" strike="noStrike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u="none" strike="noStrike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önerisi</a:t>
            </a:r>
            <a:r>
              <a:rPr lang="en-US" sz="2000" u="none" strike="noStrike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u="none" strike="noStrike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alır</a:t>
            </a:r>
            <a:r>
              <a:rPr lang="en-US" sz="2000" u="none" strike="noStrike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. </a:t>
            </a:r>
            <a:r>
              <a:rPr lang="en-US" sz="2000" u="none" strike="noStrike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Ardından</a:t>
            </a:r>
            <a:r>
              <a:rPr lang="en-US" sz="2000" u="none" strike="noStrike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u="none" strike="noStrike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sunum</a:t>
            </a:r>
            <a:r>
              <a:rPr lang="en-US" sz="2000" u="none" strike="noStrike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u="none" strike="noStrike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yaparak</a:t>
            </a:r>
            <a:r>
              <a:rPr lang="en-US" sz="2000" u="none" strike="noStrike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“</a:t>
            </a:r>
            <a:r>
              <a:rPr lang="en-US" sz="2000" u="none" strike="noStrike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yatırım</a:t>
            </a:r>
            <a:r>
              <a:rPr lang="en-US" sz="2000" u="none" strike="noStrike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” </a:t>
            </a:r>
            <a:r>
              <a:rPr lang="en-US" sz="2000" u="none" strike="noStrike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kazanmaya</a:t>
            </a:r>
            <a:r>
              <a:rPr lang="en-US" sz="2000" u="none" strike="noStrike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u="none" strike="noStrike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çalışır</a:t>
            </a:r>
            <a:r>
              <a:rPr lang="en-US" sz="2000" u="none" strike="noStrike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.</a:t>
            </a:r>
          </a:p>
          <a:p>
            <a:pPr marL="0" lvl="0" indent="0" algn="just">
              <a:lnSpc>
                <a:spcPts val="2800"/>
              </a:lnSpc>
              <a:spcBef>
                <a:spcPct val="0"/>
              </a:spcBef>
            </a:pPr>
            <a:r>
              <a:rPr lang="en-US" sz="2000" u="none" strike="noStrike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En çok </a:t>
            </a:r>
            <a:r>
              <a:rPr lang="en-US" sz="2000" u="none" strike="noStrike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yatırımı</a:t>
            </a:r>
            <a:r>
              <a:rPr lang="en-US" sz="2000" u="none" strike="noStrike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u="none" strike="noStrike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alan</a:t>
            </a:r>
            <a:r>
              <a:rPr lang="en-US" sz="2000" u="none" strike="noStrike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u="none" strike="noStrike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takım</a:t>
            </a:r>
            <a:r>
              <a:rPr lang="en-US" sz="2000" u="none" strike="noStrike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u="none" strike="noStrike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kazanır</a:t>
            </a:r>
            <a:r>
              <a:rPr lang="en-US" sz="2000" u="none" strike="noStrike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.</a:t>
            </a:r>
          </a:p>
          <a:p>
            <a:pPr marL="0" lvl="0" indent="0" algn="just">
              <a:lnSpc>
                <a:spcPts val="2800"/>
              </a:lnSpc>
              <a:spcBef>
                <a:spcPct val="0"/>
              </a:spcBef>
            </a:pPr>
            <a:endParaRPr lang="en-US" sz="2000" u="none" strike="noStrike" dirty="0">
              <a:solidFill>
                <a:srgbClr val="565656"/>
              </a:solidFill>
              <a:latin typeface="Montserrat"/>
              <a:ea typeface="Montserrat"/>
              <a:cs typeface="Montserrat"/>
              <a:sym typeface="Montserrat"/>
            </a:endParaRPr>
          </a:p>
          <a:p>
            <a:pPr marL="0" lvl="0" indent="0" algn="just">
              <a:lnSpc>
                <a:spcPts val="2800"/>
              </a:lnSpc>
              <a:spcBef>
                <a:spcPct val="0"/>
              </a:spcBef>
            </a:pPr>
            <a:r>
              <a:rPr lang="en-US" sz="2000" b="1" u="none" strike="noStrike" dirty="0" err="1">
                <a:solidFill>
                  <a:srgbClr val="565656"/>
                </a:solidFill>
                <a:latin typeface="Montserrat Bold"/>
                <a:ea typeface="Montserrat Bold"/>
                <a:cs typeface="Montserrat Bold"/>
                <a:sym typeface="Montserrat Bold"/>
              </a:rPr>
              <a:t>Kazanımlar</a:t>
            </a:r>
            <a:r>
              <a:rPr lang="en-US" sz="2000" b="1" u="none" strike="noStrike" dirty="0">
                <a:solidFill>
                  <a:srgbClr val="565656"/>
                </a:solidFill>
                <a:latin typeface="Montserrat Bold"/>
                <a:ea typeface="Montserrat Bold"/>
                <a:cs typeface="Montserrat Bold"/>
                <a:sym typeface="Montserrat Bold"/>
              </a:rPr>
              <a:t>: </a:t>
            </a:r>
            <a:r>
              <a:rPr lang="en-US" sz="2000" u="none" strike="noStrike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İş</a:t>
            </a:r>
            <a:r>
              <a:rPr lang="en-US" sz="2000" u="none" strike="noStrike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u="none" strike="noStrike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geliştirme</a:t>
            </a:r>
            <a:r>
              <a:rPr lang="en-US" sz="2000" u="none" strike="noStrike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, </a:t>
            </a:r>
            <a:r>
              <a:rPr lang="en-US" sz="2000" u="none" strike="noStrike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sunum</a:t>
            </a:r>
            <a:r>
              <a:rPr lang="en-US" sz="2000" u="none" strike="noStrike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u="none" strike="noStrike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becerisi</a:t>
            </a:r>
            <a:r>
              <a:rPr lang="en-US" sz="2000" u="none" strike="noStrike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, </a:t>
            </a:r>
            <a:r>
              <a:rPr lang="en-US" sz="2000" u="none" strike="noStrike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stratejik</a:t>
            </a:r>
            <a:r>
              <a:rPr lang="en-US" sz="2000" u="none" strike="noStrike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u="none" strike="noStrike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düşünce</a:t>
            </a:r>
            <a:r>
              <a:rPr lang="en-US" sz="2000" u="none" strike="noStrike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.</a:t>
            </a:r>
          </a:p>
          <a:p>
            <a:pPr marL="0" lvl="0" indent="0" algn="just">
              <a:lnSpc>
                <a:spcPts val="2800"/>
              </a:lnSpc>
              <a:spcBef>
                <a:spcPct val="0"/>
              </a:spcBef>
            </a:pPr>
            <a:r>
              <a:rPr lang="en-US" sz="2000" b="1" u="none" strike="noStrike" dirty="0">
                <a:solidFill>
                  <a:srgbClr val="565656"/>
                </a:solidFill>
                <a:latin typeface="Montserrat Bold"/>
                <a:ea typeface="Montserrat Bold"/>
                <a:cs typeface="Montserrat Bold"/>
                <a:sym typeface="Montserrat Bold"/>
              </a:rPr>
              <a:t>AI </a:t>
            </a:r>
            <a:r>
              <a:rPr lang="en-US" sz="2000" b="1" u="none" strike="noStrike" dirty="0" err="1">
                <a:solidFill>
                  <a:srgbClr val="565656"/>
                </a:solidFill>
                <a:latin typeface="Montserrat Bold"/>
                <a:ea typeface="Montserrat Bold"/>
                <a:cs typeface="Montserrat Bold"/>
                <a:sym typeface="Montserrat Bold"/>
              </a:rPr>
              <a:t>Kullanımı</a:t>
            </a:r>
            <a:r>
              <a:rPr lang="en-US" sz="2000" b="1" u="none" strike="noStrike" dirty="0">
                <a:solidFill>
                  <a:srgbClr val="565656"/>
                </a:solidFill>
                <a:latin typeface="Montserrat Bold"/>
                <a:ea typeface="Montserrat Bold"/>
                <a:cs typeface="Montserrat Bold"/>
                <a:sym typeface="Montserrat Bold"/>
              </a:rPr>
              <a:t>: </a:t>
            </a:r>
          </a:p>
          <a:p>
            <a:pPr marL="0" lvl="0" indent="0" algn="just">
              <a:lnSpc>
                <a:spcPts val="2800"/>
              </a:lnSpc>
              <a:spcBef>
                <a:spcPct val="0"/>
              </a:spcBef>
            </a:pPr>
            <a:r>
              <a:rPr lang="en-US" sz="2000" u="none" strike="noStrike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Logo </a:t>
            </a:r>
            <a:r>
              <a:rPr lang="en-US" sz="2000" u="none" strike="noStrike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oluşturucular</a:t>
            </a:r>
            <a:r>
              <a:rPr lang="en-US" sz="2000" u="none" strike="noStrike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, </a:t>
            </a:r>
            <a:r>
              <a:rPr lang="en-US" sz="2000" u="none" strike="noStrike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metin</a:t>
            </a:r>
            <a:r>
              <a:rPr lang="en-US" sz="2000" u="none" strike="noStrike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u="none" strike="noStrike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üreticiler</a:t>
            </a:r>
            <a:r>
              <a:rPr lang="en-US" sz="2000" u="none" strike="noStrike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, </a:t>
            </a:r>
            <a:r>
              <a:rPr lang="en-US" sz="2000" u="none" strike="noStrike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pazar</a:t>
            </a:r>
            <a:r>
              <a:rPr lang="en-US" sz="2000" u="none" strike="noStrike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u="none" strike="noStrike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analizi</a:t>
            </a:r>
            <a:r>
              <a:rPr lang="en-US" sz="2000" u="none" strike="noStrike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u="none" strike="noStrike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araçları</a:t>
            </a:r>
            <a:r>
              <a:rPr lang="en-US" sz="2000" u="none" strike="noStrike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. 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1882048" y="2358708"/>
            <a:ext cx="9440648" cy="35877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2800"/>
              </a:lnSpc>
            </a:pPr>
            <a:r>
              <a:rPr lang="en-US" sz="2000">
                <a:solidFill>
                  <a:srgbClr val="000000"/>
                </a:solidFill>
                <a:latin typeface="Roboto Condensed"/>
                <a:ea typeface="Roboto Condensed"/>
                <a:cs typeface="Roboto Condensed"/>
                <a:sym typeface="Roboto Condensed"/>
              </a:rPr>
              <a:t>TAKIM ÇALIŞMASI</a:t>
            </a:r>
          </a:p>
        </p:txBody>
      </p:sp>
      <p:sp>
        <p:nvSpPr>
          <p:cNvPr id="27" name="TextBox 26">
            <a:extLst>
              <a:ext uri="{FF2B5EF4-FFF2-40B4-BE49-F238E27FC236}">
                <a16:creationId xmlns:a16="http://schemas.microsoft.com/office/drawing/2014/main" id="{645B692B-9004-59B7-25E2-519554184784}"/>
              </a:ext>
            </a:extLst>
          </p:cNvPr>
          <p:cNvSpPr txBox="1"/>
          <p:nvPr/>
        </p:nvSpPr>
        <p:spPr>
          <a:xfrm>
            <a:off x="5572493" y="9240719"/>
            <a:ext cx="4405902" cy="345479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marL="0" lvl="0" indent="0" algn="l">
              <a:lnSpc>
                <a:spcPts val="2940"/>
              </a:lnSpc>
              <a:spcBef>
                <a:spcPct val="0"/>
              </a:spcBef>
            </a:pPr>
            <a:r>
              <a:rPr lang="tr-TR" sz="2100" b="1" dirty="0">
                <a:solidFill>
                  <a:srgbClr val="565656"/>
                </a:solidFill>
                <a:latin typeface="Montserrat Bold"/>
                <a:ea typeface="Montserrat Bold"/>
                <a:cs typeface="Montserrat Bold"/>
                <a:sym typeface="Montserrat Bold"/>
              </a:rPr>
              <a:t>Detaylı bilgi</a:t>
            </a:r>
            <a:r>
              <a:rPr lang="en-US" sz="2100" b="1" dirty="0">
                <a:solidFill>
                  <a:srgbClr val="565656"/>
                </a:solidFill>
                <a:latin typeface="Montserrat Bold"/>
                <a:ea typeface="Montserrat Bold"/>
                <a:cs typeface="Montserrat Bold"/>
                <a:sym typeface="Montserrat Bold"/>
              </a:rPr>
              <a:t>:</a:t>
            </a:r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2"/>
          <p:cNvGrpSpPr/>
          <p:nvPr/>
        </p:nvGrpSpPr>
        <p:grpSpPr>
          <a:xfrm>
            <a:off x="9703621" y="0"/>
            <a:ext cx="8584380" cy="10287000"/>
            <a:chOff x="0" y="0"/>
            <a:chExt cx="3358824" cy="2709333"/>
          </a:xfrm>
        </p:grpSpPr>
        <p:sp>
          <p:nvSpPr>
            <p:cNvPr id="3" name="Freeform 3"/>
            <p:cNvSpPr/>
            <p:nvPr/>
          </p:nvSpPr>
          <p:spPr>
            <a:xfrm>
              <a:off x="0" y="0"/>
              <a:ext cx="3358824" cy="2709333"/>
            </a:xfrm>
            <a:custGeom>
              <a:avLst/>
              <a:gdLst/>
              <a:ahLst/>
              <a:cxnLst/>
              <a:rect l="l" t="t" r="r" b="b"/>
              <a:pathLst>
                <a:path w="3358824" h="2709333">
                  <a:moveTo>
                    <a:pt x="0" y="0"/>
                  </a:moveTo>
                  <a:lnTo>
                    <a:pt x="3358824" y="0"/>
                  </a:lnTo>
                  <a:lnTo>
                    <a:pt x="3358824" y="2709333"/>
                  </a:lnTo>
                  <a:lnTo>
                    <a:pt x="0" y="2709333"/>
                  </a:lnTo>
                  <a:close/>
                </a:path>
              </a:pathLst>
            </a:custGeom>
            <a:solidFill>
              <a:schemeClr val="bg1">
                <a:lumMod val="50000"/>
              </a:schemeClr>
            </a:solidFill>
          </p:spPr>
          <p:txBody>
            <a:bodyPr/>
            <a:lstStyle/>
            <a:p>
              <a:endParaRPr lang="tr-TR"/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0" y="-38100"/>
              <a:ext cx="3358824" cy="2747433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940"/>
                </a:lnSpc>
              </a:pPr>
              <a:endParaRPr/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8256852" y="2195976"/>
            <a:ext cx="3241165" cy="5559935"/>
            <a:chOff x="0" y="0"/>
            <a:chExt cx="4321553" cy="7413246"/>
          </a:xfrm>
        </p:grpSpPr>
        <p:pic>
          <p:nvPicPr>
            <p:cNvPr id="6" name="Picture 6"/>
            <p:cNvPicPr>
              <a:picLocks noChangeAspect="1"/>
            </p:cNvPicPr>
            <p:nvPr/>
          </p:nvPicPr>
          <p:blipFill>
            <a:blip r:embed="rId2"/>
            <a:srcRect l="33616" r="33616"/>
            <a:stretch>
              <a:fillRect/>
            </a:stretch>
          </p:blipFill>
          <p:spPr>
            <a:xfrm>
              <a:off x="0" y="0"/>
              <a:ext cx="4321553" cy="7413246"/>
            </a:xfrm>
            <a:prstGeom prst="rect">
              <a:avLst/>
            </a:prstGeom>
          </p:spPr>
        </p:pic>
      </p:grpSp>
      <p:grpSp>
        <p:nvGrpSpPr>
          <p:cNvPr id="7" name="Group 7"/>
          <p:cNvGrpSpPr/>
          <p:nvPr/>
        </p:nvGrpSpPr>
        <p:grpSpPr>
          <a:xfrm>
            <a:off x="11653271" y="2195976"/>
            <a:ext cx="3241165" cy="5559935"/>
            <a:chOff x="0" y="0"/>
            <a:chExt cx="4321553" cy="7413246"/>
          </a:xfrm>
        </p:grpSpPr>
        <p:pic>
          <p:nvPicPr>
            <p:cNvPr id="8" name="Picture 8"/>
            <p:cNvPicPr>
              <a:picLocks noChangeAspect="1"/>
            </p:cNvPicPr>
            <p:nvPr/>
          </p:nvPicPr>
          <p:blipFill>
            <a:blip r:embed="rId3"/>
            <a:srcRect l="33935" r="33935"/>
            <a:stretch>
              <a:fillRect/>
            </a:stretch>
          </p:blipFill>
          <p:spPr>
            <a:xfrm>
              <a:off x="0" y="0"/>
              <a:ext cx="4321553" cy="7413246"/>
            </a:xfrm>
            <a:prstGeom prst="rect">
              <a:avLst/>
            </a:prstGeom>
          </p:spPr>
        </p:pic>
      </p:grpSp>
      <p:grpSp>
        <p:nvGrpSpPr>
          <p:cNvPr id="9" name="Group 9"/>
          <p:cNvGrpSpPr/>
          <p:nvPr/>
        </p:nvGrpSpPr>
        <p:grpSpPr>
          <a:xfrm>
            <a:off x="15046835" y="2195976"/>
            <a:ext cx="3241165" cy="5559935"/>
            <a:chOff x="0" y="0"/>
            <a:chExt cx="4321553" cy="7413246"/>
          </a:xfrm>
        </p:grpSpPr>
        <p:pic>
          <p:nvPicPr>
            <p:cNvPr id="10" name="Picture 10"/>
            <p:cNvPicPr>
              <a:picLocks noChangeAspect="1"/>
            </p:cNvPicPr>
            <p:nvPr/>
          </p:nvPicPr>
          <p:blipFill>
            <a:blip r:embed="rId4"/>
            <a:srcRect l="10453" r="25341"/>
            <a:stretch>
              <a:fillRect/>
            </a:stretch>
          </p:blipFill>
          <p:spPr>
            <a:xfrm>
              <a:off x="0" y="0"/>
              <a:ext cx="4321553" cy="7413246"/>
            </a:xfrm>
            <a:prstGeom prst="rect">
              <a:avLst/>
            </a:prstGeom>
          </p:spPr>
        </p:pic>
      </p:grpSp>
      <p:sp>
        <p:nvSpPr>
          <p:cNvPr id="14" name="Freeform 14"/>
          <p:cNvSpPr/>
          <p:nvPr/>
        </p:nvSpPr>
        <p:spPr>
          <a:xfrm>
            <a:off x="12400255" y="9021491"/>
            <a:ext cx="3211827" cy="2879938"/>
          </a:xfrm>
          <a:custGeom>
            <a:avLst/>
            <a:gdLst/>
            <a:ahLst/>
            <a:cxnLst/>
            <a:rect l="l" t="t" r="r" b="b"/>
            <a:pathLst>
              <a:path w="3211827" h="2879938">
                <a:moveTo>
                  <a:pt x="0" y="0"/>
                </a:moveTo>
                <a:lnTo>
                  <a:pt x="3211827" y="0"/>
                </a:lnTo>
                <a:lnTo>
                  <a:pt x="3211827" y="2879938"/>
                </a:lnTo>
                <a:lnTo>
                  <a:pt x="0" y="2879938"/>
                </a:lnTo>
                <a:lnTo>
                  <a:pt x="0" y="0"/>
                </a:lnTo>
                <a:close/>
              </a:path>
            </a:pathLst>
          </a:custGeom>
          <a:blipFill>
            <a:blip r:embed="rId5">
              <a:extLst>
                <a:ext uri="{96DAC541-7B7A-43D3-8B79-37D633B846F1}">
                  <asvg:svgBlip xmlns:asvg="http://schemas.microsoft.com/office/drawing/2016/SVG/main" r:embed="rId6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tr-TR"/>
          </a:p>
        </p:txBody>
      </p:sp>
      <p:sp>
        <p:nvSpPr>
          <p:cNvPr id="15" name="Freeform 15"/>
          <p:cNvSpPr/>
          <p:nvPr/>
        </p:nvSpPr>
        <p:spPr>
          <a:xfrm>
            <a:off x="16052795" y="596667"/>
            <a:ext cx="1216708" cy="1216708"/>
          </a:xfrm>
          <a:custGeom>
            <a:avLst/>
            <a:gdLst/>
            <a:ahLst/>
            <a:cxnLst/>
            <a:rect l="l" t="t" r="r" b="b"/>
            <a:pathLst>
              <a:path w="1216708" h="1216708">
                <a:moveTo>
                  <a:pt x="0" y="0"/>
                </a:moveTo>
                <a:lnTo>
                  <a:pt x="1216708" y="0"/>
                </a:lnTo>
                <a:lnTo>
                  <a:pt x="1216708" y="1216708"/>
                </a:lnTo>
                <a:lnTo>
                  <a:pt x="0" y="1216708"/>
                </a:lnTo>
                <a:lnTo>
                  <a:pt x="0" y="0"/>
                </a:lnTo>
                <a:close/>
              </a:path>
            </a:pathLst>
          </a:custGeom>
          <a:blipFill>
            <a:blip r:embed="rId7"/>
            <a:stretch>
              <a:fillRect/>
            </a:stretch>
          </a:blipFill>
          <a:ln cap="sq">
            <a:noFill/>
            <a:prstDash val="solid"/>
            <a:miter/>
          </a:ln>
        </p:spPr>
        <p:txBody>
          <a:bodyPr/>
          <a:lstStyle/>
          <a:p>
            <a:endParaRPr lang="tr-TR"/>
          </a:p>
        </p:txBody>
      </p:sp>
      <p:sp>
        <p:nvSpPr>
          <p:cNvPr id="16" name="Freeform 16"/>
          <p:cNvSpPr/>
          <p:nvPr/>
        </p:nvSpPr>
        <p:spPr>
          <a:xfrm>
            <a:off x="851334" y="596667"/>
            <a:ext cx="2061427" cy="2061427"/>
          </a:xfrm>
          <a:custGeom>
            <a:avLst/>
            <a:gdLst/>
            <a:ahLst/>
            <a:cxnLst/>
            <a:rect l="l" t="t" r="r" b="b"/>
            <a:pathLst>
              <a:path w="2061427" h="2061427">
                <a:moveTo>
                  <a:pt x="0" y="0"/>
                </a:moveTo>
                <a:lnTo>
                  <a:pt x="2061428" y="0"/>
                </a:lnTo>
                <a:lnTo>
                  <a:pt x="2061428" y="2061427"/>
                </a:lnTo>
                <a:lnTo>
                  <a:pt x="0" y="2061427"/>
                </a:lnTo>
                <a:lnTo>
                  <a:pt x="0" y="0"/>
                </a:lnTo>
                <a:close/>
              </a:path>
            </a:pathLst>
          </a:custGeom>
          <a:blipFill>
            <a:blip r:embed="rId8">
              <a:extLst>
                <a:ext uri="{96DAC541-7B7A-43D3-8B79-37D633B846F1}">
                  <asvg:svgBlip xmlns:asvg="http://schemas.microsoft.com/office/drawing/2016/SVG/main" r:embed="rId9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tr-TR"/>
          </a:p>
        </p:txBody>
      </p:sp>
      <p:sp>
        <p:nvSpPr>
          <p:cNvPr id="17" name="Freeform 17"/>
          <p:cNvSpPr/>
          <p:nvPr/>
        </p:nvSpPr>
        <p:spPr>
          <a:xfrm>
            <a:off x="870692" y="7243226"/>
            <a:ext cx="386295" cy="386295"/>
          </a:xfrm>
          <a:custGeom>
            <a:avLst/>
            <a:gdLst/>
            <a:ahLst/>
            <a:cxnLst/>
            <a:rect l="l" t="t" r="r" b="b"/>
            <a:pathLst>
              <a:path w="386295" h="386295">
                <a:moveTo>
                  <a:pt x="0" y="0"/>
                </a:moveTo>
                <a:lnTo>
                  <a:pt x="386295" y="0"/>
                </a:lnTo>
                <a:lnTo>
                  <a:pt x="386295" y="386295"/>
                </a:lnTo>
                <a:lnTo>
                  <a:pt x="0" y="386295"/>
                </a:lnTo>
                <a:lnTo>
                  <a:pt x="0" y="0"/>
                </a:lnTo>
                <a:close/>
              </a:path>
            </a:pathLst>
          </a:custGeom>
          <a:blipFill>
            <a:blip r:embed="rId10">
              <a:extLst>
                <a:ext uri="{96DAC541-7B7A-43D3-8B79-37D633B846F1}">
                  <asvg:svgBlip xmlns:asvg="http://schemas.microsoft.com/office/drawing/2016/SVG/main" r:embed="rId11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tr-TR"/>
          </a:p>
        </p:txBody>
      </p:sp>
      <p:sp>
        <p:nvSpPr>
          <p:cNvPr id="18" name="Freeform 18"/>
          <p:cNvSpPr/>
          <p:nvPr/>
        </p:nvSpPr>
        <p:spPr>
          <a:xfrm>
            <a:off x="829209" y="7746386"/>
            <a:ext cx="595651" cy="347711"/>
          </a:xfrm>
          <a:custGeom>
            <a:avLst/>
            <a:gdLst/>
            <a:ahLst/>
            <a:cxnLst/>
            <a:rect l="l" t="t" r="r" b="b"/>
            <a:pathLst>
              <a:path w="595651" h="347711">
                <a:moveTo>
                  <a:pt x="0" y="0"/>
                </a:moveTo>
                <a:lnTo>
                  <a:pt x="595651" y="0"/>
                </a:lnTo>
                <a:lnTo>
                  <a:pt x="595651" y="347711"/>
                </a:lnTo>
                <a:lnTo>
                  <a:pt x="0" y="347711"/>
                </a:lnTo>
                <a:lnTo>
                  <a:pt x="0" y="0"/>
                </a:lnTo>
                <a:close/>
              </a:path>
            </a:pathLst>
          </a:custGeom>
          <a:blipFill>
            <a:blip r:embed="rId12">
              <a:extLst>
                <a:ext uri="{96DAC541-7B7A-43D3-8B79-37D633B846F1}">
                  <asvg:svgBlip xmlns:asvg="http://schemas.microsoft.com/office/drawing/2016/SVG/main" r:embed="rId13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tr-TR"/>
          </a:p>
        </p:txBody>
      </p:sp>
      <p:sp>
        <p:nvSpPr>
          <p:cNvPr id="19" name="TextBox 19"/>
          <p:cNvSpPr txBox="1"/>
          <p:nvPr/>
        </p:nvSpPr>
        <p:spPr>
          <a:xfrm>
            <a:off x="1028700" y="9463603"/>
            <a:ext cx="1980378" cy="26670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2160"/>
              </a:lnSpc>
            </a:pPr>
            <a:r>
              <a:rPr lang="en-US" sz="1800" b="1">
                <a:solidFill>
                  <a:srgbClr val="FFFFFF"/>
                </a:solidFill>
                <a:latin typeface="Montserrat Bold"/>
                <a:ea typeface="Montserrat Bold"/>
                <a:cs typeface="Montserrat Bold"/>
                <a:sym typeface="Montserrat Bold"/>
              </a:rPr>
              <a:t>Fiyat: 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1127035" y="1522605"/>
            <a:ext cx="9440648" cy="855888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6900"/>
              </a:lnSpc>
            </a:pPr>
            <a:r>
              <a:rPr lang="en-US" sz="4928">
                <a:solidFill>
                  <a:srgbClr val="000000"/>
                </a:solidFill>
                <a:latin typeface="Roboto Condensed"/>
                <a:ea typeface="Roboto Condensed"/>
                <a:cs typeface="Roboto Condensed"/>
                <a:sym typeface="Roboto Condensed"/>
              </a:rPr>
              <a:t>AI GÖZÜNDEN DÜNYA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1606165" y="7239205"/>
            <a:ext cx="1581371" cy="345479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marL="0" lvl="0" indent="0" algn="l">
              <a:lnSpc>
                <a:spcPts val="2940"/>
              </a:lnSpc>
              <a:spcBef>
                <a:spcPct val="0"/>
              </a:spcBef>
            </a:pPr>
            <a:r>
              <a:rPr lang="en-US" sz="2100" b="1" dirty="0">
                <a:solidFill>
                  <a:srgbClr val="565656"/>
                </a:solidFill>
                <a:latin typeface="Montserrat Bold"/>
                <a:ea typeface="Montserrat Bold"/>
                <a:cs typeface="Montserrat Bold"/>
                <a:sym typeface="Montserrat Bold"/>
              </a:rPr>
              <a:t>90-120 </a:t>
            </a:r>
            <a:r>
              <a:rPr lang="en-US" sz="2100" b="1" u="none" strike="noStrike" dirty="0">
                <a:solidFill>
                  <a:srgbClr val="565656"/>
                </a:solidFill>
                <a:latin typeface="Montserrat Bold"/>
                <a:ea typeface="Montserrat Bold"/>
                <a:cs typeface="Montserrat Bold"/>
                <a:sym typeface="Montserrat Bold"/>
              </a:rPr>
              <a:t>dk.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1606165" y="7747388"/>
            <a:ext cx="4642235" cy="356234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marL="0" lvl="0" indent="0" algn="l">
              <a:lnSpc>
                <a:spcPts val="2940"/>
              </a:lnSpc>
              <a:spcBef>
                <a:spcPct val="0"/>
              </a:spcBef>
            </a:pPr>
            <a:r>
              <a:rPr lang="en-US" sz="2100" b="1" u="none" strike="noStrike" dirty="0">
                <a:solidFill>
                  <a:srgbClr val="565656"/>
                </a:solidFill>
                <a:latin typeface="Montserrat Bold"/>
                <a:ea typeface="Montserrat Bold"/>
                <a:cs typeface="Montserrat Bold"/>
                <a:sym typeface="Montserrat Bold"/>
              </a:rPr>
              <a:t>1 moderatör, her </a:t>
            </a:r>
            <a:r>
              <a:rPr lang="en-US" sz="2100" b="1" u="none" strike="noStrike" dirty="0" err="1">
                <a:solidFill>
                  <a:srgbClr val="565656"/>
                </a:solidFill>
                <a:latin typeface="Montserrat Bold"/>
                <a:ea typeface="Montserrat Bold"/>
                <a:cs typeface="Montserrat Bold"/>
                <a:sym typeface="Montserrat Bold"/>
              </a:rPr>
              <a:t>takıma</a:t>
            </a:r>
            <a:r>
              <a:rPr lang="en-US" sz="2100" b="1" u="none" strike="noStrike" dirty="0">
                <a:solidFill>
                  <a:srgbClr val="565656"/>
                </a:solidFill>
                <a:latin typeface="Montserrat Bold"/>
                <a:ea typeface="Montserrat Bold"/>
                <a:cs typeface="Montserrat Bold"/>
                <a:sym typeface="Montserrat Bold"/>
              </a:rPr>
              <a:t> 1 asistan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51334" y="8256022"/>
            <a:ext cx="3339666" cy="347711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marL="0" lvl="0" indent="0" algn="l">
              <a:lnSpc>
                <a:spcPts val="2940"/>
              </a:lnSpc>
              <a:spcBef>
                <a:spcPct val="0"/>
              </a:spcBef>
            </a:pPr>
            <a:r>
              <a:rPr lang="en-US" sz="2100" b="1" u="none" strike="noStrike" dirty="0">
                <a:solidFill>
                  <a:srgbClr val="565656"/>
                </a:solidFill>
                <a:latin typeface="Montserrat Bold"/>
                <a:ea typeface="Montserrat Bold"/>
                <a:cs typeface="Montserrat Bold"/>
                <a:sym typeface="Montserrat Bold"/>
              </a:rPr>
              <a:t>Katılımcı Sayısı: </a:t>
            </a:r>
            <a:r>
              <a:rPr lang="en-US" sz="2100" b="1" u="none" strike="noStrike" dirty="0" err="1">
                <a:solidFill>
                  <a:srgbClr val="565656"/>
                </a:solidFill>
                <a:latin typeface="Montserrat Bold"/>
                <a:ea typeface="Montserrat Bold"/>
                <a:cs typeface="Montserrat Bold"/>
                <a:sym typeface="Montserrat Bold"/>
              </a:rPr>
              <a:t>Sınırsız</a:t>
            </a:r>
            <a:endParaRPr lang="en-US" sz="2100" b="1" u="none" strike="noStrike" dirty="0">
              <a:solidFill>
                <a:srgbClr val="565656"/>
              </a:solidFill>
              <a:latin typeface="Montserrat Bold"/>
              <a:ea typeface="Montserrat Bold"/>
              <a:cs typeface="Montserrat Bold"/>
              <a:sym typeface="Montserrat Bold"/>
            </a:endParaRPr>
          </a:p>
        </p:txBody>
      </p:sp>
      <p:sp>
        <p:nvSpPr>
          <p:cNvPr id="24" name="TextBox 24"/>
          <p:cNvSpPr txBox="1"/>
          <p:nvPr/>
        </p:nvSpPr>
        <p:spPr>
          <a:xfrm>
            <a:off x="829209" y="3205530"/>
            <a:ext cx="7272389" cy="3564309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marL="0" lvl="0" indent="0" algn="just">
              <a:lnSpc>
                <a:spcPts val="2800"/>
              </a:lnSpc>
              <a:spcBef>
                <a:spcPct val="0"/>
              </a:spcBef>
            </a:pPr>
            <a:r>
              <a:rPr lang="en-US" sz="2000" b="1" dirty="0" err="1">
                <a:solidFill>
                  <a:srgbClr val="565656"/>
                </a:solidFill>
                <a:latin typeface="Montserrat Bold"/>
                <a:ea typeface="Montserrat Bold"/>
                <a:cs typeface="Montserrat Bold"/>
                <a:sym typeface="Montserrat Bold"/>
              </a:rPr>
              <a:t>Fotoğr</a:t>
            </a:r>
            <a:r>
              <a:rPr lang="en-US" sz="2000" b="1" u="none" strike="noStrike" dirty="0" err="1">
                <a:solidFill>
                  <a:srgbClr val="565656"/>
                </a:solidFill>
                <a:latin typeface="Montserrat Bold"/>
                <a:ea typeface="Montserrat Bold"/>
                <a:cs typeface="Montserrat Bold"/>
                <a:sym typeface="Montserrat Bold"/>
              </a:rPr>
              <a:t>af</a:t>
            </a:r>
            <a:r>
              <a:rPr lang="en-US" sz="2000" b="1" u="none" strike="noStrike" dirty="0">
                <a:solidFill>
                  <a:srgbClr val="565656"/>
                </a:solidFill>
                <a:latin typeface="Montserrat Bold"/>
                <a:ea typeface="Montserrat Bold"/>
                <a:cs typeface="Montserrat Bold"/>
                <a:sym typeface="Montserrat Bold"/>
              </a:rPr>
              <a:t> </a:t>
            </a:r>
            <a:r>
              <a:rPr lang="en-US" sz="2000" b="1" u="none" strike="noStrike" dirty="0" err="1">
                <a:solidFill>
                  <a:srgbClr val="565656"/>
                </a:solidFill>
                <a:latin typeface="Montserrat Bold"/>
                <a:ea typeface="Montserrat Bold"/>
                <a:cs typeface="Montserrat Bold"/>
                <a:sym typeface="Montserrat Bold"/>
              </a:rPr>
              <a:t>Tahmin</a:t>
            </a:r>
            <a:r>
              <a:rPr lang="en-US" sz="2000" b="1" u="none" strike="noStrike" dirty="0">
                <a:solidFill>
                  <a:srgbClr val="565656"/>
                </a:solidFill>
                <a:latin typeface="Montserrat Bold"/>
                <a:ea typeface="Montserrat Bold"/>
                <a:cs typeface="Montserrat Bold"/>
                <a:sym typeface="Montserrat Bold"/>
              </a:rPr>
              <a:t> </a:t>
            </a:r>
            <a:r>
              <a:rPr lang="en-US" sz="2000" b="1" u="none" strike="noStrike" dirty="0" err="1">
                <a:solidFill>
                  <a:srgbClr val="565656"/>
                </a:solidFill>
                <a:latin typeface="Montserrat Bold"/>
                <a:ea typeface="Montserrat Bold"/>
                <a:cs typeface="Montserrat Bold"/>
                <a:sym typeface="Montserrat Bold"/>
              </a:rPr>
              <a:t>Yarışı</a:t>
            </a:r>
            <a:endParaRPr lang="en-US" sz="2000" b="1" u="none" strike="noStrike" dirty="0">
              <a:solidFill>
                <a:srgbClr val="565656"/>
              </a:solidFill>
              <a:latin typeface="Montserrat Bold"/>
              <a:ea typeface="Montserrat Bold"/>
              <a:cs typeface="Montserrat Bold"/>
              <a:sym typeface="Montserrat Bold"/>
            </a:endParaRPr>
          </a:p>
          <a:p>
            <a:pPr marL="0" lvl="0" indent="0" algn="just">
              <a:lnSpc>
                <a:spcPts val="2800"/>
              </a:lnSpc>
              <a:spcBef>
                <a:spcPct val="0"/>
              </a:spcBef>
            </a:pPr>
            <a:endParaRPr lang="en-US" sz="2000" b="1" u="none" strike="noStrike" dirty="0">
              <a:solidFill>
                <a:srgbClr val="565656"/>
              </a:solidFill>
              <a:latin typeface="Montserrat Bold"/>
              <a:ea typeface="Montserrat Bold"/>
              <a:cs typeface="Montserrat Bold"/>
              <a:sym typeface="Montserrat Bold"/>
            </a:endParaRPr>
          </a:p>
          <a:p>
            <a:pPr marL="0" lvl="0" indent="0" algn="just">
              <a:lnSpc>
                <a:spcPts val="2800"/>
              </a:lnSpc>
              <a:spcBef>
                <a:spcPct val="0"/>
              </a:spcBef>
            </a:pPr>
            <a:r>
              <a:rPr lang="en-US" sz="2000" u="none" strike="noStrike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AI </a:t>
            </a:r>
            <a:r>
              <a:rPr lang="en-US" sz="2000" u="none" strike="noStrike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tarafından</a:t>
            </a:r>
            <a:r>
              <a:rPr lang="en-US" sz="2000" u="none" strike="noStrike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u="none" strike="noStrike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analiz</a:t>
            </a:r>
            <a:r>
              <a:rPr lang="en-US" sz="2000" u="none" strike="noStrike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u="none" strike="noStrike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edilmiş</a:t>
            </a:r>
            <a:r>
              <a:rPr lang="en-US" sz="2000" u="none" strike="noStrike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u="none" strike="noStrike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piksellenmiş</a:t>
            </a:r>
            <a:r>
              <a:rPr lang="en-US" sz="2000" u="none" strike="noStrike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, </a:t>
            </a:r>
            <a:r>
              <a:rPr lang="en-US" sz="2000" u="none" strike="noStrike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filtrelenmiş</a:t>
            </a:r>
            <a:r>
              <a:rPr lang="en-US" sz="2000" u="none" strike="noStrike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u="none" strike="noStrike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veya</a:t>
            </a:r>
            <a:r>
              <a:rPr lang="en-US" sz="2000" u="none" strike="noStrike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u="none" strike="noStrike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bozulmuş</a:t>
            </a:r>
            <a:r>
              <a:rPr lang="en-US" sz="2000" u="none" strike="noStrike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u="none" strike="noStrike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görsellerden</a:t>
            </a:r>
            <a:r>
              <a:rPr lang="en-US" sz="2000" u="none" strike="noStrike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u="none" strike="noStrike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takımlar</a:t>
            </a:r>
            <a:r>
              <a:rPr lang="en-US" sz="2000" u="none" strike="noStrike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ne </a:t>
            </a:r>
            <a:r>
              <a:rPr lang="en-US" sz="2000" u="none" strike="noStrike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olduğunu</a:t>
            </a:r>
            <a:r>
              <a:rPr lang="en-US" sz="2000" u="none" strike="noStrike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u="none" strike="noStrike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tahmin</a:t>
            </a:r>
            <a:r>
              <a:rPr lang="en-US" sz="2000" u="none" strike="noStrike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u="none" strike="noStrike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etmeye</a:t>
            </a:r>
            <a:r>
              <a:rPr lang="en-US" sz="2000" u="none" strike="noStrike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u="none" strike="noStrike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çalışır</a:t>
            </a:r>
            <a:r>
              <a:rPr lang="en-US" sz="2000" u="none" strike="noStrike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.</a:t>
            </a:r>
          </a:p>
          <a:p>
            <a:pPr marL="0" lvl="0" indent="0" algn="just">
              <a:lnSpc>
                <a:spcPts val="2800"/>
              </a:lnSpc>
              <a:spcBef>
                <a:spcPct val="0"/>
              </a:spcBef>
            </a:pPr>
            <a:endParaRPr lang="en-US" sz="2000" u="none" strike="noStrike" dirty="0">
              <a:solidFill>
                <a:srgbClr val="565656"/>
              </a:solidFill>
              <a:latin typeface="Montserrat"/>
              <a:ea typeface="Montserrat"/>
              <a:cs typeface="Montserrat"/>
              <a:sym typeface="Montserrat"/>
            </a:endParaRPr>
          </a:p>
          <a:p>
            <a:pPr marL="0" lvl="0" indent="0" algn="just">
              <a:lnSpc>
                <a:spcPts val="2800"/>
              </a:lnSpc>
              <a:spcBef>
                <a:spcPct val="0"/>
              </a:spcBef>
            </a:pPr>
            <a:r>
              <a:rPr lang="en-US" sz="2000" u="none" strike="noStrike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Tüm</a:t>
            </a:r>
            <a:r>
              <a:rPr lang="en-US" sz="2000" u="none" strike="noStrike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u="none" strike="noStrike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takım</a:t>
            </a:r>
            <a:r>
              <a:rPr lang="en-US" sz="2000" u="none" strike="noStrike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u="none" strike="noStrike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aynı</a:t>
            </a:r>
            <a:r>
              <a:rPr lang="en-US" sz="2000" u="none" strike="noStrike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u="none" strike="noStrike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anda</a:t>
            </a:r>
            <a:r>
              <a:rPr lang="en-US" sz="2000" u="none" strike="noStrike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QR </a:t>
            </a:r>
            <a:r>
              <a:rPr lang="en-US" sz="2000" u="none" strike="noStrike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kod</a:t>
            </a:r>
            <a:r>
              <a:rPr lang="en-US" sz="2000" u="none" strike="noStrike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u="none" strike="noStrike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ile</a:t>
            </a:r>
            <a:r>
              <a:rPr lang="en-US" sz="2000" u="none" strike="noStrike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u="none" strike="noStrike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sisteme</a:t>
            </a:r>
            <a:r>
              <a:rPr lang="en-US" sz="2000" u="none" strike="noStrike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u="none" strike="noStrike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girer</a:t>
            </a:r>
            <a:r>
              <a:rPr lang="en-US" sz="2000" u="none" strike="noStrike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u="none" strike="noStrike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ve</a:t>
            </a:r>
            <a:r>
              <a:rPr lang="en-US" sz="2000" u="none" strike="noStrike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AI </a:t>
            </a:r>
            <a:r>
              <a:rPr lang="en-US" sz="2000" u="none" strike="noStrike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tarafından</a:t>
            </a:r>
            <a:r>
              <a:rPr lang="en-US" sz="2000" u="none" strike="noStrike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u="none" strike="noStrike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sunulan</a:t>
            </a:r>
            <a:r>
              <a:rPr lang="en-US" sz="2000" u="none" strike="noStrike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u="none" strike="noStrike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görsellerin</a:t>
            </a:r>
            <a:r>
              <a:rPr lang="en-US" sz="2000" u="none" strike="noStrike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u="none" strike="noStrike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nereye</a:t>
            </a:r>
            <a:r>
              <a:rPr lang="en-US" sz="2000" u="none" strike="noStrike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u="none" strike="noStrike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ait</a:t>
            </a:r>
            <a:r>
              <a:rPr lang="en-US" sz="2000" u="none" strike="noStrike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u="none" strike="noStrike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olduğunu</a:t>
            </a:r>
            <a:r>
              <a:rPr lang="en-US" sz="2000" u="none" strike="noStrike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u="none" strike="noStrike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tahmin</a:t>
            </a:r>
            <a:r>
              <a:rPr lang="en-US" sz="2000" u="none" strike="noStrike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u="none" strike="noStrike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etmeye</a:t>
            </a:r>
            <a:r>
              <a:rPr lang="en-US" sz="2000" u="none" strike="noStrike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u="none" strike="noStrike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çalışır</a:t>
            </a:r>
            <a:r>
              <a:rPr lang="en-US" sz="2000" u="none" strike="noStrike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. En </a:t>
            </a:r>
            <a:r>
              <a:rPr lang="en-US" sz="2000" u="none" strike="noStrike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başarılı</a:t>
            </a:r>
            <a:r>
              <a:rPr lang="en-US" sz="2000" u="none" strike="noStrike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u="none" strike="noStrike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kişiler</a:t>
            </a:r>
            <a:r>
              <a:rPr lang="en-US" sz="2000" u="none" strike="noStrike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u="none" strike="noStrike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ödüllendirilir</a:t>
            </a:r>
            <a:r>
              <a:rPr lang="en-US" sz="2000" u="none" strike="noStrike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.</a:t>
            </a:r>
          </a:p>
          <a:p>
            <a:pPr marL="0" lvl="0" indent="0" algn="l">
              <a:lnSpc>
                <a:spcPts val="2800"/>
              </a:lnSpc>
              <a:spcBef>
                <a:spcPct val="0"/>
              </a:spcBef>
            </a:pPr>
            <a:endParaRPr lang="en-US" sz="2000" u="none" strike="noStrike" dirty="0">
              <a:solidFill>
                <a:srgbClr val="565656"/>
              </a:solidFill>
              <a:latin typeface="Montserrat"/>
              <a:ea typeface="Montserrat"/>
              <a:cs typeface="Montserrat"/>
              <a:sym typeface="Montserrat"/>
            </a:endParaRPr>
          </a:p>
        </p:txBody>
      </p:sp>
      <p:sp>
        <p:nvSpPr>
          <p:cNvPr id="25" name="TextBox 25"/>
          <p:cNvSpPr txBox="1"/>
          <p:nvPr/>
        </p:nvSpPr>
        <p:spPr>
          <a:xfrm>
            <a:off x="1882048" y="2358708"/>
            <a:ext cx="9440648" cy="35877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2800"/>
              </a:lnSpc>
            </a:pPr>
            <a:r>
              <a:rPr lang="en-US" sz="2000">
                <a:solidFill>
                  <a:srgbClr val="000000"/>
                </a:solidFill>
                <a:latin typeface="Roboto Condensed"/>
                <a:ea typeface="Roboto Condensed"/>
                <a:cs typeface="Roboto Condensed"/>
                <a:sym typeface="Roboto Condensed"/>
              </a:rPr>
              <a:t>TAKIM ÇALIŞMASI</a:t>
            </a:r>
          </a:p>
        </p:txBody>
      </p:sp>
      <p:sp>
        <p:nvSpPr>
          <p:cNvPr id="28" name="TextBox 21">
            <a:extLst>
              <a:ext uri="{FF2B5EF4-FFF2-40B4-BE49-F238E27FC236}">
                <a16:creationId xmlns:a16="http://schemas.microsoft.com/office/drawing/2014/main" id="{ACF39FAE-127E-9A0D-C847-998608F5FCAC}"/>
              </a:ext>
            </a:extLst>
          </p:cNvPr>
          <p:cNvSpPr txBox="1"/>
          <p:nvPr/>
        </p:nvSpPr>
        <p:spPr>
          <a:xfrm>
            <a:off x="3274322" y="9587428"/>
            <a:ext cx="6564285" cy="32321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0" lvl="0" indent="0" algn="ctr">
              <a:lnSpc>
                <a:spcPts val="2660"/>
              </a:lnSpc>
              <a:spcBef>
                <a:spcPct val="0"/>
              </a:spcBef>
            </a:pPr>
            <a:r>
              <a:rPr lang="en-US" sz="19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https://www.m3.com.tr/ai-gozunden-dunya/</a:t>
            </a:r>
          </a:p>
        </p:txBody>
      </p:sp>
      <p:sp>
        <p:nvSpPr>
          <p:cNvPr id="29" name="TextBox 26">
            <a:extLst>
              <a:ext uri="{FF2B5EF4-FFF2-40B4-BE49-F238E27FC236}">
                <a16:creationId xmlns:a16="http://schemas.microsoft.com/office/drawing/2014/main" id="{9EDEE62E-BB08-26F7-14FB-0F66FAEBD826}"/>
              </a:ext>
            </a:extLst>
          </p:cNvPr>
          <p:cNvSpPr txBox="1"/>
          <p:nvPr/>
        </p:nvSpPr>
        <p:spPr>
          <a:xfrm>
            <a:off x="5572493" y="9240719"/>
            <a:ext cx="4405902" cy="345479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marL="0" lvl="0" indent="0" algn="l">
              <a:lnSpc>
                <a:spcPts val="2940"/>
              </a:lnSpc>
              <a:spcBef>
                <a:spcPct val="0"/>
              </a:spcBef>
            </a:pPr>
            <a:r>
              <a:rPr lang="tr-TR" sz="2100" b="1" dirty="0">
                <a:solidFill>
                  <a:srgbClr val="565656"/>
                </a:solidFill>
                <a:latin typeface="Montserrat Bold"/>
                <a:ea typeface="Montserrat Bold"/>
                <a:cs typeface="Montserrat Bold"/>
                <a:sym typeface="Montserrat Bold"/>
              </a:rPr>
              <a:t>Detaylı bilgi</a:t>
            </a:r>
            <a:r>
              <a:rPr lang="en-US" sz="2100" b="1" dirty="0">
                <a:solidFill>
                  <a:srgbClr val="565656"/>
                </a:solidFill>
                <a:latin typeface="Montserrat Bold"/>
                <a:ea typeface="Montserrat Bold"/>
                <a:cs typeface="Montserrat Bold"/>
                <a:sym typeface="Montserrat Bold"/>
              </a:rPr>
              <a:t>:</a:t>
            </a:r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10D8FFCC-995E-3BB8-3956-D3E2115BDEEF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3" name="Group 3">
            <a:extLst>
              <a:ext uri="{FF2B5EF4-FFF2-40B4-BE49-F238E27FC236}">
                <a16:creationId xmlns:a16="http://schemas.microsoft.com/office/drawing/2014/main" id="{5CC85CAA-DFBE-8C75-A0A2-9C5D2447E1B5}"/>
              </a:ext>
            </a:extLst>
          </p:cNvPr>
          <p:cNvGrpSpPr/>
          <p:nvPr/>
        </p:nvGrpSpPr>
        <p:grpSpPr>
          <a:xfrm>
            <a:off x="8686800" y="3826058"/>
            <a:ext cx="9440648" cy="4614174"/>
            <a:chOff x="0" y="0"/>
            <a:chExt cx="2379503" cy="1215256"/>
          </a:xfrm>
          <a:solidFill>
            <a:schemeClr val="tx1"/>
          </a:solidFill>
        </p:grpSpPr>
        <p:sp>
          <p:nvSpPr>
            <p:cNvPr id="4" name="Freeform 4">
              <a:extLst>
                <a:ext uri="{FF2B5EF4-FFF2-40B4-BE49-F238E27FC236}">
                  <a16:creationId xmlns:a16="http://schemas.microsoft.com/office/drawing/2014/main" id="{972C6AEF-A572-EC0C-DD5A-26C157473A83}"/>
                </a:ext>
              </a:extLst>
            </p:cNvPr>
            <p:cNvSpPr/>
            <p:nvPr/>
          </p:nvSpPr>
          <p:spPr>
            <a:xfrm>
              <a:off x="0" y="0"/>
              <a:ext cx="2379503" cy="1215256"/>
            </a:xfrm>
            <a:custGeom>
              <a:avLst/>
              <a:gdLst/>
              <a:ahLst/>
              <a:cxnLst/>
              <a:rect l="l" t="t" r="r" b="b"/>
              <a:pathLst>
                <a:path w="2379503" h="1215256">
                  <a:moveTo>
                    <a:pt x="0" y="0"/>
                  </a:moveTo>
                  <a:lnTo>
                    <a:pt x="2379503" y="0"/>
                  </a:lnTo>
                  <a:lnTo>
                    <a:pt x="2379503" y="1215256"/>
                  </a:lnTo>
                  <a:lnTo>
                    <a:pt x="0" y="1215256"/>
                  </a:lnTo>
                  <a:close/>
                </a:path>
              </a:pathLst>
            </a:custGeom>
            <a:grpFill/>
          </p:spPr>
          <p:txBody>
            <a:bodyPr/>
            <a:lstStyle/>
            <a:p>
              <a:endParaRPr lang="tr-TR">
                <a:solidFill>
                  <a:srgbClr val="FF0000"/>
                </a:solidFill>
              </a:endParaRPr>
            </a:p>
          </p:txBody>
        </p:sp>
        <p:sp>
          <p:nvSpPr>
            <p:cNvPr id="5" name="TextBox 5">
              <a:extLst>
                <a:ext uri="{FF2B5EF4-FFF2-40B4-BE49-F238E27FC236}">
                  <a16:creationId xmlns:a16="http://schemas.microsoft.com/office/drawing/2014/main" id="{863828E1-4259-AE44-7F0A-09F8C5DFAB6F}"/>
                </a:ext>
              </a:extLst>
            </p:cNvPr>
            <p:cNvSpPr txBox="1"/>
            <p:nvPr/>
          </p:nvSpPr>
          <p:spPr>
            <a:xfrm>
              <a:off x="0" y="-57150"/>
              <a:ext cx="2379503" cy="1272406"/>
            </a:xfrm>
            <a:prstGeom prst="rect">
              <a:avLst/>
            </a:prstGeom>
            <a:grpFill/>
          </p:spPr>
          <p:txBody>
            <a:bodyPr lIns="50800" tIns="50800" rIns="50800" bIns="50800" rtlCol="0" anchor="ctr"/>
            <a:lstStyle/>
            <a:p>
              <a:pPr algn="ctr">
                <a:lnSpc>
                  <a:spcPts val="3723"/>
                </a:lnSpc>
              </a:pPr>
              <a:endParaRPr>
                <a:solidFill>
                  <a:srgbClr val="FF0000"/>
                </a:solidFill>
              </a:endParaRPr>
            </a:p>
          </p:txBody>
        </p:sp>
      </p:grpSp>
      <p:grpSp>
        <p:nvGrpSpPr>
          <p:cNvPr id="6" name="Group 6">
            <a:extLst>
              <a:ext uri="{FF2B5EF4-FFF2-40B4-BE49-F238E27FC236}">
                <a16:creationId xmlns:a16="http://schemas.microsoft.com/office/drawing/2014/main" id="{CF423886-512E-930C-6B44-B192F19B0E07}"/>
              </a:ext>
            </a:extLst>
          </p:cNvPr>
          <p:cNvGrpSpPr/>
          <p:nvPr/>
        </p:nvGrpSpPr>
        <p:grpSpPr>
          <a:xfrm>
            <a:off x="381000" y="3033806"/>
            <a:ext cx="9154038" cy="4614174"/>
            <a:chOff x="0" y="0"/>
            <a:chExt cx="2379503" cy="1215256"/>
          </a:xfrm>
          <a:solidFill>
            <a:schemeClr val="accent4">
              <a:lumMod val="75000"/>
            </a:schemeClr>
          </a:solidFill>
        </p:grpSpPr>
        <p:sp>
          <p:nvSpPr>
            <p:cNvPr id="7" name="Freeform 7">
              <a:extLst>
                <a:ext uri="{FF2B5EF4-FFF2-40B4-BE49-F238E27FC236}">
                  <a16:creationId xmlns:a16="http://schemas.microsoft.com/office/drawing/2014/main" id="{2E67ED1E-5302-11A0-6231-86EDB7C4A70F}"/>
                </a:ext>
              </a:extLst>
            </p:cNvPr>
            <p:cNvSpPr/>
            <p:nvPr/>
          </p:nvSpPr>
          <p:spPr>
            <a:xfrm>
              <a:off x="0" y="0"/>
              <a:ext cx="2379503" cy="1215256"/>
            </a:xfrm>
            <a:custGeom>
              <a:avLst/>
              <a:gdLst/>
              <a:ahLst/>
              <a:cxnLst/>
              <a:rect l="l" t="t" r="r" b="b"/>
              <a:pathLst>
                <a:path w="2379503" h="1215256">
                  <a:moveTo>
                    <a:pt x="0" y="0"/>
                  </a:moveTo>
                  <a:lnTo>
                    <a:pt x="2379503" y="0"/>
                  </a:lnTo>
                  <a:lnTo>
                    <a:pt x="2379503" y="1215256"/>
                  </a:lnTo>
                  <a:lnTo>
                    <a:pt x="0" y="1215256"/>
                  </a:lnTo>
                  <a:close/>
                </a:path>
              </a:pathLst>
            </a:custGeom>
            <a:grpFill/>
          </p:spPr>
          <p:txBody>
            <a:bodyPr/>
            <a:lstStyle/>
            <a:p>
              <a:endParaRPr lang="tr-TR"/>
            </a:p>
          </p:txBody>
        </p:sp>
        <p:sp>
          <p:nvSpPr>
            <p:cNvPr id="8" name="TextBox 8">
              <a:extLst>
                <a:ext uri="{FF2B5EF4-FFF2-40B4-BE49-F238E27FC236}">
                  <a16:creationId xmlns:a16="http://schemas.microsoft.com/office/drawing/2014/main" id="{741698D7-7505-9B88-B849-D939C8CE57B0}"/>
                </a:ext>
              </a:extLst>
            </p:cNvPr>
            <p:cNvSpPr txBox="1"/>
            <p:nvPr/>
          </p:nvSpPr>
          <p:spPr>
            <a:xfrm>
              <a:off x="0" y="-57150"/>
              <a:ext cx="2379503" cy="1272406"/>
            </a:xfrm>
            <a:prstGeom prst="rect">
              <a:avLst/>
            </a:prstGeom>
            <a:grpFill/>
          </p:spPr>
          <p:txBody>
            <a:bodyPr lIns="50800" tIns="50800" rIns="50800" bIns="50800" rtlCol="0" anchor="ctr"/>
            <a:lstStyle/>
            <a:p>
              <a:pPr algn="ctr">
                <a:lnSpc>
                  <a:spcPts val="3723"/>
                </a:lnSpc>
              </a:pPr>
              <a:endParaRPr/>
            </a:p>
          </p:txBody>
        </p:sp>
      </p:grpSp>
      <p:grpSp>
        <p:nvGrpSpPr>
          <p:cNvPr id="11" name="Group 11">
            <a:extLst>
              <a:ext uri="{FF2B5EF4-FFF2-40B4-BE49-F238E27FC236}">
                <a16:creationId xmlns:a16="http://schemas.microsoft.com/office/drawing/2014/main" id="{B1EC4FDA-C33C-2EDC-1000-12F190B8C718}"/>
              </a:ext>
            </a:extLst>
          </p:cNvPr>
          <p:cNvGrpSpPr/>
          <p:nvPr/>
        </p:nvGrpSpPr>
        <p:grpSpPr>
          <a:xfrm>
            <a:off x="9727036" y="4533900"/>
            <a:ext cx="2571948" cy="1959705"/>
            <a:chOff x="0" y="0"/>
            <a:chExt cx="775141" cy="549927"/>
          </a:xfrm>
        </p:grpSpPr>
        <p:sp>
          <p:nvSpPr>
            <p:cNvPr id="12" name="Freeform 12">
              <a:extLst>
                <a:ext uri="{FF2B5EF4-FFF2-40B4-BE49-F238E27FC236}">
                  <a16:creationId xmlns:a16="http://schemas.microsoft.com/office/drawing/2014/main" id="{1BC4612B-1E19-6106-C9A5-70A2C415FBEE}"/>
                </a:ext>
              </a:extLst>
            </p:cNvPr>
            <p:cNvSpPr/>
            <p:nvPr/>
          </p:nvSpPr>
          <p:spPr>
            <a:xfrm>
              <a:off x="0" y="0"/>
              <a:ext cx="775141" cy="549927"/>
            </a:xfrm>
            <a:custGeom>
              <a:avLst/>
              <a:gdLst/>
              <a:ahLst/>
              <a:cxnLst/>
              <a:rect l="l" t="t" r="r" b="b"/>
              <a:pathLst>
                <a:path w="775141" h="549927">
                  <a:moveTo>
                    <a:pt x="0" y="0"/>
                  </a:moveTo>
                  <a:lnTo>
                    <a:pt x="775141" y="0"/>
                  </a:lnTo>
                  <a:lnTo>
                    <a:pt x="775141" y="549927"/>
                  </a:lnTo>
                  <a:lnTo>
                    <a:pt x="0" y="549927"/>
                  </a:lnTo>
                  <a:close/>
                </a:path>
              </a:pathLst>
            </a:custGeom>
            <a:blipFill>
              <a:blip r:embed="rId2"/>
              <a:stretch>
                <a:fillRect l="-3160" r="-3160"/>
              </a:stretch>
            </a:blipFill>
            <a:ln w="104775" cap="sq">
              <a:solidFill>
                <a:srgbClr val="FFFFFF"/>
              </a:solidFill>
              <a:prstDash val="solid"/>
              <a:miter/>
            </a:ln>
          </p:spPr>
          <p:txBody>
            <a:bodyPr/>
            <a:lstStyle/>
            <a:p>
              <a:endParaRPr lang="tr-TR"/>
            </a:p>
          </p:txBody>
        </p:sp>
      </p:grpSp>
      <p:grpSp>
        <p:nvGrpSpPr>
          <p:cNvPr id="13" name="Group 13">
            <a:extLst>
              <a:ext uri="{FF2B5EF4-FFF2-40B4-BE49-F238E27FC236}">
                <a16:creationId xmlns:a16="http://schemas.microsoft.com/office/drawing/2014/main" id="{72F4B5DA-C913-D977-555C-75C7867544D2}"/>
              </a:ext>
            </a:extLst>
          </p:cNvPr>
          <p:cNvGrpSpPr/>
          <p:nvPr/>
        </p:nvGrpSpPr>
        <p:grpSpPr>
          <a:xfrm>
            <a:off x="12530599" y="4529444"/>
            <a:ext cx="2598927" cy="1959706"/>
            <a:chOff x="0" y="0"/>
            <a:chExt cx="775141" cy="549927"/>
          </a:xfrm>
        </p:grpSpPr>
        <p:sp>
          <p:nvSpPr>
            <p:cNvPr id="14" name="Freeform 14">
              <a:extLst>
                <a:ext uri="{FF2B5EF4-FFF2-40B4-BE49-F238E27FC236}">
                  <a16:creationId xmlns:a16="http://schemas.microsoft.com/office/drawing/2014/main" id="{F66C1DA3-A784-1C4F-FAC8-F31DCE4C31F9}"/>
                </a:ext>
              </a:extLst>
            </p:cNvPr>
            <p:cNvSpPr/>
            <p:nvPr/>
          </p:nvSpPr>
          <p:spPr>
            <a:xfrm>
              <a:off x="0" y="0"/>
              <a:ext cx="775141" cy="549927"/>
            </a:xfrm>
            <a:custGeom>
              <a:avLst/>
              <a:gdLst/>
              <a:ahLst/>
              <a:cxnLst/>
              <a:rect l="l" t="t" r="r" b="b"/>
              <a:pathLst>
                <a:path w="775141" h="549927">
                  <a:moveTo>
                    <a:pt x="0" y="0"/>
                  </a:moveTo>
                  <a:lnTo>
                    <a:pt x="775141" y="0"/>
                  </a:lnTo>
                  <a:lnTo>
                    <a:pt x="775141" y="549927"/>
                  </a:lnTo>
                  <a:lnTo>
                    <a:pt x="0" y="549927"/>
                  </a:lnTo>
                  <a:close/>
                </a:path>
              </a:pathLst>
            </a:custGeom>
            <a:blipFill>
              <a:blip r:embed="rId3"/>
              <a:stretch>
                <a:fillRect l="-9738" r="-9738"/>
              </a:stretch>
            </a:blipFill>
            <a:ln w="104775" cap="sq">
              <a:solidFill>
                <a:srgbClr val="FFFFFF"/>
              </a:solidFill>
              <a:prstDash val="solid"/>
              <a:miter/>
            </a:ln>
          </p:spPr>
          <p:txBody>
            <a:bodyPr/>
            <a:lstStyle/>
            <a:p>
              <a:endParaRPr lang="tr-TR"/>
            </a:p>
          </p:txBody>
        </p:sp>
      </p:grpSp>
      <p:sp>
        <p:nvSpPr>
          <p:cNvPr id="16" name="Freeform 16">
            <a:extLst>
              <a:ext uri="{FF2B5EF4-FFF2-40B4-BE49-F238E27FC236}">
                <a16:creationId xmlns:a16="http://schemas.microsoft.com/office/drawing/2014/main" id="{AAE026A2-48F2-BBEF-3C9A-D2226FF09145}"/>
              </a:ext>
            </a:extLst>
          </p:cNvPr>
          <p:cNvSpPr/>
          <p:nvPr/>
        </p:nvSpPr>
        <p:spPr>
          <a:xfrm>
            <a:off x="3673052" y="4227205"/>
            <a:ext cx="2717759" cy="1905940"/>
          </a:xfrm>
          <a:custGeom>
            <a:avLst/>
            <a:gdLst/>
            <a:ahLst/>
            <a:cxnLst/>
            <a:rect l="l" t="t" r="r" b="b"/>
            <a:pathLst>
              <a:path w="812800" h="549927">
                <a:moveTo>
                  <a:pt x="0" y="0"/>
                </a:moveTo>
                <a:lnTo>
                  <a:pt x="812800" y="0"/>
                </a:lnTo>
                <a:lnTo>
                  <a:pt x="812800" y="549927"/>
                </a:lnTo>
                <a:lnTo>
                  <a:pt x="0" y="549927"/>
                </a:lnTo>
                <a:close/>
              </a:path>
            </a:pathLst>
          </a:custGeom>
          <a:blipFill>
            <a:blip r:embed="rId4"/>
            <a:stretch>
              <a:fillRect t="-544" b="-544"/>
            </a:stretch>
          </a:blipFill>
          <a:ln w="104775" cap="sq">
            <a:solidFill>
              <a:srgbClr val="FFFFFF"/>
            </a:solidFill>
            <a:prstDash val="solid"/>
            <a:miter/>
          </a:ln>
        </p:spPr>
        <p:txBody>
          <a:bodyPr/>
          <a:lstStyle/>
          <a:p>
            <a:endParaRPr lang="tr-TR" dirty="0"/>
          </a:p>
        </p:txBody>
      </p:sp>
      <p:grpSp>
        <p:nvGrpSpPr>
          <p:cNvPr id="17" name="Group 17">
            <a:extLst>
              <a:ext uri="{FF2B5EF4-FFF2-40B4-BE49-F238E27FC236}">
                <a16:creationId xmlns:a16="http://schemas.microsoft.com/office/drawing/2014/main" id="{367276FB-50D9-A3AD-89CF-94E516E9941A}"/>
              </a:ext>
            </a:extLst>
          </p:cNvPr>
          <p:cNvGrpSpPr/>
          <p:nvPr/>
        </p:nvGrpSpPr>
        <p:grpSpPr>
          <a:xfrm>
            <a:off x="627433" y="4227204"/>
            <a:ext cx="2787252" cy="1905941"/>
            <a:chOff x="0" y="0"/>
            <a:chExt cx="812800" cy="549927"/>
          </a:xfrm>
        </p:grpSpPr>
        <p:sp>
          <p:nvSpPr>
            <p:cNvPr id="18" name="Freeform 18">
              <a:extLst>
                <a:ext uri="{FF2B5EF4-FFF2-40B4-BE49-F238E27FC236}">
                  <a16:creationId xmlns:a16="http://schemas.microsoft.com/office/drawing/2014/main" id="{0576F8B4-FD7D-9E6B-3451-FA6637342903}"/>
                </a:ext>
              </a:extLst>
            </p:cNvPr>
            <p:cNvSpPr/>
            <p:nvPr/>
          </p:nvSpPr>
          <p:spPr>
            <a:xfrm>
              <a:off x="0" y="0"/>
              <a:ext cx="812800" cy="549927"/>
            </a:xfrm>
            <a:custGeom>
              <a:avLst/>
              <a:gdLst/>
              <a:ahLst/>
              <a:cxnLst/>
              <a:rect l="l" t="t" r="r" b="b"/>
              <a:pathLst>
                <a:path w="812800" h="549927">
                  <a:moveTo>
                    <a:pt x="0" y="0"/>
                  </a:moveTo>
                  <a:lnTo>
                    <a:pt x="812800" y="0"/>
                  </a:lnTo>
                  <a:lnTo>
                    <a:pt x="812800" y="549927"/>
                  </a:lnTo>
                  <a:lnTo>
                    <a:pt x="0" y="549927"/>
                  </a:lnTo>
                  <a:close/>
                </a:path>
              </a:pathLst>
            </a:custGeom>
            <a:blipFill>
              <a:blip r:embed="rId5"/>
              <a:stretch>
                <a:fillRect l="-5858" t="-7070" r="-10716" b="-15327"/>
              </a:stretch>
            </a:blipFill>
            <a:ln w="104775" cap="sq">
              <a:solidFill>
                <a:srgbClr val="FFFFFF"/>
              </a:solidFill>
              <a:prstDash val="solid"/>
              <a:miter/>
            </a:ln>
          </p:spPr>
          <p:txBody>
            <a:bodyPr/>
            <a:lstStyle/>
            <a:p>
              <a:endParaRPr lang="tr-TR"/>
            </a:p>
          </p:txBody>
        </p:sp>
      </p:grpSp>
      <p:grpSp>
        <p:nvGrpSpPr>
          <p:cNvPr id="19" name="Group 19">
            <a:extLst>
              <a:ext uri="{FF2B5EF4-FFF2-40B4-BE49-F238E27FC236}">
                <a16:creationId xmlns:a16="http://schemas.microsoft.com/office/drawing/2014/main" id="{3CDB1E97-92A2-EAAB-FB2D-9232BD4F4A11}"/>
              </a:ext>
            </a:extLst>
          </p:cNvPr>
          <p:cNvGrpSpPr/>
          <p:nvPr/>
        </p:nvGrpSpPr>
        <p:grpSpPr>
          <a:xfrm>
            <a:off x="15380004" y="4524030"/>
            <a:ext cx="2594129" cy="1959706"/>
            <a:chOff x="0" y="0"/>
            <a:chExt cx="775141" cy="549927"/>
          </a:xfrm>
        </p:grpSpPr>
        <p:sp>
          <p:nvSpPr>
            <p:cNvPr id="20" name="Freeform 20">
              <a:extLst>
                <a:ext uri="{FF2B5EF4-FFF2-40B4-BE49-F238E27FC236}">
                  <a16:creationId xmlns:a16="http://schemas.microsoft.com/office/drawing/2014/main" id="{63D96EE9-7073-B01D-76C6-F6927DDB6F03}"/>
                </a:ext>
              </a:extLst>
            </p:cNvPr>
            <p:cNvSpPr/>
            <p:nvPr/>
          </p:nvSpPr>
          <p:spPr>
            <a:xfrm>
              <a:off x="0" y="0"/>
              <a:ext cx="775141" cy="549927"/>
            </a:xfrm>
            <a:custGeom>
              <a:avLst/>
              <a:gdLst/>
              <a:ahLst/>
              <a:cxnLst/>
              <a:rect l="l" t="t" r="r" b="b"/>
              <a:pathLst>
                <a:path w="775141" h="549927">
                  <a:moveTo>
                    <a:pt x="0" y="0"/>
                  </a:moveTo>
                  <a:lnTo>
                    <a:pt x="775141" y="0"/>
                  </a:lnTo>
                  <a:lnTo>
                    <a:pt x="775141" y="549927"/>
                  </a:lnTo>
                  <a:lnTo>
                    <a:pt x="0" y="549927"/>
                  </a:lnTo>
                  <a:close/>
                </a:path>
              </a:pathLst>
            </a:custGeom>
            <a:blipFill>
              <a:blip r:embed="rId6"/>
              <a:stretch>
                <a:fillRect l="-3257" r="-3257"/>
              </a:stretch>
            </a:blipFill>
            <a:ln w="104775" cap="sq">
              <a:solidFill>
                <a:srgbClr val="FFFFFF"/>
              </a:solidFill>
              <a:prstDash val="solid"/>
              <a:miter/>
            </a:ln>
          </p:spPr>
          <p:txBody>
            <a:bodyPr/>
            <a:lstStyle/>
            <a:p>
              <a:endParaRPr lang="tr-TR"/>
            </a:p>
          </p:txBody>
        </p:sp>
      </p:grpSp>
      <p:sp>
        <p:nvSpPr>
          <p:cNvPr id="21" name="Freeform 21">
            <a:extLst>
              <a:ext uri="{FF2B5EF4-FFF2-40B4-BE49-F238E27FC236}">
                <a16:creationId xmlns:a16="http://schemas.microsoft.com/office/drawing/2014/main" id="{53BEC0D5-0BA5-012C-0C11-500BE3C70A5A}"/>
              </a:ext>
            </a:extLst>
          </p:cNvPr>
          <p:cNvSpPr/>
          <p:nvPr/>
        </p:nvSpPr>
        <p:spPr>
          <a:xfrm>
            <a:off x="16052795" y="596667"/>
            <a:ext cx="1216708" cy="1216708"/>
          </a:xfrm>
          <a:custGeom>
            <a:avLst/>
            <a:gdLst/>
            <a:ahLst/>
            <a:cxnLst/>
            <a:rect l="l" t="t" r="r" b="b"/>
            <a:pathLst>
              <a:path w="1216708" h="1216708">
                <a:moveTo>
                  <a:pt x="0" y="0"/>
                </a:moveTo>
                <a:lnTo>
                  <a:pt x="1216708" y="0"/>
                </a:lnTo>
                <a:lnTo>
                  <a:pt x="1216708" y="1216708"/>
                </a:lnTo>
                <a:lnTo>
                  <a:pt x="0" y="1216708"/>
                </a:lnTo>
                <a:lnTo>
                  <a:pt x="0" y="0"/>
                </a:lnTo>
                <a:close/>
              </a:path>
            </a:pathLst>
          </a:custGeom>
          <a:blipFill>
            <a:blip r:embed="rId7"/>
            <a:stretch>
              <a:fillRect/>
            </a:stretch>
          </a:blipFill>
        </p:spPr>
        <p:txBody>
          <a:bodyPr/>
          <a:lstStyle/>
          <a:p>
            <a:endParaRPr lang="tr-TR"/>
          </a:p>
        </p:txBody>
      </p:sp>
      <p:sp>
        <p:nvSpPr>
          <p:cNvPr id="22" name="TextBox 22">
            <a:extLst>
              <a:ext uri="{FF2B5EF4-FFF2-40B4-BE49-F238E27FC236}">
                <a16:creationId xmlns:a16="http://schemas.microsoft.com/office/drawing/2014/main" id="{E52A7B5B-8EFF-F1B4-0CFD-F9D5D2BE7F28}"/>
              </a:ext>
            </a:extLst>
          </p:cNvPr>
          <p:cNvSpPr txBox="1"/>
          <p:nvPr/>
        </p:nvSpPr>
        <p:spPr>
          <a:xfrm>
            <a:off x="1143000" y="1571817"/>
            <a:ext cx="10820400" cy="819776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l">
              <a:lnSpc>
                <a:spcPts val="6900"/>
              </a:lnSpc>
            </a:pPr>
            <a:r>
              <a:rPr lang="tr-TR" sz="4928" b="1" dirty="0">
                <a:solidFill>
                  <a:srgbClr val="000000"/>
                </a:solidFill>
                <a:latin typeface="Montserrat" panose="00000500000000000000" pitchFamily="2" charset="-94"/>
                <a:ea typeface="League Spartan"/>
                <a:cs typeface="League Spartan"/>
                <a:sym typeface="League Spartan"/>
              </a:rPr>
              <a:t>OUTDOOR TAKIM AKTİVİTELERİ</a:t>
            </a:r>
          </a:p>
        </p:txBody>
      </p:sp>
      <p:sp>
        <p:nvSpPr>
          <p:cNvPr id="25" name="TextBox 25">
            <a:extLst>
              <a:ext uri="{FF2B5EF4-FFF2-40B4-BE49-F238E27FC236}">
                <a16:creationId xmlns:a16="http://schemas.microsoft.com/office/drawing/2014/main" id="{76B1596C-6469-621F-B0C5-B713D782CEF4}"/>
              </a:ext>
            </a:extLst>
          </p:cNvPr>
          <p:cNvSpPr txBox="1"/>
          <p:nvPr/>
        </p:nvSpPr>
        <p:spPr>
          <a:xfrm>
            <a:off x="571262" y="6327173"/>
            <a:ext cx="2899593" cy="25648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2031"/>
              </a:lnSpc>
            </a:pPr>
            <a:r>
              <a:rPr lang="tr-TR" b="1" spc="-29" dirty="0">
                <a:solidFill>
                  <a:srgbClr val="FFFFFF"/>
                </a:solidFill>
                <a:latin typeface="Montserrat" panose="00000500000000000000" pitchFamily="2" charset="-94"/>
                <a:ea typeface="Montserrat Bold"/>
                <a:cs typeface="Montserrat Bold"/>
                <a:sym typeface="Montserrat Bold"/>
              </a:rPr>
              <a:t>AI Müzik Yarışması</a:t>
            </a:r>
            <a:endParaRPr lang="en-US" b="1" spc="-29" dirty="0">
              <a:solidFill>
                <a:srgbClr val="FFFFFF"/>
              </a:solidFill>
              <a:latin typeface="Montserrat" panose="00000500000000000000" pitchFamily="2" charset="-94"/>
              <a:ea typeface="Montserrat Bold"/>
              <a:cs typeface="Montserrat Bold"/>
              <a:sym typeface="Montserrat Bold"/>
            </a:endParaRPr>
          </a:p>
        </p:txBody>
      </p:sp>
      <p:sp>
        <p:nvSpPr>
          <p:cNvPr id="26" name="TextBox 26">
            <a:extLst>
              <a:ext uri="{FF2B5EF4-FFF2-40B4-BE49-F238E27FC236}">
                <a16:creationId xmlns:a16="http://schemas.microsoft.com/office/drawing/2014/main" id="{AA79817D-A90E-7BD7-7B1A-46B5B583D232}"/>
              </a:ext>
            </a:extLst>
          </p:cNvPr>
          <p:cNvSpPr txBox="1"/>
          <p:nvPr/>
        </p:nvSpPr>
        <p:spPr>
          <a:xfrm>
            <a:off x="9535038" y="6706141"/>
            <a:ext cx="2899593" cy="25648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2031"/>
              </a:lnSpc>
            </a:pPr>
            <a:r>
              <a:rPr lang="en-US" b="1" spc="-29" dirty="0">
                <a:solidFill>
                  <a:srgbClr val="FFFFFF"/>
                </a:solidFill>
                <a:latin typeface="Montserrat" panose="00000500000000000000" pitchFamily="2" charset="-94"/>
                <a:ea typeface="Montserrat Bold"/>
                <a:cs typeface="Montserrat Bold"/>
                <a:sym typeface="Montserrat Bold"/>
              </a:rPr>
              <a:t>Karanlıkta Ritim</a:t>
            </a:r>
          </a:p>
        </p:txBody>
      </p:sp>
      <p:sp>
        <p:nvSpPr>
          <p:cNvPr id="27" name="TextBox 27">
            <a:extLst>
              <a:ext uri="{FF2B5EF4-FFF2-40B4-BE49-F238E27FC236}">
                <a16:creationId xmlns:a16="http://schemas.microsoft.com/office/drawing/2014/main" id="{46F36FE2-1121-3043-EB5D-2FCAB20A32A8}"/>
              </a:ext>
            </a:extLst>
          </p:cNvPr>
          <p:cNvSpPr txBox="1"/>
          <p:nvPr/>
        </p:nvSpPr>
        <p:spPr>
          <a:xfrm>
            <a:off x="3582134" y="6327173"/>
            <a:ext cx="2899593" cy="25648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2031"/>
              </a:lnSpc>
            </a:pPr>
            <a:r>
              <a:rPr lang="en-US" b="1" spc="-29" dirty="0">
                <a:solidFill>
                  <a:srgbClr val="FFFFFF"/>
                </a:solidFill>
                <a:latin typeface="Montserrat" panose="00000500000000000000" pitchFamily="2" charset="-94"/>
                <a:ea typeface="Montserrat Bold"/>
                <a:cs typeface="Montserrat Bold"/>
                <a:sym typeface="Montserrat Bold"/>
              </a:rPr>
              <a:t>Body Percussion</a:t>
            </a:r>
          </a:p>
        </p:txBody>
      </p:sp>
      <p:sp>
        <p:nvSpPr>
          <p:cNvPr id="28" name="TextBox 28">
            <a:extLst>
              <a:ext uri="{FF2B5EF4-FFF2-40B4-BE49-F238E27FC236}">
                <a16:creationId xmlns:a16="http://schemas.microsoft.com/office/drawing/2014/main" id="{F817BEA2-8F48-70C9-2122-9E212EFC9F54}"/>
              </a:ext>
            </a:extLst>
          </p:cNvPr>
          <p:cNvSpPr txBox="1"/>
          <p:nvPr/>
        </p:nvSpPr>
        <p:spPr>
          <a:xfrm>
            <a:off x="12388373" y="6706141"/>
            <a:ext cx="2899593" cy="25648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2031"/>
              </a:lnSpc>
            </a:pPr>
            <a:r>
              <a:rPr lang="en-US" b="1" spc="-29" dirty="0">
                <a:solidFill>
                  <a:srgbClr val="FFFFFF"/>
                </a:solidFill>
                <a:latin typeface="Montserrat" panose="00000500000000000000" pitchFamily="2" charset="-94"/>
                <a:ea typeface="Montserrat Bold"/>
                <a:cs typeface="Montserrat Bold"/>
                <a:sym typeface="Montserrat Bold"/>
              </a:rPr>
              <a:t>Duymaksızın İletişim</a:t>
            </a:r>
          </a:p>
        </p:txBody>
      </p:sp>
      <p:sp>
        <p:nvSpPr>
          <p:cNvPr id="29" name="TextBox 29">
            <a:extLst>
              <a:ext uri="{FF2B5EF4-FFF2-40B4-BE49-F238E27FC236}">
                <a16:creationId xmlns:a16="http://schemas.microsoft.com/office/drawing/2014/main" id="{7C4DD4FA-2213-355F-9634-367F3BF2FCD0}"/>
              </a:ext>
            </a:extLst>
          </p:cNvPr>
          <p:cNvSpPr txBox="1"/>
          <p:nvPr/>
        </p:nvSpPr>
        <p:spPr>
          <a:xfrm>
            <a:off x="6508618" y="6327173"/>
            <a:ext cx="2899593" cy="25648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2031"/>
              </a:lnSpc>
            </a:pPr>
            <a:r>
              <a:rPr lang="en-US" b="1" spc="-29" dirty="0">
                <a:solidFill>
                  <a:srgbClr val="FFFFFF"/>
                </a:solidFill>
                <a:latin typeface="Montserrat" panose="00000500000000000000" pitchFamily="2" charset="-94"/>
                <a:ea typeface="Montserrat Bold"/>
                <a:cs typeface="Montserrat Bold"/>
                <a:sym typeface="Montserrat Bold"/>
              </a:rPr>
              <a:t>Müzikal Borular</a:t>
            </a:r>
          </a:p>
        </p:txBody>
      </p:sp>
      <p:sp>
        <p:nvSpPr>
          <p:cNvPr id="30" name="TextBox 30">
            <a:extLst>
              <a:ext uri="{FF2B5EF4-FFF2-40B4-BE49-F238E27FC236}">
                <a16:creationId xmlns:a16="http://schemas.microsoft.com/office/drawing/2014/main" id="{CDF24581-3F64-1DF3-32F7-02EDA0DF5720}"/>
              </a:ext>
            </a:extLst>
          </p:cNvPr>
          <p:cNvSpPr txBox="1"/>
          <p:nvPr/>
        </p:nvSpPr>
        <p:spPr>
          <a:xfrm>
            <a:off x="15211352" y="6706141"/>
            <a:ext cx="2899593" cy="25648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2031"/>
              </a:lnSpc>
            </a:pPr>
            <a:r>
              <a:rPr lang="en-US" b="1" spc="-29" dirty="0">
                <a:solidFill>
                  <a:srgbClr val="FFFFFF"/>
                </a:solidFill>
                <a:latin typeface="Montserrat" panose="00000500000000000000" pitchFamily="2" charset="-94"/>
                <a:ea typeface="Montserrat Bold"/>
                <a:cs typeface="Montserrat Bold"/>
                <a:sym typeface="Montserrat Bold"/>
              </a:rPr>
              <a:t>Şirket Korosu</a:t>
            </a:r>
          </a:p>
        </p:txBody>
      </p:sp>
      <p:sp>
        <p:nvSpPr>
          <p:cNvPr id="31" name="Freeform 31">
            <a:extLst>
              <a:ext uri="{FF2B5EF4-FFF2-40B4-BE49-F238E27FC236}">
                <a16:creationId xmlns:a16="http://schemas.microsoft.com/office/drawing/2014/main" id="{0F29366C-10E7-8B03-F2FE-63C31D9F2B5C}"/>
              </a:ext>
            </a:extLst>
          </p:cNvPr>
          <p:cNvSpPr/>
          <p:nvPr/>
        </p:nvSpPr>
        <p:spPr>
          <a:xfrm>
            <a:off x="15357163" y="9258300"/>
            <a:ext cx="1912340" cy="793621"/>
          </a:xfrm>
          <a:custGeom>
            <a:avLst/>
            <a:gdLst/>
            <a:ahLst/>
            <a:cxnLst/>
            <a:rect l="l" t="t" r="r" b="b"/>
            <a:pathLst>
              <a:path w="1912340" h="793621">
                <a:moveTo>
                  <a:pt x="0" y="0"/>
                </a:moveTo>
                <a:lnTo>
                  <a:pt x="1912340" y="0"/>
                </a:lnTo>
                <a:lnTo>
                  <a:pt x="1912340" y="793621"/>
                </a:lnTo>
                <a:lnTo>
                  <a:pt x="0" y="793621"/>
                </a:lnTo>
                <a:lnTo>
                  <a:pt x="0" y="0"/>
                </a:lnTo>
                <a:close/>
              </a:path>
            </a:pathLst>
          </a:custGeom>
          <a:blipFill>
            <a:blip r:embed="rId8">
              <a:extLst>
                <a:ext uri="{96DAC541-7B7A-43D3-8B79-37D633B846F1}">
                  <asvg:svgBlip xmlns:asvg="http://schemas.microsoft.com/office/drawing/2016/SVG/main" r:embed="rId9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tr-TR"/>
          </a:p>
        </p:txBody>
      </p:sp>
      <p:sp>
        <p:nvSpPr>
          <p:cNvPr id="32" name="TextBox 32">
            <a:extLst>
              <a:ext uri="{FF2B5EF4-FFF2-40B4-BE49-F238E27FC236}">
                <a16:creationId xmlns:a16="http://schemas.microsoft.com/office/drawing/2014/main" id="{6FDD6905-BD72-B28B-7881-737671FE7CBB}"/>
              </a:ext>
            </a:extLst>
          </p:cNvPr>
          <p:cNvSpPr txBox="1"/>
          <p:nvPr/>
        </p:nvSpPr>
        <p:spPr>
          <a:xfrm>
            <a:off x="14719222" y="8853271"/>
            <a:ext cx="2899593" cy="23939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0" lvl="0" indent="0" algn="l">
              <a:lnSpc>
                <a:spcPts val="2029"/>
              </a:lnSpc>
              <a:spcBef>
                <a:spcPct val="0"/>
              </a:spcBef>
            </a:pPr>
            <a:r>
              <a:rPr lang="en-US" sz="1449" b="1" u="none" strike="noStrike" dirty="0">
                <a:solidFill>
                  <a:srgbClr val="000000"/>
                </a:solidFill>
                <a:latin typeface="Montserrat" panose="00000500000000000000" pitchFamily="2" charset="-94"/>
                <a:ea typeface="League Spartan"/>
                <a:cs typeface="League Spartan"/>
                <a:sym typeface="League Spartan"/>
              </a:rPr>
              <a:t>VE ÇOK DAHA FAZLASI...</a:t>
            </a:r>
          </a:p>
        </p:txBody>
      </p:sp>
      <p:sp>
        <p:nvSpPr>
          <p:cNvPr id="36" name="Freeform 16">
            <a:extLst>
              <a:ext uri="{FF2B5EF4-FFF2-40B4-BE49-F238E27FC236}">
                <a16:creationId xmlns:a16="http://schemas.microsoft.com/office/drawing/2014/main" id="{F6CC2125-9A25-493A-96DE-BDD02D2D8599}"/>
              </a:ext>
            </a:extLst>
          </p:cNvPr>
          <p:cNvSpPr/>
          <p:nvPr/>
        </p:nvSpPr>
        <p:spPr>
          <a:xfrm>
            <a:off x="6649178" y="4227205"/>
            <a:ext cx="2682712" cy="1905940"/>
          </a:xfrm>
          <a:custGeom>
            <a:avLst/>
            <a:gdLst/>
            <a:ahLst/>
            <a:cxnLst/>
            <a:rect l="l" t="t" r="r" b="b"/>
            <a:pathLst>
              <a:path w="812800" h="549927">
                <a:moveTo>
                  <a:pt x="0" y="0"/>
                </a:moveTo>
                <a:lnTo>
                  <a:pt x="812800" y="0"/>
                </a:lnTo>
                <a:lnTo>
                  <a:pt x="812800" y="549927"/>
                </a:lnTo>
                <a:lnTo>
                  <a:pt x="0" y="549927"/>
                </a:lnTo>
                <a:close/>
              </a:path>
            </a:pathLst>
          </a:custGeom>
          <a:blipFill>
            <a:blip r:embed="rId4"/>
            <a:stretch>
              <a:fillRect t="-544" b="-544"/>
            </a:stretch>
          </a:blipFill>
          <a:ln w="104775" cap="sq">
            <a:solidFill>
              <a:srgbClr val="FFFFFF"/>
            </a:solidFill>
            <a:prstDash val="solid"/>
            <a:miter/>
          </a:ln>
        </p:spPr>
        <p:txBody>
          <a:bodyPr/>
          <a:lstStyle/>
          <a:p>
            <a:endParaRPr lang="tr-TR" dirty="0"/>
          </a:p>
        </p:txBody>
      </p:sp>
      <p:pic>
        <p:nvPicPr>
          <p:cNvPr id="34" name="Resim 33">
            <a:extLst>
              <a:ext uri="{FF2B5EF4-FFF2-40B4-BE49-F238E27FC236}">
                <a16:creationId xmlns:a16="http://schemas.microsoft.com/office/drawing/2014/main" id="{7E53A7FD-3C74-D79D-D309-BE35553E3DA9}"/>
              </a:ext>
            </a:extLst>
          </p:cNvPr>
          <p:cNvPicPr>
            <a:picLocks noChangeAspect="1"/>
          </p:cNvPicPr>
          <p:nvPr/>
        </p:nvPicPr>
        <p:blipFill>
          <a:blip r:embed="rId10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711897" y="4266235"/>
            <a:ext cx="2557273" cy="1788371"/>
          </a:xfrm>
          <a:prstGeom prst="rect">
            <a:avLst/>
          </a:prstGeom>
        </p:spPr>
      </p:pic>
      <p:pic>
        <p:nvPicPr>
          <p:cNvPr id="33" name="Resim 32">
            <a:extLst>
              <a:ext uri="{FF2B5EF4-FFF2-40B4-BE49-F238E27FC236}">
                <a16:creationId xmlns:a16="http://schemas.microsoft.com/office/drawing/2014/main" id="{789490AC-6518-5B6C-157C-5A89738F7CC6}"/>
              </a:ext>
            </a:extLst>
          </p:cNvPr>
          <p:cNvPicPr>
            <a:picLocks noChangeAspect="1"/>
          </p:cNvPicPr>
          <p:nvPr/>
        </p:nvPicPr>
        <p:blipFill>
          <a:blip r:embed="rId11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622" t="29688" r="-841" b="20667"/>
          <a:stretch>
            <a:fillRect/>
          </a:stretch>
        </p:blipFill>
        <p:spPr>
          <a:xfrm>
            <a:off x="666519" y="4266235"/>
            <a:ext cx="2748166" cy="182787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90871694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2"/>
          <p:cNvGrpSpPr/>
          <p:nvPr/>
        </p:nvGrpSpPr>
        <p:grpSpPr>
          <a:xfrm>
            <a:off x="9703621" y="0"/>
            <a:ext cx="8584380" cy="10287000"/>
            <a:chOff x="0" y="0"/>
            <a:chExt cx="3358824" cy="2709333"/>
          </a:xfrm>
          <a:solidFill>
            <a:schemeClr val="accent4">
              <a:lumMod val="75000"/>
            </a:schemeClr>
          </a:solidFill>
        </p:grpSpPr>
        <p:sp>
          <p:nvSpPr>
            <p:cNvPr id="3" name="Freeform 3"/>
            <p:cNvSpPr/>
            <p:nvPr/>
          </p:nvSpPr>
          <p:spPr>
            <a:xfrm>
              <a:off x="0" y="0"/>
              <a:ext cx="3358824" cy="2709333"/>
            </a:xfrm>
            <a:custGeom>
              <a:avLst/>
              <a:gdLst/>
              <a:ahLst/>
              <a:cxnLst/>
              <a:rect l="l" t="t" r="r" b="b"/>
              <a:pathLst>
                <a:path w="3358824" h="2709333">
                  <a:moveTo>
                    <a:pt x="0" y="0"/>
                  </a:moveTo>
                  <a:lnTo>
                    <a:pt x="3358824" y="0"/>
                  </a:lnTo>
                  <a:lnTo>
                    <a:pt x="3358824" y="2709333"/>
                  </a:lnTo>
                  <a:lnTo>
                    <a:pt x="0" y="2709333"/>
                  </a:lnTo>
                  <a:close/>
                </a:path>
              </a:pathLst>
            </a:custGeom>
            <a:grpFill/>
          </p:spPr>
          <p:txBody>
            <a:bodyPr/>
            <a:lstStyle/>
            <a:p>
              <a:endParaRPr lang="tr-TR"/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0" y="-38100"/>
              <a:ext cx="3358824" cy="2747433"/>
            </a:xfrm>
            <a:prstGeom prst="rect">
              <a:avLst/>
            </a:prstGeom>
            <a:grpFill/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940"/>
                </a:lnSpc>
              </a:pPr>
              <a:endParaRPr/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8256852" y="2195976"/>
            <a:ext cx="3241165" cy="5559935"/>
            <a:chOff x="0" y="0"/>
            <a:chExt cx="4321553" cy="7413246"/>
          </a:xfrm>
        </p:grpSpPr>
        <p:pic>
          <p:nvPicPr>
            <p:cNvPr id="6" name="Picture 6"/>
            <p:cNvPicPr>
              <a:picLocks noChangeAspect="1"/>
            </p:cNvPicPr>
            <p:nvPr/>
          </p:nvPicPr>
          <p:blipFill>
            <a:blip r:embed="rId2"/>
            <a:srcRect l="46532" t="11755" r="19426" b="14327"/>
            <a:stretch>
              <a:fillRect/>
            </a:stretch>
          </p:blipFill>
          <p:spPr>
            <a:xfrm>
              <a:off x="0" y="0"/>
              <a:ext cx="4321553" cy="7413246"/>
            </a:xfrm>
            <a:prstGeom prst="rect">
              <a:avLst/>
            </a:prstGeom>
          </p:spPr>
        </p:pic>
      </p:grpSp>
      <p:grpSp>
        <p:nvGrpSpPr>
          <p:cNvPr id="7" name="Group 7"/>
          <p:cNvGrpSpPr/>
          <p:nvPr/>
        </p:nvGrpSpPr>
        <p:grpSpPr>
          <a:xfrm>
            <a:off x="11653271" y="2195976"/>
            <a:ext cx="3241165" cy="5559935"/>
            <a:chOff x="0" y="0"/>
            <a:chExt cx="4321553" cy="7413246"/>
          </a:xfrm>
        </p:grpSpPr>
        <p:pic>
          <p:nvPicPr>
            <p:cNvPr id="8" name="Picture 8"/>
            <p:cNvPicPr>
              <a:picLocks noChangeAspect="1"/>
            </p:cNvPicPr>
            <p:nvPr/>
          </p:nvPicPr>
          <p:blipFill>
            <a:blip r:embed="rId3"/>
            <a:srcRect l="34401" r="26841" b="49855"/>
            <a:stretch>
              <a:fillRect/>
            </a:stretch>
          </p:blipFill>
          <p:spPr>
            <a:xfrm>
              <a:off x="0" y="0"/>
              <a:ext cx="4321553" cy="7413246"/>
            </a:xfrm>
            <a:prstGeom prst="rect">
              <a:avLst/>
            </a:prstGeom>
          </p:spPr>
        </p:pic>
      </p:grpSp>
      <p:grpSp>
        <p:nvGrpSpPr>
          <p:cNvPr id="9" name="Group 9"/>
          <p:cNvGrpSpPr/>
          <p:nvPr/>
        </p:nvGrpSpPr>
        <p:grpSpPr>
          <a:xfrm>
            <a:off x="15046835" y="2195976"/>
            <a:ext cx="3241165" cy="5559935"/>
            <a:chOff x="0" y="0"/>
            <a:chExt cx="4321553" cy="7413246"/>
          </a:xfrm>
        </p:grpSpPr>
        <p:pic>
          <p:nvPicPr>
            <p:cNvPr id="10" name="Picture 10"/>
            <p:cNvPicPr>
              <a:picLocks noChangeAspect="1"/>
            </p:cNvPicPr>
            <p:nvPr/>
          </p:nvPicPr>
          <p:blipFill>
            <a:blip r:embed="rId4"/>
            <a:srcRect t="1754" b="1754"/>
            <a:stretch>
              <a:fillRect/>
            </a:stretch>
          </p:blipFill>
          <p:spPr>
            <a:xfrm>
              <a:off x="0" y="0"/>
              <a:ext cx="4321553" cy="7413246"/>
            </a:xfrm>
            <a:prstGeom prst="rect">
              <a:avLst/>
            </a:prstGeom>
          </p:spPr>
        </p:pic>
      </p:grpSp>
      <p:sp>
        <p:nvSpPr>
          <p:cNvPr id="14" name="Freeform 14"/>
          <p:cNvSpPr/>
          <p:nvPr/>
        </p:nvSpPr>
        <p:spPr>
          <a:xfrm>
            <a:off x="12400255" y="9021491"/>
            <a:ext cx="3211827" cy="2879938"/>
          </a:xfrm>
          <a:custGeom>
            <a:avLst/>
            <a:gdLst/>
            <a:ahLst/>
            <a:cxnLst/>
            <a:rect l="l" t="t" r="r" b="b"/>
            <a:pathLst>
              <a:path w="3211827" h="2879938">
                <a:moveTo>
                  <a:pt x="0" y="0"/>
                </a:moveTo>
                <a:lnTo>
                  <a:pt x="3211827" y="0"/>
                </a:lnTo>
                <a:lnTo>
                  <a:pt x="3211827" y="2879938"/>
                </a:lnTo>
                <a:lnTo>
                  <a:pt x="0" y="2879938"/>
                </a:lnTo>
                <a:lnTo>
                  <a:pt x="0" y="0"/>
                </a:lnTo>
                <a:close/>
              </a:path>
            </a:pathLst>
          </a:custGeom>
          <a:blipFill>
            <a:blip r:embed="rId5">
              <a:extLst>
                <a:ext uri="{96DAC541-7B7A-43D3-8B79-37D633B846F1}">
                  <asvg:svgBlip xmlns:asvg="http://schemas.microsoft.com/office/drawing/2016/SVG/main" r:embed="rId6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tr-TR"/>
          </a:p>
        </p:txBody>
      </p:sp>
      <p:sp>
        <p:nvSpPr>
          <p:cNvPr id="15" name="Freeform 15"/>
          <p:cNvSpPr/>
          <p:nvPr/>
        </p:nvSpPr>
        <p:spPr>
          <a:xfrm>
            <a:off x="16052795" y="596667"/>
            <a:ext cx="1216708" cy="1216708"/>
          </a:xfrm>
          <a:custGeom>
            <a:avLst/>
            <a:gdLst/>
            <a:ahLst/>
            <a:cxnLst/>
            <a:rect l="l" t="t" r="r" b="b"/>
            <a:pathLst>
              <a:path w="1216708" h="1216708">
                <a:moveTo>
                  <a:pt x="0" y="0"/>
                </a:moveTo>
                <a:lnTo>
                  <a:pt x="1216708" y="0"/>
                </a:lnTo>
                <a:lnTo>
                  <a:pt x="1216708" y="1216708"/>
                </a:lnTo>
                <a:lnTo>
                  <a:pt x="0" y="1216708"/>
                </a:lnTo>
                <a:lnTo>
                  <a:pt x="0" y="0"/>
                </a:lnTo>
                <a:close/>
              </a:path>
            </a:pathLst>
          </a:custGeom>
          <a:blipFill>
            <a:blip r:embed="rId7"/>
            <a:stretch>
              <a:fillRect/>
            </a:stretch>
          </a:blipFill>
          <a:ln cap="sq">
            <a:noFill/>
            <a:prstDash val="solid"/>
            <a:miter/>
          </a:ln>
        </p:spPr>
        <p:txBody>
          <a:bodyPr/>
          <a:lstStyle/>
          <a:p>
            <a:endParaRPr lang="tr-TR"/>
          </a:p>
        </p:txBody>
      </p:sp>
      <p:sp>
        <p:nvSpPr>
          <p:cNvPr id="16" name="Freeform 16"/>
          <p:cNvSpPr/>
          <p:nvPr/>
        </p:nvSpPr>
        <p:spPr>
          <a:xfrm>
            <a:off x="851334" y="596667"/>
            <a:ext cx="2061427" cy="2061427"/>
          </a:xfrm>
          <a:custGeom>
            <a:avLst/>
            <a:gdLst/>
            <a:ahLst/>
            <a:cxnLst/>
            <a:rect l="l" t="t" r="r" b="b"/>
            <a:pathLst>
              <a:path w="2061427" h="2061427">
                <a:moveTo>
                  <a:pt x="0" y="0"/>
                </a:moveTo>
                <a:lnTo>
                  <a:pt x="2061428" y="0"/>
                </a:lnTo>
                <a:lnTo>
                  <a:pt x="2061428" y="2061427"/>
                </a:lnTo>
                <a:lnTo>
                  <a:pt x="0" y="2061427"/>
                </a:lnTo>
                <a:lnTo>
                  <a:pt x="0" y="0"/>
                </a:lnTo>
                <a:close/>
              </a:path>
            </a:pathLst>
          </a:custGeom>
          <a:blipFill>
            <a:blip r:embed="rId8">
              <a:extLst>
                <a:ext uri="{96DAC541-7B7A-43D3-8B79-37D633B846F1}">
                  <asvg:svgBlip xmlns:asvg="http://schemas.microsoft.com/office/drawing/2016/SVG/main" r:embed="rId9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tr-TR"/>
          </a:p>
        </p:txBody>
      </p:sp>
      <p:sp>
        <p:nvSpPr>
          <p:cNvPr id="17" name="Freeform 17"/>
          <p:cNvSpPr/>
          <p:nvPr/>
        </p:nvSpPr>
        <p:spPr>
          <a:xfrm>
            <a:off x="870692" y="7071395"/>
            <a:ext cx="386295" cy="386295"/>
          </a:xfrm>
          <a:custGeom>
            <a:avLst/>
            <a:gdLst/>
            <a:ahLst/>
            <a:cxnLst/>
            <a:rect l="l" t="t" r="r" b="b"/>
            <a:pathLst>
              <a:path w="386295" h="386295">
                <a:moveTo>
                  <a:pt x="0" y="0"/>
                </a:moveTo>
                <a:lnTo>
                  <a:pt x="386295" y="0"/>
                </a:lnTo>
                <a:lnTo>
                  <a:pt x="386295" y="386296"/>
                </a:lnTo>
                <a:lnTo>
                  <a:pt x="0" y="386296"/>
                </a:lnTo>
                <a:lnTo>
                  <a:pt x="0" y="0"/>
                </a:lnTo>
                <a:close/>
              </a:path>
            </a:pathLst>
          </a:custGeom>
          <a:blipFill>
            <a:blip r:embed="rId10">
              <a:extLst>
                <a:ext uri="{96DAC541-7B7A-43D3-8B79-37D633B846F1}">
                  <asvg:svgBlip xmlns:asvg="http://schemas.microsoft.com/office/drawing/2016/SVG/main" r:embed="rId11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tr-TR"/>
          </a:p>
        </p:txBody>
      </p:sp>
      <p:sp>
        <p:nvSpPr>
          <p:cNvPr id="18" name="Freeform 18"/>
          <p:cNvSpPr/>
          <p:nvPr/>
        </p:nvSpPr>
        <p:spPr>
          <a:xfrm>
            <a:off x="829209" y="7574556"/>
            <a:ext cx="595651" cy="347711"/>
          </a:xfrm>
          <a:custGeom>
            <a:avLst/>
            <a:gdLst/>
            <a:ahLst/>
            <a:cxnLst/>
            <a:rect l="l" t="t" r="r" b="b"/>
            <a:pathLst>
              <a:path w="595651" h="347711">
                <a:moveTo>
                  <a:pt x="0" y="0"/>
                </a:moveTo>
                <a:lnTo>
                  <a:pt x="595651" y="0"/>
                </a:lnTo>
                <a:lnTo>
                  <a:pt x="595651" y="347711"/>
                </a:lnTo>
                <a:lnTo>
                  <a:pt x="0" y="347711"/>
                </a:lnTo>
                <a:lnTo>
                  <a:pt x="0" y="0"/>
                </a:lnTo>
                <a:close/>
              </a:path>
            </a:pathLst>
          </a:custGeom>
          <a:blipFill>
            <a:blip r:embed="rId12">
              <a:extLst>
                <a:ext uri="{96DAC541-7B7A-43D3-8B79-37D633B846F1}">
                  <asvg:svgBlip xmlns:asvg="http://schemas.microsoft.com/office/drawing/2016/SVG/main" r:embed="rId13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tr-TR"/>
          </a:p>
        </p:txBody>
      </p:sp>
      <p:sp>
        <p:nvSpPr>
          <p:cNvPr id="19" name="Freeform 19"/>
          <p:cNvSpPr/>
          <p:nvPr/>
        </p:nvSpPr>
        <p:spPr>
          <a:xfrm>
            <a:off x="9838607" y="9258300"/>
            <a:ext cx="824341" cy="607951"/>
          </a:xfrm>
          <a:custGeom>
            <a:avLst/>
            <a:gdLst/>
            <a:ahLst/>
            <a:cxnLst/>
            <a:rect l="l" t="t" r="r" b="b"/>
            <a:pathLst>
              <a:path w="824341" h="607951">
                <a:moveTo>
                  <a:pt x="0" y="0"/>
                </a:moveTo>
                <a:lnTo>
                  <a:pt x="824341" y="0"/>
                </a:lnTo>
                <a:lnTo>
                  <a:pt x="824341" y="607951"/>
                </a:lnTo>
                <a:lnTo>
                  <a:pt x="0" y="607951"/>
                </a:lnTo>
                <a:lnTo>
                  <a:pt x="0" y="0"/>
                </a:lnTo>
                <a:close/>
              </a:path>
            </a:pathLst>
          </a:custGeom>
        </p:spPr>
        <p:txBody>
          <a:bodyPr/>
          <a:lstStyle/>
          <a:p>
            <a:endParaRPr lang="tr-TR"/>
          </a:p>
        </p:txBody>
      </p:sp>
      <p:sp>
        <p:nvSpPr>
          <p:cNvPr id="20" name="Freeform 20"/>
          <p:cNvSpPr/>
          <p:nvPr/>
        </p:nvSpPr>
        <p:spPr>
          <a:xfrm>
            <a:off x="10384741" y="9590801"/>
            <a:ext cx="556412" cy="569949"/>
          </a:xfrm>
          <a:custGeom>
            <a:avLst/>
            <a:gdLst/>
            <a:ahLst/>
            <a:cxnLst/>
            <a:rect l="l" t="t" r="r" b="b"/>
            <a:pathLst>
              <a:path w="556412" h="569949">
                <a:moveTo>
                  <a:pt x="0" y="0"/>
                </a:moveTo>
                <a:lnTo>
                  <a:pt x="556413" y="0"/>
                </a:lnTo>
                <a:lnTo>
                  <a:pt x="556413" y="569949"/>
                </a:lnTo>
                <a:lnTo>
                  <a:pt x="0" y="569949"/>
                </a:lnTo>
                <a:lnTo>
                  <a:pt x="0" y="0"/>
                </a:lnTo>
                <a:close/>
              </a:path>
            </a:pathLst>
          </a:custGeom>
          <a:blipFill>
            <a:blip r:embed="rId14">
              <a:extLst>
                <a:ext uri="{96DAC541-7B7A-43D3-8B79-37D633B846F1}">
                  <asvg:svgBlip xmlns:asvg="http://schemas.microsoft.com/office/drawing/2016/SVG/main" r:embed="rId15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tr-TR"/>
          </a:p>
        </p:txBody>
      </p:sp>
      <p:sp>
        <p:nvSpPr>
          <p:cNvPr id="24" name="TextBox 24"/>
          <p:cNvSpPr txBox="1"/>
          <p:nvPr/>
        </p:nvSpPr>
        <p:spPr>
          <a:xfrm>
            <a:off x="1028700" y="9696186"/>
            <a:ext cx="1980378" cy="26670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2160"/>
              </a:lnSpc>
            </a:pPr>
            <a:r>
              <a:rPr lang="en-US" sz="1800" b="1">
                <a:solidFill>
                  <a:srgbClr val="FFFFFF"/>
                </a:solidFill>
                <a:latin typeface="Montserrat Bold"/>
                <a:ea typeface="Montserrat Bold"/>
                <a:cs typeface="Montserrat Bold"/>
                <a:sym typeface="Montserrat Bold"/>
              </a:rPr>
              <a:t>QR Kodlu: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1127035" y="1522605"/>
            <a:ext cx="9440648" cy="855888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6900"/>
              </a:lnSpc>
            </a:pPr>
            <a:r>
              <a:rPr lang="en-US" sz="4928">
                <a:solidFill>
                  <a:srgbClr val="000000"/>
                </a:solidFill>
                <a:latin typeface="Roboto Condensed"/>
                <a:ea typeface="Roboto Condensed"/>
                <a:cs typeface="Roboto Condensed"/>
                <a:sym typeface="Roboto Condensed"/>
              </a:rPr>
              <a:t>DEFİNE AVI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1606165" y="7067375"/>
            <a:ext cx="1518035" cy="345479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marL="0" lvl="0" indent="0" algn="l">
              <a:lnSpc>
                <a:spcPts val="2940"/>
              </a:lnSpc>
              <a:spcBef>
                <a:spcPct val="0"/>
              </a:spcBef>
            </a:pPr>
            <a:r>
              <a:rPr lang="en-US" sz="2100" b="1" dirty="0">
                <a:solidFill>
                  <a:srgbClr val="565656"/>
                </a:solidFill>
                <a:latin typeface="Montserrat Bold"/>
                <a:ea typeface="Montserrat Bold"/>
                <a:cs typeface="Montserrat Bold"/>
                <a:sym typeface="Montserrat Bold"/>
              </a:rPr>
              <a:t>60-120 </a:t>
            </a:r>
            <a:r>
              <a:rPr lang="en-US" sz="2100" b="1" u="none" strike="noStrike" dirty="0">
                <a:solidFill>
                  <a:srgbClr val="565656"/>
                </a:solidFill>
                <a:latin typeface="Montserrat Bold"/>
                <a:ea typeface="Montserrat Bold"/>
                <a:cs typeface="Montserrat Bold"/>
                <a:sym typeface="Montserrat Bold"/>
              </a:rPr>
              <a:t>dk.</a:t>
            </a:r>
          </a:p>
        </p:txBody>
      </p:sp>
      <p:sp>
        <p:nvSpPr>
          <p:cNvPr id="27" name="TextBox 27"/>
          <p:cNvSpPr txBox="1"/>
          <p:nvPr/>
        </p:nvSpPr>
        <p:spPr>
          <a:xfrm>
            <a:off x="1606164" y="7575558"/>
            <a:ext cx="6650687" cy="345479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marL="0" lvl="0" indent="0" algn="l">
              <a:lnSpc>
                <a:spcPts val="2940"/>
              </a:lnSpc>
              <a:spcBef>
                <a:spcPct val="0"/>
              </a:spcBef>
            </a:pPr>
            <a:r>
              <a:rPr lang="en-US" sz="2100" b="1" u="none" strike="noStrike" dirty="0">
                <a:solidFill>
                  <a:srgbClr val="565656"/>
                </a:solidFill>
                <a:latin typeface="Montserrat Bold"/>
                <a:ea typeface="Montserrat Bold"/>
                <a:cs typeface="Montserrat Bold"/>
                <a:sym typeface="Montserrat Bold"/>
              </a:rPr>
              <a:t>1 moderatör, 1 koordinatör, her </a:t>
            </a:r>
            <a:r>
              <a:rPr lang="en-US" sz="2100" b="1" u="none" strike="noStrike" dirty="0" err="1">
                <a:solidFill>
                  <a:srgbClr val="565656"/>
                </a:solidFill>
                <a:latin typeface="Montserrat Bold"/>
                <a:ea typeface="Montserrat Bold"/>
                <a:cs typeface="Montserrat Bold"/>
                <a:sym typeface="Montserrat Bold"/>
              </a:rPr>
              <a:t>takıma</a:t>
            </a:r>
            <a:r>
              <a:rPr lang="en-US" sz="2100" b="1" u="none" strike="noStrike" dirty="0">
                <a:solidFill>
                  <a:srgbClr val="565656"/>
                </a:solidFill>
                <a:latin typeface="Montserrat Bold"/>
                <a:ea typeface="Montserrat Bold"/>
                <a:cs typeface="Montserrat Bold"/>
                <a:sym typeface="Montserrat Bold"/>
              </a:rPr>
              <a:t> 1 asistan</a:t>
            </a:r>
          </a:p>
        </p:txBody>
      </p:sp>
      <p:sp>
        <p:nvSpPr>
          <p:cNvPr id="28" name="TextBox 28"/>
          <p:cNvSpPr txBox="1"/>
          <p:nvPr/>
        </p:nvSpPr>
        <p:spPr>
          <a:xfrm>
            <a:off x="851334" y="8084192"/>
            <a:ext cx="3263466" cy="345479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marL="0" lvl="0" indent="0" algn="l">
              <a:lnSpc>
                <a:spcPts val="2940"/>
              </a:lnSpc>
              <a:spcBef>
                <a:spcPct val="0"/>
              </a:spcBef>
            </a:pPr>
            <a:r>
              <a:rPr lang="en-US" sz="2100" b="1" u="none" strike="noStrike" dirty="0">
                <a:solidFill>
                  <a:srgbClr val="565656"/>
                </a:solidFill>
                <a:latin typeface="Montserrat Bold"/>
                <a:ea typeface="Montserrat Bold"/>
                <a:cs typeface="Montserrat Bold"/>
                <a:sym typeface="Montserrat Bold"/>
              </a:rPr>
              <a:t>Katılımcı Sayısı:  5-500</a:t>
            </a:r>
          </a:p>
        </p:txBody>
      </p:sp>
      <p:sp>
        <p:nvSpPr>
          <p:cNvPr id="29" name="TextBox 29"/>
          <p:cNvSpPr txBox="1"/>
          <p:nvPr/>
        </p:nvSpPr>
        <p:spPr>
          <a:xfrm>
            <a:off x="851335" y="3036351"/>
            <a:ext cx="7250264" cy="3564309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marL="0" lvl="0" indent="0" algn="just">
              <a:lnSpc>
                <a:spcPts val="2800"/>
              </a:lnSpc>
              <a:spcBef>
                <a:spcPct val="0"/>
              </a:spcBef>
            </a:pPr>
            <a:r>
              <a:rPr lang="en-US" sz="2000" u="none" strike="noStrike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Tablet PC </a:t>
            </a:r>
            <a:r>
              <a:rPr lang="en-US" sz="2000" u="none" strike="noStrike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veya</a:t>
            </a:r>
            <a:r>
              <a:rPr lang="en-US" sz="2000" u="none" strike="noStrike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u="none" strike="noStrike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harita</a:t>
            </a:r>
            <a:r>
              <a:rPr lang="en-US" sz="2000" u="none" strike="noStrike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&amp; </a:t>
            </a:r>
            <a:r>
              <a:rPr lang="en-US" sz="2000" u="none" strike="noStrike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pusula</a:t>
            </a:r>
            <a:r>
              <a:rPr lang="en-US" sz="2000" u="none" strike="noStrike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u="none" strike="noStrike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ile</a:t>
            </a:r>
            <a:r>
              <a:rPr lang="en-US" sz="2000" u="none" strike="noStrike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u="none" strike="noStrike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oynanan</a:t>
            </a:r>
            <a:r>
              <a:rPr lang="en-US" sz="2000" u="none" strike="noStrike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Define </a:t>
            </a:r>
            <a:r>
              <a:rPr lang="en-US" sz="2000" u="none" strike="noStrike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Avı</a:t>
            </a:r>
            <a:r>
              <a:rPr lang="en-US" sz="2000" u="none" strike="noStrike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, </a:t>
            </a:r>
            <a:r>
              <a:rPr lang="en-US" sz="2000" u="none" strike="noStrike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takımları</a:t>
            </a:r>
            <a:r>
              <a:rPr lang="en-US" sz="2000" u="none" strike="noStrike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u="none" strike="noStrike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tarih</a:t>
            </a:r>
            <a:r>
              <a:rPr lang="en-US" sz="2000" u="none" strike="noStrike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, </a:t>
            </a:r>
            <a:r>
              <a:rPr lang="en-US" sz="2000" u="none" strike="noStrike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gizem</a:t>
            </a:r>
            <a:r>
              <a:rPr lang="en-US" sz="2000" u="none" strike="noStrike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u="none" strike="noStrike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ve</a:t>
            </a:r>
            <a:r>
              <a:rPr lang="en-US" sz="2000" u="none" strike="noStrike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u="none" strike="noStrike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macerayla</a:t>
            </a:r>
            <a:r>
              <a:rPr lang="en-US" sz="2000" u="none" strike="noStrike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u="none" strike="noStrike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dolu</a:t>
            </a:r>
            <a:r>
              <a:rPr lang="en-US" sz="2000" u="none" strike="noStrike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u="none" strike="noStrike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heyecanlı</a:t>
            </a:r>
            <a:r>
              <a:rPr lang="en-US" sz="2000" u="none" strike="noStrike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u="none" strike="noStrike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bir</a:t>
            </a:r>
            <a:r>
              <a:rPr lang="en-US" sz="2000" u="none" strike="noStrike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u="none" strike="noStrike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yolculuğa</a:t>
            </a:r>
            <a:r>
              <a:rPr lang="en-US" sz="2000" u="none" strike="noStrike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u="none" strike="noStrike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çıkarır</a:t>
            </a:r>
            <a:r>
              <a:rPr lang="en-US" sz="2000" u="none" strike="noStrike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.</a:t>
            </a:r>
          </a:p>
          <a:p>
            <a:pPr marL="0" lvl="0" indent="0" algn="just">
              <a:lnSpc>
                <a:spcPts val="2800"/>
              </a:lnSpc>
              <a:spcBef>
                <a:spcPct val="0"/>
              </a:spcBef>
            </a:pPr>
            <a:endParaRPr lang="en-US" sz="2000" u="none" strike="noStrike" dirty="0">
              <a:solidFill>
                <a:srgbClr val="565656"/>
              </a:solidFill>
              <a:latin typeface="Montserrat"/>
              <a:ea typeface="Montserrat"/>
              <a:cs typeface="Montserrat"/>
              <a:sym typeface="Montserrat"/>
            </a:endParaRPr>
          </a:p>
          <a:p>
            <a:pPr marL="0" lvl="0" indent="0" algn="just">
              <a:lnSpc>
                <a:spcPts val="2800"/>
              </a:lnSpc>
              <a:spcBef>
                <a:spcPct val="0"/>
              </a:spcBef>
            </a:pPr>
            <a:r>
              <a:rPr lang="en-US" sz="2000" u="none" strike="noStrike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QR </a:t>
            </a:r>
            <a:r>
              <a:rPr lang="en-US" sz="2000" u="none" strike="noStrike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kodlu</a:t>
            </a:r>
            <a:r>
              <a:rPr lang="en-US" sz="2000" u="none" strike="noStrike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Tablet </a:t>
            </a:r>
            <a:r>
              <a:rPr lang="en-US" sz="2000" u="none" strike="noStrike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PC’ler</a:t>
            </a:r>
            <a:r>
              <a:rPr lang="en-US" sz="2000" u="none" strike="noStrike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u="none" strike="noStrike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sayesinde</a:t>
            </a:r>
            <a:r>
              <a:rPr lang="en-US" sz="2000" u="none" strike="noStrike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u="none" strike="noStrike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soruları</a:t>
            </a:r>
            <a:r>
              <a:rPr lang="en-US" sz="2000" u="none" strike="noStrike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u="none" strike="noStrike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çözüp</a:t>
            </a:r>
            <a:r>
              <a:rPr lang="en-US" sz="2000" u="none" strike="noStrike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u="none" strike="noStrike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puan</a:t>
            </a:r>
            <a:r>
              <a:rPr lang="en-US" sz="2000" u="none" strike="noStrike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u="none" strike="noStrike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toplayarak</a:t>
            </a:r>
            <a:r>
              <a:rPr lang="en-US" sz="2000" u="none" strike="noStrike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finale </a:t>
            </a:r>
            <a:r>
              <a:rPr lang="en-US" sz="2000" u="none" strike="noStrike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ulaşırlar</a:t>
            </a:r>
            <a:r>
              <a:rPr lang="en-US" sz="2000" u="none" strike="noStrike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.</a:t>
            </a:r>
          </a:p>
          <a:p>
            <a:pPr marL="0" lvl="0" indent="0" algn="just">
              <a:lnSpc>
                <a:spcPts val="2800"/>
              </a:lnSpc>
              <a:spcBef>
                <a:spcPct val="0"/>
              </a:spcBef>
            </a:pPr>
            <a:endParaRPr lang="en-US" sz="2000" u="none" strike="noStrike" dirty="0">
              <a:solidFill>
                <a:srgbClr val="565656"/>
              </a:solidFill>
              <a:latin typeface="Montserrat"/>
              <a:ea typeface="Montserrat"/>
              <a:cs typeface="Montserrat"/>
              <a:sym typeface="Montserrat"/>
            </a:endParaRPr>
          </a:p>
          <a:p>
            <a:pPr marL="0" lvl="0" indent="0" algn="just">
              <a:lnSpc>
                <a:spcPts val="2800"/>
              </a:lnSpc>
              <a:spcBef>
                <a:spcPct val="0"/>
              </a:spcBef>
            </a:pPr>
            <a:r>
              <a:rPr lang="en-US" sz="2000" u="none" strike="noStrike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Genel </a:t>
            </a:r>
            <a:r>
              <a:rPr lang="en-US" sz="2000" u="none" strike="noStrike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müdürünüzün</a:t>
            </a:r>
            <a:r>
              <a:rPr lang="en-US" sz="2000" u="none" strike="noStrike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“</a:t>
            </a:r>
            <a:r>
              <a:rPr lang="en-US" sz="2000" u="none" strike="noStrike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Eğer</a:t>
            </a:r>
            <a:r>
              <a:rPr lang="en-US" sz="2000" u="none" strike="noStrike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u="none" strike="noStrike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kabul</a:t>
            </a:r>
            <a:r>
              <a:rPr lang="en-US" sz="2000" u="none" strike="noStrike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u="none" strike="noStrike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ederseniz</a:t>
            </a:r>
            <a:r>
              <a:rPr lang="en-US" sz="2000" u="none" strike="noStrike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…” </a:t>
            </a:r>
            <a:r>
              <a:rPr lang="en-US" sz="2000" u="none" strike="noStrike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videosu</a:t>
            </a:r>
            <a:r>
              <a:rPr lang="en-US" sz="2000" u="none" strike="noStrike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u="none" strike="noStrike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ile</a:t>
            </a:r>
            <a:r>
              <a:rPr lang="en-US" sz="2000" u="none" strike="noStrike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u="none" strike="noStrike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başlayan</a:t>
            </a:r>
            <a:r>
              <a:rPr lang="en-US" sz="2000" u="none" strike="noStrike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u="none" strike="noStrike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bu</a:t>
            </a:r>
            <a:r>
              <a:rPr lang="en-US" sz="2000" u="none" strike="noStrike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u="none" strike="noStrike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oyun</a:t>
            </a:r>
            <a:r>
              <a:rPr lang="en-US" sz="2000" u="none" strike="noStrike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, </a:t>
            </a:r>
            <a:r>
              <a:rPr lang="en-US" sz="2000" u="none" strike="noStrike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katılımcılara</a:t>
            </a:r>
            <a:r>
              <a:rPr lang="en-US" sz="2000" u="none" strike="noStrike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u="none" strike="noStrike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sıradışı</a:t>
            </a:r>
            <a:r>
              <a:rPr lang="en-US" sz="2000" u="none" strike="noStrike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, </a:t>
            </a:r>
            <a:r>
              <a:rPr lang="en-US" sz="2000" u="none" strike="noStrike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ilham</a:t>
            </a:r>
            <a:r>
              <a:rPr lang="en-US" sz="2000" u="none" strike="noStrike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u="none" strike="noStrike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veren</a:t>
            </a:r>
            <a:r>
              <a:rPr lang="en-US" sz="2000" u="none" strike="noStrike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u="none" strike="noStrike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ve</a:t>
            </a:r>
            <a:r>
              <a:rPr lang="en-US" sz="2000" u="none" strike="noStrike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tam </a:t>
            </a:r>
            <a:r>
              <a:rPr lang="en-US" sz="2000" u="none" strike="noStrike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iş</a:t>
            </a:r>
            <a:r>
              <a:rPr lang="en-US" sz="2000" u="none" strike="noStrike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u="none" strike="noStrike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birliği</a:t>
            </a:r>
            <a:r>
              <a:rPr lang="en-US" sz="2000" u="none" strike="noStrike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u="none" strike="noStrike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gerektiren</a:t>
            </a:r>
            <a:r>
              <a:rPr lang="en-US" sz="2000" u="none" strike="noStrike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u="none" strike="noStrike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benzersiz</a:t>
            </a:r>
            <a:r>
              <a:rPr lang="en-US" sz="2000" u="none" strike="noStrike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u="none" strike="noStrike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bir</a:t>
            </a:r>
            <a:r>
              <a:rPr lang="en-US" sz="2000" u="none" strike="noStrike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u="none" strike="noStrike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deneyim</a:t>
            </a:r>
            <a:r>
              <a:rPr lang="en-US" sz="2000" u="none" strike="noStrike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u="none" strike="noStrike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sunar</a:t>
            </a:r>
            <a:r>
              <a:rPr lang="en-US" sz="2000" u="none" strike="noStrike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.</a:t>
            </a:r>
          </a:p>
        </p:txBody>
      </p:sp>
      <p:sp>
        <p:nvSpPr>
          <p:cNvPr id="30" name="TextBox 30"/>
          <p:cNvSpPr txBox="1"/>
          <p:nvPr/>
        </p:nvSpPr>
        <p:spPr>
          <a:xfrm>
            <a:off x="1882048" y="2358708"/>
            <a:ext cx="9440648" cy="35877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2800"/>
              </a:lnSpc>
            </a:pPr>
            <a:r>
              <a:rPr lang="en-US" sz="2000">
                <a:solidFill>
                  <a:srgbClr val="000000"/>
                </a:solidFill>
                <a:latin typeface="Roboto Condensed"/>
                <a:ea typeface="Roboto Condensed"/>
                <a:cs typeface="Roboto Condensed"/>
                <a:sym typeface="Roboto Condensed"/>
              </a:rPr>
              <a:t>TAKIM ÇALIŞMASI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3274322" y="9587428"/>
            <a:ext cx="6564285" cy="32321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0" lvl="0" indent="0" algn="ctr">
              <a:lnSpc>
                <a:spcPts val="2660"/>
              </a:lnSpc>
              <a:spcBef>
                <a:spcPct val="0"/>
              </a:spcBef>
            </a:pPr>
            <a:r>
              <a:rPr lang="en-US" sz="19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https://www.m3.com.tr/ai-define-avi</a:t>
            </a:r>
            <a:r>
              <a:rPr lang="en-US" sz="1900" u="sng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/</a:t>
            </a:r>
            <a:endParaRPr lang="en-US" sz="1900" u="sng" dirty="0">
              <a:solidFill>
                <a:srgbClr val="565656"/>
              </a:solidFill>
              <a:latin typeface="Montserrat"/>
              <a:ea typeface="Montserrat"/>
              <a:cs typeface="Montserrat"/>
              <a:sym typeface="Montserrat"/>
              <a:hlinkClick r:id="rId16" tooltip="http://www.m3.com.tr/define-avi/"/>
            </a:endParaRPr>
          </a:p>
        </p:txBody>
      </p:sp>
      <p:sp>
        <p:nvSpPr>
          <p:cNvPr id="32" name="TextBox 32"/>
          <p:cNvSpPr txBox="1"/>
          <p:nvPr/>
        </p:nvSpPr>
        <p:spPr>
          <a:xfrm>
            <a:off x="5572493" y="9240719"/>
            <a:ext cx="1895107" cy="345479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marL="0" lvl="0" indent="0" algn="l">
              <a:lnSpc>
                <a:spcPts val="2940"/>
              </a:lnSpc>
              <a:spcBef>
                <a:spcPct val="0"/>
              </a:spcBef>
            </a:pPr>
            <a:r>
              <a:rPr lang="en-US" sz="2100" b="1" dirty="0">
                <a:solidFill>
                  <a:srgbClr val="565656"/>
                </a:solidFill>
                <a:latin typeface="Montserrat Bold"/>
                <a:ea typeface="Montserrat Bold"/>
                <a:cs typeface="Montserrat Bold"/>
                <a:sym typeface="Montserrat Bold"/>
              </a:rPr>
              <a:t>Detaylı bilgi: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1028700" y="8888141"/>
            <a:ext cx="1980378" cy="26670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2160"/>
              </a:lnSpc>
            </a:pPr>
            <a:r>
              <a:rPr lang="en-US" sz="1800" b="1">
                <a:solidFill>
                  <a:srgbClr val="FFFFFF"/>
                </a:solidFill>
                <a:latin typeface="Montserrat Bold"/>
                <a:ea typeface="Montserrat Bold"/>
                <a:cs typeface="Montserrat Bold"/>
                <a:sym typeface="Montserrat Bold"/>
              </a:rPr>
              <a:t>Klasik:</a:t>
            </a:r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2"/>
          <p:cNvGrpSpPr/>
          <p:nvPr/>
        </p:nvGrpSpPr>
        <p:grpSpPr>
          <a:xfrm>
            <a:off x="9703621" y="0"/>
            <a:ext cx="8584380" cy="10287000"/>
            <a:chOff x="0" y="0"/>
            <a:chExt cx="3358824" cy="2709333"/>
          </a:xfrm>
          <a:solidFill>
            <a:schemeClr val="accent4">
              <a:lumMod val="75000"/>
            </a:schemeClr>
          </a:solidFill>
        </p:grpSpPr>
        <p:sp>
          <p:nvSpPr>
            <p:cNvPr id="3" name="Freeform 3"/>
            <p:cNvSpPr/>
            <p:nvPr/>
          </p:nvSpPr>
          <p:spPr>
            <a:xfrm>
              <a:off x="0" y="0"/>
              <a:ext cx="3358824" cy="2709333"/>
            </a:xfrm>
            <a:custGeom>
              <a:avLst/>
              <a:gdLst/>
              <a:ahLst/>
              <a:cxnLst/>
              <a:rect l="l" t="t" r="r" b="b"/>
              <a:pathLst>
                <a:path w="3358824" h="2709333">
                  <a:moveTo>
                    <a:pt x="0" y="0"/>
                  </a:moveTo>
                  <a:lnTo>
                    <a:pt x="3358824" y="0"/>
                  </a:lnTo>
                  <a:lnTo>
                    <a:pt x="3358824" y="2709333"/>
                  </a:lnTo>
                  <a:lnTo>
                    <a:pt x="0" y="2709333"/>
                  </a:lnTo>
                  <a:close/>
                </a:path>
              </a:pathLst>
            </a:custGeom>
            <a:grpFill/>
          </p:spPr>
          <p:txBody>
            <a:bodyPr/>
            <a:lstStyle/>
            <a:p>
              <a:endParaRPr lang="tr-TR"/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0" y="-38100"/>
              <a:ext cx="3358824" cy="2747433"/>
            </a:xfrm>
            <a:prstGeom prst="rect">
              <a:avLst/>
            </a:prstGeom>
            <a:grpFill/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940"/>
                </a:lnSpc>
              </a:pPr>
              <a:endParaRPr/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8256852" y="2195976"/>
            <a:ext cx="3241165" cy="5559935"/>
            <a:chOff x="0" y="0"/>
            <a:chExt cx="4321553" cy="7413246"/>
          </a:xfrm>
        </p:grpSpPr>
        <p:pic>
          <p:nvPicPr>
            <p:cNvPr id="6" name="Picture 6"/>
            <p:cNvPicPr>
              <a:picLocks noChangeAspect="1"/>
            </p:cNvPicPr>
            <p:nvPr/>
          </p:nvPicPr>
          <p:blipFill>
            <a:blip r:embed="rId2"/>
            <a:srcRect l="50829" t="3323" r="12524" b="4725"/>
            <a:stretch>
              <a:fillRect/>
            </a:stretch>
          </p:blipFill>
          <p:spPr>
            <a:xfrm>
              <a:off x="0" y="0"/>
              <a:ext cx="4321553" cy="7413246"/>
            </a:xfrm>
            <a:prstGeom prst="rect">
              <a:avLst/>
            </a:prstGeom>
          </p:spPr>
        </p:pic>
      </p:grpSp>
      <p:grpSp>
        <p:nvGrpSpPr>
          <p:cNvPr id="7" name="Group 7"/>
          <p:cNvGrpSpPr/>
          <p:nvPr/>
        </p:nvGrpSpPr>
        <p:grpSpPr>
          <a:xfrm>
            <a:off x="11653271" y="2195976"/>
            <a:ext cx="3241165" cy="5559935"/>
            <a:chOff x="0" y="0"/>
            <a:chExt cx="4321553" cy="7413246"/>
          </a:xfrm>
        </p:grpSpPr>
        <p:pic>
          <p:nvPicPr>
            <p:cNvPr id="8" name="Picture 8"/>
            <p:cNvPicPr>
              <a:picLocks noChangeAspect="1"/>
            </p:cNvPicPr>
            <p:nvPr/>
          </p:nvPicPr>
          <p:blipFill>
            <a:blip r:embed="rId3"/>
            <a:srcRect l="50443" r="5835"/>
            <a:stretch>
              <a:fillRect/>
            </a:stretch>
          </p:blipFill>
          <p:spPr>
            <a:xfrm>
              <a:off x="0" y="0"/>
              <a:ext cx="4321553" cy="7413246"/>
            </a:xfrm>
            <a:prstGeom prst="rect">
              <a:avLst/>
            </a:prstGeom>
          </p:spPr>
        </p:pic>
      </p:grpSp>
      <p:grpSp>
        <p:nvGrpSpPr>
          <p:cNvPr id="9" name="Group 9"/>
          <p:cNvGrpSpPr/>
          <p:nvPr/>
        </p:nvGrpSpPr>
        <p:grpSpPr>
          <a:xfrm>
            <a:off x="15046835" y="2195976"/>
            <a:ext cx="3241165" cy="5559935"/>
            <a:chOff x="0" y="0"/>
            <a:chExt cx="4321553" cy="7413246"/>
          </a:xfrm>
        </p:grpSpPr>
        <p:pic>
          <p:nvPicPr>
            <p:cNvPr id="10" name="Picture 10"/>
            <p:cNvPicPr>
              <a:picLocks noChangeAspect="1"/>
            </p:cNvPicPr>
            <p:nvPr/>
          </p:nvPicPr>
          <p:blipFill>
            <a:blip r:embed="rId4"/>
            <a:srcRect l="20664" t="10447" r="8731" b="21425"/>
            <a:stretch>
              <a:fillRect/>
            </a:stretch>
          </p:blipFill>
          <p:spPr>
            <a:xfrm>
              <a:off x="0" y="0"/>
              <a:ext cx="4321553" cy="7413246"/>
            </a:xfrm>
            <a:prstGeom prst="rect">
              <a:avLst/>
            </a:prstGeom>
          </p:spPr>
        </p:pic>
      </p:grpSp>
      <p:sp>
        <p:nvSpPr>
          <p:cNvPr id="11" name="Freeform 11"/>
          <p:cNvSpPr/>
          <p:nvPr/>
        </p:nvSpPr>
        <p:spPr>
          <a:xfrm>
            <a:off x="12400255" y="9021491"/>
            <a:ext cx="3211827" cy="2879938"/>
          </a:xfrm>
          <a:custGeom>
            <a:avLst/>
            <a:gdLst/>
            <a:ahLst/>
            <a:cxnLst/>
            <a:rect l="l" t="t" r="r" b="b"/>
            <a:pathLst>
              <a:path w="3211827" h="2879938">
                <a:moveTo>
                  <a:pt x="0" y="0"/>
                </a:moveTo>
                <a:lnTo>
                  <a:pt x="3211827" y="0"/>
                </a:lnTo>
                <a:lnTo>
                  <a:pt x="3211827" y="2879938"/>
                </a:lnTo>
                <a:lnTo>
                  <a:pt x="0" y="2879938"/>
                </a:lnTo>
                <a:lnTo>
                  <a:pt x="0" y="0"/>
                </a:lnTo>
                <a:close/>
              </a:path>
            </a:pathLst>
          </a:custGeom>
          <a:blipFill>
            <a:blip r:embed="rId5">
              <a:extLst>
                <a:ext uri="{96DAC541-7B7A-43D3-8B79-37D633B846F1}">
                  <asvg:svgBlip xmlns:asvg="http://schemas.microsoft.com/office/drawing/2016/SVG/main" r:embed="rId6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tr-TR"/>
          </a:p>
        </p:txBody>
      </p:sp>
      <p:sp>
        <p:nvSpPr>
          <p:cNvPr id="12" name="Freeform 12"/>
          <p:cNvSpPr/>
          <p:nvPr/>
        </p:nvSpPr>
        <p:spPr>
          <a:xfrm>
            <a:off x="16052795" y="596667"/>
            <a:ext cx="1216708" cy="1216708"/>
          </a:xfrm>
          <a:custGeom>
            <a:avLst/>
            <a:gdLst/>
            <a:ahLst/>
            <a:cxnLst/>
            <a:rect l="l" t="t" r="r" b="b"/>
            <a:pathLst>
              <a:path w="1216708" h="1216708">
                <a:moveTo>
                  <a:pt x="0" y="0"/>
                </a:moveTo>
                <a:lnTo>
                  <a:pt x="1216708" y="0"/>
                </a:lnTo>
                <a:lnTo>
                  <a:pt x="1216708" y="1216708"/>
                </a:lnTo>
                <a:lnTo>
                  <a:pt x="0" y="1216708"/>
                </a:lnTo>
                <a:lnTo>
                  <a:pt x="0" y="0"/>
                </a:lnTo>
                <a:close/>
              </a:path>
            </a:pathLst>
          </a:custGeom>
          <a:blipFill>
            <a:blip r:embed="rId7"/>
            <a:stretch>
              <a:fillRect/>
            </a:stretch>
          </a:blipFill>
          <a:ln cap="sq">
            <a:noFill/>
            <a:prstDash val="solid"/>
            <a:miter/>
          </a:ln>
        </p:spPr>
        <p:txBody>
          <a:bodyPr/>
          <a:lstStyle/>
          <a:p>
            <a:endParaRPr lang="tr-TR"/>
          </a:p>
        </p:txBody>
      </p:sp>
      <p:sp>
        <p:nvSpPr>
          <p:cNvPr id="13" name="Freeform 13"/>
          <p:cNvSpPr/>
          <p:nvPr/>
        </p:nvSpPr>
        <p:spPr>
          <a:xfrm>
            <a:off x="851334" y="596667"/>
            <a:ext cx="2061427" cy="2061427"/>
          </a:xfrm>
          <a:custGeom>
            <a:avLst/>
            <a:gdLst/>
            <a:ahLst/>
            <a:cxnLst/>
            <a:rect l="l" t="t" r="r" b="b"/>
            <a:pathLst>
              <a:path w="2061427" h="2061427">
                <a:moveTo>
                  <a:pt x="0" y="0"/>
                </a:moveTo>
                <a:lnTo>
                  <a:pt x="2061428" y="0"/>
                </a:lnTo>
                <a:lnTo>
                  <a:pt x="2061428" y="2061427"/>
                </a:lnTo>
                <a:lnTo>
                  <a:pt x="0" y="2061427"/>
                </a:lnTo>
                <a:lnTo>
                  <a:pt x="0" y="0"/>
                </a:lnTo>
                <a:close/>
              </a:path>
            </a:pathLst>
          </a:custGeom>
          <a:blipFill>
            <a:blip r:embed="rId8">
              <a:extLst>
                <a:ext uri="{96DAC541-7B7A-43D3-8B79-37D633B846F1}">
                  <asvg:svgBlip xmlns:asvg="http://schemas.microsoft.com/office/drawing/2016/SVG/main" r:embed="rId9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tr-TR"/>
          </a:p>
        </p:txBody>
      </p:sp>
      <p:sp>
        <p:nvSpPr>
          <p:cNvPr id="14" name="Freeform 14"/>
          <p:cNvSpPr/>
          <p:nvPr/>
        </p:nvSpPr>
        <p:spPr>
          <a:xfrm>
            <a:off x="854169" y="7252751"/>
            <a:ext cx="386295" cy="386295"/>
          </a:xfrm>
          <a:custGeom>
            <a:avLst/>
            <a:gdLst/>
            <a:ahLst/>
            <a:cxnLst/>
            <a:rect l="l" t="t" r="r" b="b"/>
            <a:pathLst>
              <a:path w="386295" h="386295">
                <a:moveTo>
                  <a:pt x="0" y="0"/>
                </a:moveTo>
                <a:lnTo>
                  <a:pt x="386295" y="0"/>
                </a:lnTo>
                <a:lnTo>
                  <a:pt x="386295" y="386295"/>
                </a:lnTo>
                <a:lnTo>
                  <a:pt x="0" y="386295"/>
                </a:lnTo>
                <a:lnTo>
                  <a:pt x="0" y="0"/>
                </a:lnTo>
                <a:close/>
              </a:path>
            </a:pathLst>
          </a:custGeom>
          <a:blipFill>
            <a:blip r:embed="rId10">
              <a:extLst>
                <a:ext uri="{96DAC541-7B7A-43D3-8B79-37D633B846F1}">
                  <asvg:svgBlip xmlns:asvg="http://schemas.microsoft.com/office/drawing/2016/SVG/main" r:embed="rId11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tr-TR"/>
          </a:p>
        </p:txBody>
      </p:sp>
      <p:sp>
        <p:nvSpPr>
          <p:cNvPr id="15" name="Freeform 15"/>
          <p:cNvSpPr/>
          <p:nvPr/>
        </p:nvSpPr>
        <p:spPr>
          <a:xfrm>
            <a:off x="812686" y="7755911"/>
            <a:ext cx="595651" cy="347711"/>
          </a:xfrm>
          <a:custGeom>
            <a:avLst/>
            <a:gdLst/>
            <a:ahLst/>
            <a:cxnLst/>
            <a:rect l="l" t="t" r="r" b="b"/>
            <a:pathLst>
              <a:path w="595651" h="347711">
                <a:moveTo>
                  <a:pt x="0" y="0"/>
                </a:moveTo>
                <a:lnTo>
                  <a:pt x="595651" y="0"/>
                </a:lnTo>
                <a:lnTo>
                  <a:pt x="595651" y="347711"/>
                </a:lnTo>
                <a:lnTo>
                  <a:pt x="0" y="347711"/>
                </a:lnTo>
                <a:lnTo>
                  <a:pt x="0" y="0"/>
                </a:lnTo>
                <a:close/>
              </a:path>
            </a:pathLst>
          </a:custGeom>
          <a:blipFill>
            <a:blip r:embed="rId12">
              <a:extLst>
                <a:ext uri="{96DAC541-7B7A-43D3-8B79-37D633B846F1}">
                  <asvg:svgBlip xmlns:asvg="http://schemas.microsoft.com/office/drawing/2016/SVG/main" r:embed="rId13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tr-TR"/>
          </a:p>
        </p:txBody>
      </p:sp>
      <p:sp>
        <p:nvSpPr>
          <p:cNvPr id="16" name="Freeform 16"/>
          <p:cNvSpPr/>
          <p:nvPr/>
        </p:nvSpPr>
        <p:spPr>
          <a:xfrm>
            <a:off x="9838607" y="9258300"/>
            <a:ext cx="824341" cy="607951"/>
          </a:xfrm>
          <a:custGeom>
            <a:avLst/>
            <a:gdLst/>
            <a:ahLst/>
            <a:cxnLst/>
            <a:rect l="l" t="t" r="r" b="b"/>
            <a:pathLst>
              <a:path w="824341" h="607951">
                <a:moveTo>
                  <a:pt x="0" y="0"/>
                </a:moveTo>
                <a:lnTo>
                  <a:pt x="824341" y="0"/>
                </a:lnTo>
                <a:lnTo>
                  <a:pt x="824341" y="607951"/>
                </a:lnTo>
                <a:lnTo>
                  <a:pt x="0" y="607951"/>
                </a:lnTo>
                <a:lnTo>
                  <a:pt x="0" y="0"/>
                </a:lnTo>
                <a:close/>
              </a:path>
            </a:pathLst>
          </a:custGeom>
        </p:spPr>
        <p:txBody>
          <a:bodyPr/>
          <a:lstStyle/>
          <a:p>
            <a:endParaRPr lang="tr-TR"/>
          </a:p>
        </p:txBody>
      </p:sp>
      <p:sp>
        <p:nvSpPr>
          <p:cNvPr id="17" name="Freeform 17"/>
          <p:cNvSpPr/>
          <p:nvPr/>
        </p:nvSpPr>
        <p:spPr>
          <a:xfrm>
            <a:off x="10384741" y="9590801"/>
            <a:ext cx="556412" cy="569949"/>
          </a:xfrm>
          <a:custGeom>
            <a:avLst/>
            <a:gdLst/>
            <a:ahLst/>
            <a:cxnLst/>
            <a:rect l="l" t="t" r="r" b="b"/>
            <a:pathLst>
              <a:path w="556412" h="569949">
                <a:moveTo>
                  <a:pt x="0" y="0"/>
                </a:moveTo>
                <a:lnTo>
                  <a:pt x="556413" y="0"/>
                </a:lnTo>
                <a:lnTo>
                  <a:pt x="556413" y="569949"/>
                </a:lnTo>
                <a:lnTo>
                  <a:pt x="0" y="569949"/>
                </a:lnTo>
                <a:lnTo>
                  <a:pt x="0" y="0"/>
                </a:lnTo>
                <a:close/>
              </a:path>
            </a:pathLst>
          </a:custGeom>
          <a:blipFill>
            <a:blip r:embed="rId14">
              <a:extLst>
                <a:ext uri="{96DAC541-7B7A-43D3-8B79-37D633B846F1}">
                  <asvg:svgBlip xmlns:asvg="http://schemas.microsoft.com/office/drawing/2016/SVG/main" r:embed="rId15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tr-TR"/>
          </a:p>
        </p:txBody>
      </p:sp>
      <p:sp>
        <p:nvSpPr>
          <p:cNvPr id="21" name="TextBox 21"/>
          <p:cNvSpPr txBox="1"/>
          <p:nvPr/>
        </p:nvSpPr>
        <p:spPr>
          <a:xfrm>
            <a:off x="1127035" y="1522605"/>
            <a:ext cx="9440648" cy="855888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6900"/>
              </a:lnSpc>
            </a:pPr>
            <a:r>
              <a:rPr lang="en-US" sz="4928">
                <a:solidFill>
                  <a:srgbClr val="000000"/>
                </a:solidFill>
                <a:latin typeface="Roboto Condensed"/>
                <a:ea typeface="Roboto Condensed"/>
                <a:cs typeface="Roboto Condensed"/>
                <a:sym typeface="Roboto Condensed"/>
              </a:rPr>
              <a:t>SURVIVE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1589642" y="7248730"/>
            <a:ext cx="1597894" cy="345479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marL="0" lvl="0" indent="0" algn="l">
              <a:lnSpc>
                <a:spcPts val="2940"/>
              </a:lnSpc>
              <a:spcBef>
                <a:spcPct val="0"/>
              </a:spcBef>
            </a:pPr>
            <a:r>
              <a:rPr lang="en-US" sz="2100" b="1" dirty="0">
                <a:solidFill>
                  <a:srgbClr val="565656"/>
                </a:solidFill>
                <a:latin typeface="Montserrat Bold"/>
                <a:ea typeface="Montserrat Bold"/>
                <a:cs typeface="Montserrat Bold"/>
                <a:sym typeface="Montserrat Bold"/>
              </a:rPr>
              <a:t>60-120 </a:t>
            </a:r>
            <a:r>
              <a:rPr lang="en-US" sz="2100" b="1" u="none" strike="noStrike" dirty="0">
                <a:solidFill>
                  <a:srgbClr val="565656"/>
                </a:solidFill>
                <a:latin typeface="Montserrat Bold"/>
                <a:ea typeface="Montserrat Bold"/>
                <a:cs typeface="Montserrat Bold"/>
                <a:sym typeface="Montserrat Bold"/>
              </a:rPr>
              <a:t>dk.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1589642" y="7756913"/>
            <a:ext cx="6667210" cy="356234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marL="0" lvl="0" indent="0" algn="l">
              <a:lnSpc>
                <a:spcPts val="2940"/>
              </a:lnSpc>
              <a:spcBef>
                <a:spcPct val="0"/>
              </a:spcBef>
            </a:pPr>
            <a:r>
              <a:rPr lang="en-US" sz="2100" b="1" u="none" strike="noStrike" dirty="0">
                <a:solidFill>
                  <a:srgbClr val="565656"/>
                </a:solidFill>
                <a:latin typeface="Montserrat Bold"/>
                <a:ea typeface="Montserrat Bold"/>
                <a:cs typeface="Montserrat Bold"/>
                <a:sym typeface="Montserrat Bold"/>
              </a:rPr>
              <a:t>1 moderatör, 1 koordinatör, her </a:t>
            </a:r>
            <a:r>
              <a:rPr lang="en-US" sz="2100" b="1" u="none" strike="noStrike" dirty="0" err="1">
                <a:solidFill>
                  <a:srgbClr val="565656"/>
                </a:solidFill>
                <a:latin typeface="Montserrat Bold"/>
                <a:ea typeface="Montserrat Bold"/>
                <a:cs typeface="Montserrat Bold"/>
                <a:sym typeface="Montserrat Bold"/>
              </a:rPr>
              <a:t>takıma</a:t>
            </a:r>
            <a:r>
              <a:rPr lang="en-US" sz="2100" b="1" u="none" strike="noStrike" dirty="0">
                <a:solidFill>
                  <a:srgbClr val="565656"/>
                </a:solidFill>
                <a:latin typeface="Montserrat Bold"/>
                <a:ea typeface="Montserrat Bold"/>
                <a:cs typeface="Montserrat Bold"/>
                <a:sym typeface="Montserrat Bold"/>
              </a:rPr>
              <a:t> 1 asistan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834811" y="8265547"/>
            <a:ext cx="3279989" cy="356234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marL="0" lvl="0" indent="0" algn="l">
              <a:lnSpc>
                <a:spcPts val="2940"/>
              </a:lnSpc>
              <a:spcBef>
                <a:spcPct val="0"/>
              </a:spcBef>
            </a:pPr>
            <a:r>
              <a:rPr lang="en-US" sz="2100" b="1" u="none" strike="noStrike" dirty="0">
                <a:solidFill>
                  <a:srgbClr val="565656"/>
                </a:solidFill>
                <a:latin typeface="Montserrat Bold"/>
                <a:ea typeface="Montserrat Bold"/>
                <a:cs typeface="Montserrat Bold"/>
                <a:sym typeface="Montserrat Bold"/>
              </a:rPr>
              <a:t>Katılımcı Sayısı:  10-150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851335" y="3036351"/>
            <a:ext cx="7250264" cy="3923382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marL="0" lvl="0" indent="0" algn="just">
              <a:lnSpc>
                <a:spcPts val="2800"/>
              </a:lnSpc>
              <a:spcBef>
                <a:spcPct val="0"/>
              </a:spcBef>
            </a:pP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Hayatta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k</a:t>
            </a:r>
            <a:r>
              <a:rPr lang="en-US" sz="2000" u="none" strike="noStrike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almak</a:t>
            </a:r>
            <a:r>
              <a:rPr lang="en-US" sz="2000" u="none" strike="noStrike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u="none" strike="noStrike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için</a:t>
            </a:r>
            <a:r>
              <a:rPr lang="en-US" sz="2000" u="none" strike="noStrike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u="none" strike="noStrike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tüm</a:t>
            </a:r>
            <a:r>
              <a:rPr lang="en-US" sz="2000" u="none" strike="noStrike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u="none" strike="noStrike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takımın</a:t>
            </a:r>
            <a:r>
              <a:rPr lang="en-US" sz="2000" u="none" strike="noStrike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birlikte </a:t>
            </a:r>
            <a:r>
              <a:rPr lang="en-US" sz="2000" u="none" strike="noStrike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hareket</a:t>
            </a:r>
            <a:r>
              <a:rPr lang="en-US" sz="2000" u="none" strike="noStrike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u="none" strike="noStrike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etmesi</a:t>
            </a:r>
            <a:r>
              <a:rPr lang="en-US" sz="2000" u="none" strike="noStrike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, </a:t>
            </a:r>
            <a:r>
              <a:rPr lang="en-US" sz="2000" u="none" strike="noStrike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rakip</a:t>
            </a:r>
            <a:r>
              <a:rPr lang="en-US" sz="2000" u="none" strike="noStrike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u="none" strike="noStrike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takımları</a:t>
            </a:r>
            <a:r>
              <a:rPr lang="en-US" sz="2000" u="none" strike="noStrike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u="none" strike="noStrike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geçmesi</a:t>
            </a:r>
            <a:r>
              <a:rPr lang="en-US" sz="2000" u="none" strike="noStrike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u="none" strike="noStrike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gerek</a:t>
            </a:r>
            <a:r>
              <a:rPr lang="en-US" sz="2000" u="none" strike="noStrike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!</a:t>
            </a:r>
          </a:p>
          <a:p>
            <a:pPr marL="0" lvl="0" indent="0" algn="just">
              <a:lnSpc>
                <a:spcPts val="2800"/>
              </a:lnSpc>
              <a:spcBef>
                <a:spcPct val="0"/>
              </a:spcBef>
            </a:pPr>
            <a:endParaRPr lang="en-US" sz="2000" u="none" strike="noStrike" dirty="0">
              <a:solidFill>
                <a:srgbClr val="565656"/>
              </a:solidFill>
              <a:latin typeface="Montserrat"/>
              <a:ea typeface="Montserrat"/>
              <a:cs typeface="Montserrat"/>
              <a:sym typeface="Montserrat"/>
            </a:endParaRPr>
          </a:p>
          <a:p>
            <a:pPr marL="0" lvl="0" indent="0" algn="just">
              <a:lnSpc>
                <a:spcPts val="2800"/>
              </a:lnSpc>
              <a:spcBef>
                <a:spcPct val="0"/>
              </a:spcBef>
            </a:pPr>
            <a:r>
              <a:rPr lang="en-US" sz="2000" u="none" strike="noStrike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Görevleriniz</a:t>
            </a:r>
            <a:r>
              <a:rPr lang="en-US" sz="2000" u="none" strike="noStrike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arasında </a:t>
            </a:r>
            <a:r>
              <a:rPr lang="en-US" sz="2000" u="none" strike="noStrike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timsah</a:t>
            </a:r>
            <a:r>
              <a:rPr lang="en-US" sz="2000" u="none" strike="noStrike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u="none" strike="noStrike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dolu</a:t>
            </a:r>
            <a:r>
              <a:rPr lang="en-US" sz="2000" u="none" strike="noStrike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u="none" strike="noStrike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bir</a:t>
            </a:r>
            <a:r>
              <a:rPr lang="en-US" sz="2000" u="none" strike="noStrike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u="none" strike="noStrike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gölden</a:t>
            </a:r>
            <a:r>
              <a:rPr lang="en-US" sz="2000" u="none" strike="noStrike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u="none" strike="noStrike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geçmek</a:t>
            </a:r>
            <a:r>
              <a:rPr lang="en-US" sz="2000" u="none" strike="noStrike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, dev </a:t>
            </a:r>
            <a:r>
              <a:rPr lang="en-US" sz="2000" u="none" strike="noStrike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örümcek</a:t>
            </a:r>
            <a:r>
              <a:rPr lang="en-US" sz="2000" u="none" strike="noStrike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u="none" strike="noStrike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ağlarından</a:t>
            </a:r>
            <a:r>
              <a:rPr lang="en-US" sz="2000" u="none" strike="noStrike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u="none" strike="noStrike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örümceğe</a:t>
            </a:r>
            <a:r>
              <a:rPr lang="en-US" sz="2000" u="none" strike="noStrike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u="none" strike="noStrike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yakalanmadan</a:t>
            </a:r>
            <a:r>
              <a:rPr lang="en-US" sz="2000" u="none" strike="noStrike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u="none" strike="noStrike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kurtulmak</a:t>
            </a:r>
            <a:r>
              <a:rPr lang="en-US" sz="2000" u="none" strike="noStrike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, </a:t>
            </a:r>
            <a:r>
              <a:rPr lang="en-US" sz="2000" u="none" strike="noStrike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bisiklete</a:t>
            </a:r>
            <a:r>
              <a:rPr lang="en-US" sz="2000" u="none" strike="noStrike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u="none" strike="noStrike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dokunmadan</a:t>
            </a:r>
            <a:r>
              <a:rPr lang="en-US" sz="2000" u="none" strike="noStrike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u="none" strike="noStrike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sürmek</a:t>
            </a:r>
            <a:r>
              <a:rPr lang="en-US" sz="2000" u="none" strike="noStrike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u="none" strike="noStrike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bulunabilir</a:t>
            </a:r>
            <a:r>
              <a:rPr lang="en-US" sz="2000" u="none" strike="noStrike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.</a:t>
            </a:r>
          </a:p>
          <a:p>
            <a:pPr marL="0" lvl="0" indent="0" algn="just">
              <a:lnSpc>
                <a:spcPts val="2800"/>
              </a:lnSpc>
              <a:spcBef>
                <a:spcPct val="0"/>
              </a:spcBef>
            </a:pPr>
            <a:endParaRPr lang="en-US" sz="2000" u="none" strike="noStrike" dirty="0">
              <a:solidFill>
                <a:srgbClr val="565656"/>
              </a:solidFill>
              <a:latin typeface="Montserrat"/>
              <a:ea typeface="Montserrat"/>
              <a:cs typeface="Montserrat"/>
              <a:sym typeface="Montserrat"/>
            </a:endParaRPr>
          </a:p>
          <a:p>
            <a:pPr marL="0" lvl="0" indent="0" algn="just">
              <a:lnSpc>
                <a:spcPts val="2800"/>
              </a:lnSpc>
              <a:spcBef>
                <a:spcPct val="0"/>
              </a:spcBef>
            </a:pPr>
            <a:r>
              <a:rPr lang="en-US" sz="2000" u="none" strike="noStrike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Görmeyen</a:t>
            </a:r>
            <a:r>
              <a:rPr lang="en-US" sz="2000" u="none" strike="noStrike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u="none" strike="noStrike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takım</a:t>
            </a:r>
            <a:r>
              <a:rPr lang="en-US" sz="2000" u="none" strike="noStrike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u="none" strike="noStrike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üyelerinizin</a:t>
            </a:r>
            <a:r>
              <a:rPr lang="en-US" sz="2000" u="none" strike="noStrike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u="none" strike="noStrike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gözü</a:t>
            </a:r>
            <a:r>
              <a:rPr lang="en-US" sz="2000" u="none" strike="noStrike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, </a:t>
            </a:r>
            <a:r>
              <a:rPr lang="en-US" sz="2000" u="none" strike="noStrike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duymayan</a:t>
            </a:r>
            <a:r>
              <a:rPr lang="en-US" sz="2000" u="none" strike="noStrike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u="none" strike="noStrike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takım</a:t>
            </a:r>
            <a:r>
              <a:rPr lang="en-US" sz="2000" u="none" strike="noStrike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u="none" strike="noStrike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üyelerinizin</a:t>
            </a:r>
            <a:r>
              <a:rPr lang="en-US" sz="2000" u="none" strike="noStrike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u="none" strike="noStrike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kulağı</a:t>
            </a:r>
            <a:r>
              <a:rPr lang="en-US" sz="2000" u="none" strike="noStrike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u="none" strike="noStrike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olmanız</a:t>
            </a:r>
            <a:r>
              <a:rPr lang="en-US" sz="2000" u="none" strike="noStrike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u="none" strike="noStrike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gerekecek</a:t>
            </a:r>
            <a:r>
              <a:rPr lang="en-US" sz="2000" u="none" strike="noStrike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!</a:t>
            </a:r>
          </a:p>
          <a:p>
            <a:pPr marL="0" lvl="0" indent="0" algn="just">
              <a:lnSpc>
                <a:spcPts val="2800"/>
              </a:lnSpc>
              <a:spcBef>
                <a:spcPct val="0"/>
              </a:spcBef>
            </a:pPr>
            <a:r>
              <a:rPr lang="en-US" sz="2000" u="none" strike="noStrike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Bu </a:t>
            </a:r>
            <a:r>
              <a:rPr lang="en-US" sz="2000" u="none" strike="noStrike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maceraya</a:t>
            </a:r>
            <a:r>
              <a:rPr lang="en-US" sz="2000" u="none" strike="noStrike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u="none" strike="noStrike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hazır</a:t>
            </a:r>
            <a:r>
              <a:rPr lang="en-US" sz="2000" u="none" strike="noStrike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u="none" strike="noStrike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mısınız</a:t>
            </a:r>
            <a:r>
              <a:rPr lang="en-US" sz="2000" u="none" strike="noStrike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?</a:t>
            </a:r>
          </a:p>
          <a:p>
            <a:pPr marL="0" lvl="0" indent="0" algn="l">
              <a:lnSpc>
                <a:spcPts val="2800"/>
              </a:lnSpc>
              <a:spcBef>
                <a:spcPct val="0"/>
              </a:spcBef>
            </a:pPr>
            <a:endParaRPr lang="en-US" sz="2000" u="none" strike="noStrike" dirty="0">
              <a:solidFill>
                <a:srgbClr val="565656"/>
              </a:solidFill>
              <a:latin typeface="Montserrat"/>
              <a:ea typeface="Montserrat"/>
              <a:cs typeface="Montserrat"/>
              <a:sym typeface="Montserrat"/>
            </a:endParaRPr>
          </a:p>
        </p:txBody>
      </p:sp>
      <p:sp>
        <p:nvSpPr>
          <p:cNvPr id="26" name="TextBox 26"/>
          <p:cNvSpPr txBox="1"/>
          <p:nvPr/>
        </p:nvSpPr>
        <p:spPr>
          <a:xfrm>
            <a:off x="1882048" y="2358708"/>
            <a:ext cx="9440648" cy="35877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2800"/>
              </a:lnSpc>
            </a:pPr>
            <a:r>
              <a:rPr lang="en-US" sz="2000">
                <a:solidFill>
                  <a:srgbClr val="000000"/>
                </a:solidFill>
                <a:latin typeface="Roboto Condensed"/>
                <a:ea typeface="Roboto Condensed"/>
                <a:cs typeface="Roboto Condensed"/>
                <a:sym typeface="Roboto Condensed"/>
              </a:rPr>
              <a:t>TAKIM ÇALIŞMASI</a:t>
            </a:r>
          </a:p>
        </p:txBody>
      </p:sp>
      <p:sp>
        <p:nvSpPr>
          <p:cNvPr id="27" name="TextBox 27"/>
          <p:cNvSpPr txBox="1"/>
          <p:nvPr/>
        </p:nvSpPr>
        <p:spPr>
          <a:xfrm>
            <a:off x="3274322" y="9587428"/>
            <a:ext cx="6564285" cy="32321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0" lvl="0" indent="0" algn="ctr">
              <a:lnSpc>
                <a:spcPts val="2660"/>
              </a:lnSpc>
              <a:spcBef>
                <a:spcPct val="0"/>
              </a:spcBef>
            </a:pPr>
            <a:r>
              <a:rPr lang="en-US" sz="19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http://www.m3.com.tr/survive-macera-yarisi/ </a:t>
            </a:r>
          </a:p>
        </p:txBody>
      </p:sp>
      <p:sp>
        <p:nvSpPr>
          <p:cNvPr id="28" name="TextBox 28"/>
          <p:cNvSpPr txBox="1"/>
          <p:nvPr/>
        </p:nvSpPr>
        <p:spPr>
          <a:xfrm>
            <a:off x="5572493" y="9240719"/>
            <a:ext cx="1818907" cy="356234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marL="0" lvl="0" indent="0" algn="l">
              <a:lnSpc>
                <a:spcPts val="2940"/>
              </a:lnSpc>
              <a:spcBef>
                <a:spcPct val="0"/>
              </a:spcBef>
            </a:pPr>
            <a:r>
              <a:rPr lang="en-US" sz="2100" b="1" dirty="0">
                <a:solidFill>
                  <a:srgbClr val="565656"/>
                </a:solidFill>
                <a:latin typeface="Montserrat Bold"/>
                <a:ea typeface="Montserrat Bold"/>
                <a:cs typeface="Montserrat Bold"/>
                <a:sym typeface="Montserrat Bold"/>
              </a:rPr>
              <a:t>Detaylı bilgi:</a:t>
            </a:r>
          </a:p>
        </p:txBody>
      </p:sp>
      <p:sp>
        <p:nvSpPr>
          <p:cNvPr id="29" name="TextBox 29"/>
          <p:cNvSpPr txBox="1"/>
          <p:nvPr/>
        </p:nvSpPr>
        <p:spPr>
          <a:xfrm>
            <a:off x="1028700" y="9463603"/>
            <a:ext cx="1980378" cy="26670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2160"/>
              </a:lnSpc>
            </a:pPr>
            <a:r>
              <a:rPr lang="en-US" sz="1800" b="1">
                <a:solidFill>
                  <a:srgbClr val="FFFFFF"/>
                </a:solidFill>
                <a:latin typeface="Montserrat Bold"/>
                <a:ea typeface="Montserrat Bold"/>
                <a:cs typeface="Montserrat Bold"/>
                <a:sym typeface="Montserrat Bold"/>
              </a:rPr>
              <a:t>Fiyat: </a:t>
            </a:r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2"/>
          <p:cNvGrpSpPr/>
          <p:nvPr/>
        </p:nvGrpSpPr>
        <p:grpSpPr>
          <a:xfrm>
            <a:off x="9703621" y="0"/>
            <a:ext cx="8584380" cy="10287000"/>
            <a:chOff x="0" y="0"/>
            <a:chExt cx="3358824" cy="2709333"/>
          </a:xfrm>
          <a:solidFill>
            <a:schemeClr val="accent4">
              <a:lumMod val="75000"/>
            </a:schemeClr>
          </a:solidFill>
        </p:grpSpPr>
        <p:sp>
          <p:nvSpPr>
            <p:cNvPr id="3" name="Freeform 3"/>
            <p:cNvSpPr/>
            <p:nvPr/>
          </p:nvSpPr>
          <p:spPr>
            <a:xfrm>
              <a:off x="0" y="0"/>
              <a:ext cx="3358824" cy="2709333"/>
            </a:xfrm>
            <a:custGeom>
              <a:avLst/>
              <a:gdLst/>
              <a:ahLst/>
              <a:cxnLst/>
              <a:rect l="l" t="t" r="r" b="b"/>
              <a:pathLst>
                <a:path w="3358824" h="2709333">
                  <a:moveTo>
                    <a:pt x="0" y="0"/>
                  </a:moveTo>
                  <a:lnTo>
                    <a:pt x="3358824" y="0"/>
                  </a:lnTo>
                  <a:lnTo>
                    <a:pt x="3358824" y="2709333"/>
                  </a:lnTo>
                  <a:lnTo>
                    <a:pt x="0" y="2709333"/>
                  </a:lnTo>
                  <a:close/>
                </a:path>
              </a:pathLst>
            </a:custGeom>
            <a:grpFill/>
          </p:spPr>
          <p:txBody>
            <a:bodyPr/>
            <a:lstStyle/>
            <a:p>
              <a:endParaRPr lang="tr-TR"/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0" y="-38100"/>
              <a:ext cx="3358824" cy="2747433"/>
            </a:xfrm>
            <a:prstGeom prst="rect">
              <a:avLst/>
            </a:prstGeom>
            <a:grpFill/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940"/>
                </a:lnSpc>
              </a:pPr>
              <a:endParaRPr/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8256852" y="2195976"/>
            <a:ext cx="3241165" cy="5559935"/>
            <a:chOff x="0" y="0"/>
            <a:chExt cx="4321553" cy="7413246"/>
          </a:xfrm>
        </p:grpSpPr>
        <p:pic>
          <p:nvPicPr>
            <p:cNvPr id="6" name="Picture 6"/>
            <p:cNvPicPr>
              <a:picLocks noChangeAspect="1"/>
            </p:cNvPicPr>
            <p:nvPr/>
          </p:nvPicPr>
          <p:blipFill>
            <a:blip r:embed="rId2"/>
            <a:srcRect l="13055" r="48113"/>
            <a:stretch>
              <a:fillRect/>
            </a:stretch>
          </p:blipFill>
          <p:spPr>
            <a:xfrm>
              <a:off x="0" y="0"/>
              <a:ext cx="4321553" cy="7413246"/>
            </a:xfrm>
            <a:prstGeom prst="rect">
              <a:avLst/>
            </a:prstGeom>
          </p:spPr>
        </p:pic>
      </p:grpSp>
      <p:grpSp>
        <p:nvGrpSpPr>
          <p:cNvPr id="7" name="Group 7"/>
          <p:cNvGrpSpPr/>
          <p:nvPr/>
        </p:nvGrpSpPr>
        <p:grpSpPr>
          <a:xfrm>
            <a:off x="11653271" y="2195976"/>
            <a:ext cx="3241165" cy="5559935"/>
            <a:chOff x="0" y="0"/>
            <a:chExt cx="4321553" cy="7413246"/>
          </a:xfrm>
        </p:grpSpPr>
        <p:pic>
          <p:nvPicPr>
            <p:cNvPr id="8" name="Picture 8"/>
            <p:cNvPicPr>
              <a:picLocks noChangeAspect="1"/>
            </p:cNvPicPr>
            <p:nvPr/>
          </p:nvPicPr>
          <p:blipFill>
            <a:blip r:embed="rId3"/>
            <a:srcRect l="30568" r="30568"/>
            <a:stretch>
              <a:fillRect/>
            </a:stretch>
          </p:blipFill>
          <p:spPr>
            <a:xfrm>
              <a:off x="0" y="0"/>
              <a:ext cx="4321553" cy="7413246"/>
            </a:xfrm>
            <a:prstGeom prst="rect">
              <a:avLst/>
            </a:prstGeom>
          </p:spPr>
        </p:pic>
      </p:grpSp>
      <p:grpSp>
        <p:nvGrpSpPr>
          <p:cNvPr id="9" name="Group 9"/>
          <p:cNvGrpSpPr/>
          <p:nvPr/>
        </p:nvGrpSpPr>
        <p:grpSpPr>
          <a:xfrm>
            <a:off x="15046835" y="2195976"/>
            <a:ext cx="3241165" cy="5559935"/>
            <a:chOff x="0" y="0"/>
            <a:chExt cx="4321553" cy="7413246"/>
          </a:xfrm>
        </p:grpSpPr>
        <p:pic>
          <p:nvPicPr>
            <p:cNvPr id="10" name="Picture 10"/>
            <p:cNvPicPr>
              <a:picLocks noChangeAspect="1"/>
            </p:cNvPicPr>
            <p:nvPr/>
          </p:nvPicPr>
          <p:blipFill>
            <a:blip r:embed="rId4"/>
            <a:srcRect l="55908" r="11300"/>
            <a:stretch>
              <a:fillRect/>
            </a:stretch>
          </p:blipFill>
          <p:spPr>
            <a:xfrm>
              <a:off x="0" y="0"/>
              <a:ext cx="4321553" cy="7413246"/>
            </a:xfrm>
            <a:prstGeom prst="rect">
              <a:avLst/>
            </a:prstGeom>
          </p:spPr>
        </p:pic>
      </p:grpSp>
      <p:sp>
        <p:nvSpPr>
          <p:cNvPr id="11" name="Freeform 11"/>
          <p:cNvSpPr/>
          <p:nvPr/>
        </p:nvSpPr>
        <p:spPr>
          <a:xfrm>
            <a:off x="12400255" y="9021491"/>
            <a:ext cx="3211827" cy="2879938"/>
          </a:xfrm>
          <a:custGeom>
            <a:avLst/>
            <a:gdLst/>
            <a:ahLst/>
            <a:cxnLst/>
            <a:rect l="l" t="t" r="r" b="b"/>
            <a:pathLst>
              <a:path w="3211827" h="2879938">
                <a:moveTo>
                  <a:pt x="0" y="0"/>
                </a:moveTo>
                <a:lnTo>
                  <a:pt x="3211827" y="0"/>
                </a:lnTo>
                <a:lnTo>
                  <a:pt x="3211827" y="2879938"/>
                </a:lnTo>
                <a:lnTo>
                  <a:pt x="0" y="2879938"/>
                </a:lnTo>
                <a:lnTo>
                  <a:pt x="0" y="0"/>
                </a:lnTo>
                <a:close/>
              </a:path>
            </a:pathLst>
          </a:custGeom>
          <a:blipFill>
            <a:blip r:embed="rId5">
              <a:extLst>
                <a:ext uri="{96DAC541-7B7A-43D3-8B79-37D633B846F1}">
                  <asvg:svgBlip xmlns:asvg="http://schemas.microsoft.com/office/drawing/2016/SVG/main" r:embed="rId6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tr-TR"/>
          </a:p>
        </p:txBody>
      </p:sp>
      <p:sp>
        <p:nvSpPr>
          <p:cNvPr id="12" name="Freeform 12"/>
          <p:cNvSpPr/>
          <p:nvPr/>
        </p:nvSpPr>
        <p:spPr>
          <a:xfrm>
            <a:off x="16052795" y="596667"/>
            <a:ext cx="1216708" cy="1216708"/>
          </a:xfrm>
          <a:custGeom>
            <a:avLst/>
            <a:gdLst/>
            <a:ahLst/>
            <a:cxnLst/>
            <a:rect l="l" t="t" r="r" b="b"/>
            <a:pathLst>
              <a:path w="1216708" h="1216708">
                <a:moveTo>
                  <a:pt x="0" y="0"/>
                </a:moveTo>
                <a:lnTo>
                  <a:pt x="1216708" y="0"/>
                </a:lnTo>
                <a:lnTo>
                  <a:pt x="1216708" y="1216708"/>
                </a:lnTo>
                <a:lnTo>
                  <a:pt x="0" y="1216708"/>
                </a:lnTo>
                <a:lnTo>
                  <a:pt x="0" y="0"/>
                </a:lnTo>
                <a:close/>
              </a:path>
            </a:pathLst>
          </a:custGeom>
          <a:blipFill>
            <a:blip r:embed="rId7"/>
            <a:stretch>
              <a:fillRect/>
            </a:stretch>
          </a:blipFill>
          <a:ln cap="sq">
            <a:noFill/>
            <a:prstDash val="solid"/>
            <a:miter/>
          </a:ln>
        </p:spPr>
        <p:txBody>
          <a:bodyPr/>
          <a:lstStyle/>
          <a:p>
            <a:endParaRPr lang="tr-TR"/>
          </a:p>
        </p:txBody>
      </p:sp>
      <p:sp>
        <p:nvSpPr>
          <p:cNvPr id="13" name="Freeform 13"/>
          <p:cNvSpPr/>
          <p:nvPr/>
        </p:nvSpPr>
        <p:spPr>
          <a:xfrm>
            <a:off x="851334" y="596667"/>
            <a:ext cx="2061427" cy="2061427"/>
          </a:xfrm>
          <a:custGeom>
            <a:avLst/>
            <a:gdLst/>
            <a:ahLst/>
            <a:cxnLst/>
            <a:rect l="l" t="t" r="r" b="b"/>
            <a:pathLst>
              <a:path w="2061427" h="2061427">
                <a:moveTo>
                  <a:pt x="0" y="0"/>
                </a:moveTo>
                <a:lnTo>
                  <a:pt x="2061428" y="0"/>
                </a:lnTo>
                <a:lnTo>
                  <a:pt x="2061428" y="2061427"/>
                </a:lnTo>
                <a:lnTo>
                  <a:pt x="0" y="2061427"/>
                </a:lnTo>
                <a:lnTo>
                  <a:pt x="0" y="0"/>
                </a:lnTo>
                <a:close/>
              </a:path>
            </a:pathLst>
          </a:custGeom>
          <a:blipFill>
            <a:blip r:embed="rId8">
              <a:extLst>
                <a:ext uri="{96DAC541-7B7A-43D3-8B79-37D633B846F1}">
                  <asvg:svgBlip xmlns:asvg="http://schemas.microsoft.com/office/drawing/2016/SVG/main" r:embed="rId9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tr-TR"/>
          </a:p>
        </p:txBody>
      </p:sp>
      <p:sp>
        <p:nvSpPr>
          <p:cNvPr id="14" name="Freeform 14"/>
          <p:cNvSpPr/>
          <p:nvPr/>
        </p:nvSpPr>
        <p:spPr>
          <a:xfrm>
            <a:off x="854169" y="7252751"/>
            <a:ext cx="386295" cy="386295"/>
          </a:xfrm>
          <a:custGeom>
            <a:avLst/>
            <a:gdLst/>
            <a:ahLst/>
            <a:cxnLst/>
            <a:rect l="l" t="t" r="r" b="b"/>
            <a:pathLst>
              <a:path w="386295" h="386295">
                <a:moveTo>
                  <a:pt x="0" y="0"/>
                </a:moveTo>
                <a:lnTo>
                  <a:pt x="386295" y="0"/>
                </a:lnTo>
                <a:lnTo>
                  <a:pt x="386295" y="386295"/>
                </a:lnTo>
                <a:lnTo>
                  <a:pt x="0" y="386295"/>
                </a:lnTo>
                <a:lnTo>
                  <a:pt x="0" y="0"/>
                </a:lnTo>
                <a:close/>
              </a:path>
            </a:pathLst>
          </a:custGeom>
          <a:blipFill>
            <a:blip r:embed="rId10">
              <a:extLst>
                <a:ext uri="{96DAC541-7B7A-43D3-8B79-37D633B846F1}">
                  <asvg:svgBlip xmlns:asvg="http://schemas.microsoft.com/office/drawing/2016/SVG/main" r:embed="rId11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tr-TR"/>
          </a:p>
        </p:txBody>
      </p:sp>
      <p:sp>
        <p:nvSpPr>
          <p:cNvPr id="15" name="Freeform 15"/>
          <p:cNvSpPr/>
          <p:nvPr/>
        </p:nvSpPr>
        <p:spPr>
          <a:xfrm>
            <a:off x="812686" y="7755911"/>
            <a:ext cx="595651" cy="347711"/>
          </a:xfrm>
          <a:custGeom>
            <a:avLst/>
            <a:gdLst/>
            <a:ahLst/>
            <a:cxnLst/>
            <a:rect l="l" t="t" r="r" b="b"/>
            <a:pathLst>
              <a:path w="595651" h="347711">
                <a:moveTo>
                  <a:pt x="0" y="0"/>
                </a:moveTo>
                <a:lnTo>
                  <a:pt x="595651" y="0"/>
                </a:lnTo>
                <a:lnTo>
                  <a:pt x="595651" y="347711"/>
                </a:lnTo>
                <a:lnTo>
                  <a:pt x="0" y="347711"/>
                </a:lnTo>
                <a:lnTo>
                  <a:pt x="0" y="0"/>
                </a:lnTo>
                <a:close/>
              </a:path>
            </a:pathLst>
          </a:custGeom>
          <a:blipFill>
            <a:blip r:embed="rId12">
              <a:extLst>
                <a:ext uri="{96DAC541-7B7A-43D3-8B79-37D633B846F1}">
                  <asvg:svgBlip xmlns:asvg="http://schemas.microsoft.com/office/drawing/2016/SVG/main" r:embed="rId13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tr-TR"/>
          </a:p>
        </p:txBody>
      </p:sp>
      <p:sp>
        <p:nvSpPr>
          <p:cNvPr id="16" name="Freeform 16"/>
          <p:cNvSpPr/>
          <p:nvPr/>
        </p:nvSpPr>
        <p:spPr>
          <a:xfrm>
            <a:off x="9838607" y="9258300"/>
            <a:ext cx="824341" cy="607951"/>
          </a:xfrm>
          <a:custGeom>
            <a:avLst/>
            <a:gdLst/>
            <a:ahLst/>
            <a:cxnLst/>
            <a:rect l="l" t="t" r="r" b="b"/>
            <a:pathLst>
              <a:path w="824341" h="607951">
                <a:moveTo>
                  <a:pt x="0" y="0"/>
                </a:moveTo>
                <a:lnTo>
                  <a:pt x="824341" y="0"/>
                </a:lnTo>
                <a:lnTo>
                  <a:pt x="824341" y="607951"/>
                </a:lnTo>
                <a:lnTo>
                  <a:pt x="0" y="607951"/>
                </a:lnTo>
                <a:lnTo>
                  <a:pt x="0" y="0"/>
                </a:lnTo>
                <a:close/>
              </a:path>
            </a:pathLst>
          </a:custGeom>
        </p:spPr>
        <p:txBody>
          <a:bodyPr/>
          <a:lstStyle/>
          <a:p>
            <a:endParaRPr lang="tr-TR"/>
          </a:p>
        </p:txBody>
      </p:sp>
      <p:sp>
        <p:nvSpPr>
          <p:cNvPr id="17" name="Freeform 17"/>
          <p:cNvSpPr/>
          <p:nvPr/>
        </p:nvSpPr>
        <p:spPr>
          <a:xfrm>
            <a:off x="10384741" y="9590801"/>
            <a:ext cx="556412" cy="569949"/>
          </a:xfrm>
          <a:custGeom>
            <a:avLst/>
            <a:gdLst/>
            <a:ahLst/>
            <a:cxnLst/>
            <a:rect l="l" t="t" r="r" b="b"/>
            <a:pathLst>
              <a:path w="556412" h="569949">
                <a:moveTo>
                  <a:pt x="0" y="0"/>
                </a:moveTo>
                <a:lnTo>
                  <a:pt x="556413" y="0"/>
                </a:lnTo>
                <a:lnTo>
                  <a:pt x="556413" y="569949"/>
                </a:lnTo>
                <a:lnTo>
                  <a:pt x="0" y="569949"/>
                </a:lnTo>
                <a:lnTo>
                  <a:pt x="0" y="0"/>
                </a:lnTo>
                <a:close/>
              </a:path>
            </a:pathLst>
          </a:custGeom>
          <a:blipFill>
            <a:blip r:embed="rId14">
              <a:extLst>
                <a:ext uri="{96DAC541-7B7A-43D3-8B79-37D633B846F1}">
                  <asvg:svgBlip xmlns:asvg="http://schemas.microsoft.com/office/drawing/2016/SVG/main" r:embed="rId15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tr-TR"/>
          </a:p>
        </p:txBody>
      </p:sp>
      <p:sp>
        <p:nvSpPr>
          <p:cNvPr id="21" name="TextBox 21"/>
          <p:cNvSpPr txBox="1"/>
          <p:nvPr/>
        </p:nvSpPr>
        <p:spPr>
          <a:xfrm>
            <a:off x="1127035" y="1522605"/>
            <a:ext cx="9440648" cy="855888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6900"/>
              </a:lnSpc>
            </a:pPr>
            <a:r>
              <a:rPr lang="en-US" sz="4928">
                <a:solidFill>
                  <a:srgbClr val="000000"/>
                </a:solidFill>
                <a:latin typeface="Roboto Condensed"/>
                <a:ea typeface="Roboto Condensed"/>
                <a:cs typeface="Roboto Condensed"/>
                <a:sym typeface="Roboto Condensed"/>
              </a:rPr>
              <a:t>MANCINIK SAVAŞLARI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1589642" y="7248730"/>
            <a:ext cx="1597894" cy="345479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marL="0" lvl="0" indent="0" algn="l">
              <a:lnSpc>
                <a:spcPts val="2940"/>
              </a:lnSpc>
              <a:spcBef>
                <a:spcPct val="0"/>
              </a:spcBef>
            </a:pPr>
            <a:r>
              <a:rPr lang="en-US" sz="2100" b="1" dirty="0">
                <a:solidFill>
                  <a:srgbClr val="565656"/>
                </a:solidFill>
                <a:latin typeface="Montserrat Bold"/>
                <a:ea typeface="Montserrat Bold"/>
                <a:cs typeface="Montserrat Bold"/>
                <a:sym typeface="Montserrat Bold"/>
              </a:rPr>
              <a:t>90-120 </a:t>
            </a:r>
            <a:r>
              <a:rPr lang="en-US" sz="2100" b="1" u="none" strike="noStrike" dirty="0">
                <a:solidFill>
                  <a:srgbClr val="565656"/>
                </a:solidFill>
                <a:latin typeface="Montserrat Bold"/>
                <a:ea typeface="Montserrat Bold"/>
                <a:cs typeface="Montserrat Bold"/>
                <a:sym typeface="Montserrat Bold"/>
              </a:rPr>
              <a:t>dk.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1589642" y="7756912"/>
            <a:ext cx="6667210" cy="345479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marL="0" lvl="0" indent="0" algn="l">
              <a:lnSpc>
                <a:spcPts val="2940"/>
              </a:lnSpc>
              <a:spcBef>
                <a:spcPct val="0"/>
              </a:spcBef>
            </a:pPr>
            <a:r>
              <a:rPr lang="en-US" sz="2100" b="1" u="none" strike="noStrike" dirty="0">
                <a:solidFill>
                  <a:srgbClr val="565656"/>
                </a:solidFill>
                <a:latin typeface="Montserrat Bold"/>
                <a:ea typeface="Montserrat Bold"/>
                <a:cs typeface="Montserrat Bold"/>
                <a:sym typeface="Montserrat Bold"/>
              </a:rPr>
              <a:t>1 moderatör, 1 koordinatör, her </a:t>
            </a:r>
            <a:r>
              <a:rPr lang="en-US" sz="2100" b="1" u="none" strike="noStrike" dirty="0" err="1">
                <a:solidFill>
                  <a:srgbClr val="565656"/>
                </a:solidFill>
                <a:latin typeface="Montserrat Bold"/>
                <a:ea typeface="Montserrat Bold"/>
                <a:cs typeface="Montserrat Bold"/>
                <a:sym typeface="Montserrat Bold"/>
              </a:rPr>
              <a:t>takıma</a:t>
            </a:r>
            <a:r>
              <a:rPr lang="en-US" sz="2100" b="1" u="none" strike="noStrike" dirty="0">
                <a:solidFill>
                  <a:srgbClr val="565656"/>
                </a:solidFill>
                <a:latin typeface="Montserrat Bold"/>
                <a:ea typeface="Montserrat Bold"/>
                <a:cs typeface="Montserrat Bold"/>
                <a:sym typeface="Montserrat Bold"/>
              </a:rPr>
              <a:t> 1 asistan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834811" y="8265547"/>
            <a:ext cx="3356189" cy="345479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marL="0" lvl="0" indent="0" algn="l">
              <a:lnSpc>
                <a:spcPts val="2940"/>
              </a:lnSpc>
              <a:spcBef>
                <a:spcPct val="0"/>
              </a:spcBef>
            </a:pPr>
            <a:r>
              <a:rPr lang="en-US" sz="2100" b="1" u="none" strike="noStrike" dirty="0">
                <a:solidFill>
                  <a:srgbClr val="565656"/>
                </a:solidFill>
                <a:latin typeface="Montserrat Bold"/>
                <a:ea typeface="Montserrat Bold"/>
                <a:cs typeface="Montserrat Bold"/>
                <a:sym typeface="Montserrat Bold"/>
              </a:rPr>
              <a:t>Katılımcı Sayısı:  20-200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851335" y="3036351"/>
            <a:ext cx="7250264" cy="4282454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marL="0" lvl="0" indent="0" algn="just">
              <a:lnSpc>
                <a:spcPts val="2800"/>
              </a:lnSpc>
              <a:spcBef>
                <a:spcPct val="0"/>
              </a:spcBef>
            </a:pP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T</a:t>
            </a:r>
            <a:r>
              <a:rPr lang="en-US" sz="2000" u="none" strike="noStrike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akımınızı</a:t>
            </a:r>
            <a:r>
              <a:rPr lang="en-US" sz="2000" u="none" strike="noStrike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organize </a:t>
            </a:r>
            <a:r>
              <a:rPr lang="en-US" sz="2000" u="none" strike="noStrike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edin</a:t>
            </a:r>
            <a:r>
              <a:rPr lang="en-US" sz="2000" u="none" strike="noStrike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, </a:t>
            </a:r>
            <a:r>
              <a:rPr lang="en-US" sz="2000" u="none" strike="noStrike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görevleri</a:t>
            </a:r>
            <a:r>
              <a:rPr lang="en-US" sz="2000" u="none" strike="noStrike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en iyi </a:t>
            </a:r>
            <a:r>
              <a:rPr lang="en-US" sz="2000" u="none" strike="noStrike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şekilde</a:t>
            </a:r>
            <a:r>
              <a:rPr lang="en-US" sz="2000" u="none" strike="noStrike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u="none" strike="noStrike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paylaşın</a:t>
            </a:r>
            <a:r>
              <a:rPr lang="en-US" sz="2000" u="none" strike="noStrike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!</a:t>
            </a:r>
          </a:p>
          <a:p>
            <a:pPr marL="0" lvl="0" indent="0" algn="just">
              <a:lnSpc>
                <a:spcPts val="2800"/>
              </a:lnSpc>
              <a:spcBef>
                <a:spcPct val="0"/>
              </a:spcBef>
            </a:pPr>
            <a:r>
              <a:rPr lang="en-US" sz="2000" u="none" strike="noStrike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</a:p>
          <a:p>
            <a:pPr marL="0" lvl="0" indent="0" algn="just">
              <a:lnSpc>
                <a:spcPts val="2800"/>
              </a:lnSpc>
              <a:spcBef>
                <a:spcPct val="0"/>
              </a:spcBef>
            </a:pPr>
            <a:r>
              <a:rPr lang="en-US" sz="2000" u="none" strike="noStrike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Savaş </a:t>
            </a:r>
            <a:r>
              <a:rPr lang="en-US" sz="2000" u="none" strike="noStrike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öncesi</a:t>
            </a:r>
            <a:r>
              <a:rPr lang="en-US" sz="2000" u="none" strike="noStrike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u="none" strike="noStrike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ekiplere</a:t>
            </a:r>
            <a:r>
              <a:rPr lang="en-US" sz="2000" u="none" strike="noStrike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u="none" strike="noStrike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eşit</a:t>
            </a:r>
            <a:r>
              <a:rPr lang="en-US" sz="2000" u="none" strike="noStrike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u="none" strike="noStrike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miktarda</a:t>
            </a:r>
            <a:r>
              <a:rPr lang="en-US" sz="2000" u="none" strike="noStrike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u="none" strike="noStrike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verilecek</a:t>
            </a:r>
            <a:r>
              <a:rPr lang="en-US" sz="2000" u="none" strike="noStrike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u="none" strike="noStrike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araç</a:t>
            </a:r>
            <a:r>
              <a:rPr lang="en-US" sz="2000" u="none" strike="noStrike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u="none" strike="noStrike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gereçler</a:t>
            </a:r>
            <a:r>
              <a:rPr lang="en-US" sz="2000" u="none" strike="noStrike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u="none" strike="noStrike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gibi</a:t>
            </a:r>
            <a:r>
              <a:rPr lang="en-US" sz="2000" u="none" strike="noStrike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u="none" strike="noStrike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malzemelerle</a:t>
            </a:r>
            <a:r>
              <a:rPr lang="en-US" sz="2000" u="none" strike="noStrike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u="none" strike="noStrike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ekibiniz</a:t>
            </a:r>
            <a:r>
              <a:rPr lang="en-US" sz="2000" u="none" strike="noStrike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en </a:t>
            </a:r>
            <a:r>
              <a:rPr lang="en-US" sz="2000" u="none" strike="noStrike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uygun</a:t>
            </a:r>
            <a:r>
              <a:rPr lang="en-US" sz="2000" u="none" strike="noStrike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u="none" strike="noStrike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mancınık</a:t>
            </a:r>
            <a:r>
              <a:rPr lang="en-US" sz="2000" u="none" strike="noStrike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u="none" strike="noStrike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sistemini</a:t>
            </a:r>
            <a:r>
              <a:rPr lang="en-US" sz="2000" u="none" strike="noStrike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u="none" strike="noStrike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ve</a:t>
            </a:r>
            <a:r>
              <a:rPr lang="en-US" sz="2000" u="none" strike="noStrike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u="none" strike="noStrike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savunma</a:t>
            </a:r>
            <a:r>
              <a:rPr lang="en-US" sz="2000" u="none" strike="noStrike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u="none" strike="noStrike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yapacakları</a:t>
            </a:r>
            <a:r>
              <a:rPr lang="en-US" sz="2000" u="none" strike="noStrike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u="none" strike="noStrike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kaleyi</a:t>
            </a:r>
            <a:r>
              <a:rPr lang="en-US" sz="2000" u="none" strike="noStrike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u="none" strike="noStrike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tasarlar</a:t>
            </a:r>
            <a:r>
              <a:rPr lang="en-US" sz="2000" u="none" strike="noStrike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. </a:t>
            </a:r>
            <a:r>
              <a:rPr lang="en-US" sz="2000" u="none" strike="noStrike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Ardından</a:t>
            </a:r>
            <a:r>
              <a:rPr lang="en-US" sz="2000" u="none" strike="noStrike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u="none" strike="noStrike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savaş</a:t>
            </a:r>
            <a:r>
              <a:rPr lang="en-US" sz="2000" u="none" strike="noStrike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u="none" strike="noStrike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başlar</a:t>
            </a:r>
            <a:r>
              <a:rPr lang="en-US" sz="2000" u="none" strike="noStrike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!</a:t>
            </a:r>
          </a:p>
          <a:p>
            <a:pPr marL="0" lvl="0" indent="0" algn="just">
              <a:lnSpc>
                <a:spcPts val="2800"/>
              </a:lnSpc>
              <a:spcBef>
                <a:spcPct val="0"/>
              </a:spcBef>
            </a:pPr>
            <a:endParaRPr lang="en-US" sz="2000" u="none" strike="noStrike" dirty="0">
              <a:solidFill>
                <a:srgbClr val="565656"/>
              </a:solidFill>
              <a:latin typeface="Montserrat"/>
              <a:ea typeface="Montserrat"/>
              <a:cs typeface="Montserrat"/>
              <a:sym typeface="Montserrat"/>
            </a:endParaRPr>
          </a:p>
          <a:p>
            <a:pPr marL="0" lvl="0" indent="0" algn="just">
              <a:lnSpc>
                <a:spcPts val="2800"/>
              </a:lnSpc>
              <a:spcBef>
                <a:spcPct val="0"/>
              </a:spcBef>
            </a:pPr>
            <a:r>
              <a:rPr lang="en-US" sz="2000" u="none" strike="noStrike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Amaç </a:t>
            </a:r>
            <a:r>
              <a:rPr lang="en-US" sz="2000" u="none" strike="noStrike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yalnızca</a:t>
            </a:r>
            <a:r>
              <a:rPr lang="en-US" sz="2000" u="none" strike="noStrike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u="none" strike="noStrike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karşı</a:t>
            </a:r>
            <a:r>
              <a:rPr lang="en-US" sz="2000" u="none" strike="noStrike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u="none" strike="noStrike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tarafın</a:t>
            </a:r>
            <a:r>
              <a:rPr lang="en-US" sz="2000" u="none" strike="noStrike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u="none" strike="noStrike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kalesine</a:t>
            </a:r>
            <a:r>
              <a:rPr lang="en-US" sz="2000" u="none" strike="noStrike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u="none" strike="noStrike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isabet</a:t>
            </a:r>
            <a:r>
              <a:rPr lang="en-US" sz="2000" u="none" strike="noStrike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u="none" strike="noStrike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ettirmek</a:t>
            </a:r>
            <a:r>
              <a:rPr lang="en-US" sz="2000" u="none" strike="noStrike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u="none" strike="noStrike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değildir</a:t>
            </a:r>
            <a:r>
              <a:rPr lang="en-US" sz="2000" u="none" strike="noStrike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. </a:t>
            </a:r>
            <a:r>
              <a:rPr lang="en-US" sz="2000" u="none" strike="noStrike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Kalede</a:t>
            </a:r>
            <a:r>
              <a:rPr lang="en-US" sz="2000" u="none" strike="noStrike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u="none" strike="noStrike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yakalanan</a:t>
            </a:r>
            <a:r>
              <a:rPr lang="en-US" sz="2000" u="none" strike="noStrike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her top </a:t>
            </a:r>
            <a:r>
              <a:rPr lang="en-US" sz="2000" u="none" strike="noStrike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uygun</a:t>
            </a:r>
            <a:r>
              <a:rPr lang="en-US" sz="2000" u="none" strike="noStrike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u="none" strike="noStrike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savunma</a:t>
            </a:r>
            <a:r>
              <a:rPr lang="en-US" sz="2000" u="none" strike="noStrike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u="none" strike="noStrike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sistemi</a:t>
            </a:r>
            <a:r>
              <a:rPr lang="en-US" sz="2000" u="none" strike="noStrike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u="none" strike="noStrike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yaptıkları</a:t>
            </a:r>
            <a:r>
              <a:rPr lang="en-US" sz="2000" u="none" strike="noStrike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u="none" strike="noStrike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için</a:t>
            </a:r>
            <a:r>
              <a:rPr lang="en-US" sz="2000" u="none" strike="noStrike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u="none" strike="noStrike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hedef</a:t>
            </a:r>
            <a:r>
              <a:rPr lang="en-US" sz="2000" u="none" strike="noStrike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u="none" strike="noStrike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olan</a:t>
            </a:r>
            <a:r>
              <a:rPr lang="en-US" sz="2000" u="none" strike="noStrike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u="none" strike="noStrike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takıma</a:t>
            </a:r>
            <a:r>
              <a:rPr lang="en-US" sz="2000" u="none" strike="noStrike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da, </a:t>
            </a:r>
            <a:r>
              <a:rPr lang="en-US" sz="2000" u="none" strike="noStrike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hedefi</a:t>
            </a:r>
            <a:r>
              <a:rPr lang="en-US" sz="2000" u="none" strike="noStrike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u="none" strike="noStrike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bulan</a:t>
            </a:r>
            <a:r>
              <a:rPr lang="en-US" sz="2000" u="none" strike="noStrike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u="none" strike="noStrike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takıma</a:t>
            </a:r>
            <a:r>
              <a:rPr lang="en-US" sz="2000" u="none" strike="noStrike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da </a:t>
            </a:r>
            <a:r>
              <a:rPr lang="en-US" sz="2000" u="none" strike="noStrike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puan</a:t>
            </a:r>
            <a:r>
              <a:rPr lang="en-US" sz="2000" u="none" strike="noStrike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u="none" strike="noStrike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kazandırır</a:t>
            </a:r>
            <a:r>
              <a:rPr lang="en-US" sz="2000" u="none" strike="noStrike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.</a:t>
            </a:r>
          </a:p>
          <a:p>
            <a:pPr marL="0" lvl="0" indent="0" algn="l">
              <a:lnSpc>
                <a:spcPts val="2800"/>
              </a:lnSpc>
              <a:spcBef>
                <a:spcPct val="0"/>
              </a:spcBef>
            </a:pPr>
            <a:endParaRPr lang="en-US" sz="2000" u="none" strike="noStrike" dirty="0">
              <a:solidFill>
                <a:srgbClr val="565656"/>
              </a:solidFill>
              <a:latin typeface="Montserrat"/>
              <a:ea typeface="Montserrat"/>
              <a:cs typeface="Montserrat"/>
              <a:sym typeface="Montserrat"/>
            </a:endParaRPr>
          </a:p>
        </p:txBody>
      </p:sp>
      <p:sp>
        <p:nvSpPr>
          <p:cNvPr id="26" name="TextBox 26"/>
          <p:cNvSpPr txBox="1"/>
          <p:nvPr/>
        </p:nvSpPr>
        <p:spPr>
          <a:xfrm>
            <a:off x="1882048" y="2358708"/>
            <a:ext cx="9440648" cy="35877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2800"/>
              </a:lnSpc>
            </a:pPr>
            <a:r>
              <a:rPr lang="en-US" sz="2000">
                <a:solidFill>
                  <a:srgbClr val="000000"/>
                </a:solidFill>
                <a:latin typeface="Roboto Condensed"/>
                <a:ea typeface="Roboto Condensed"/>
                <a:cs typeface="Roboto Condensed"/>
                <a:sym typeface="Roboto Condensed"/>
              </a:rPr>
              <a:t>TAKIM ÇALIŞMASI</a:t>
            </a:r>
          </a:p>
        </p:txBody>
      </p:sp>
      <p:sp>
        <p:nvSpPr>
          <p:cNvPr id="27" name="TextBox 27"/>
          <p:cNvSpPr txBox="1"/>
          <p:nvPr/>
        </p:nvSpPr>
        <p:spPr>
          <a:xfrm>
            <a:off x="3274322" y="9587428"/>
            <a:ext cx="6564285" cy="32321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0" lvl="0" indent="0" algn="ctr">
              <a:lnSpc>
                <a:spcPts val="2660"/>
              </a:lnSpc>
              <a:spcBef>
                <a:spcPct val="0"/>
              </a:spcBef>
            </a:pPr>
            <a:r>
              <a:rPr lang="en-US" sz="190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https://www.m3.com.tr/mancinik-savaslari/ </a:t>
            </a:r>
          </a:p>
        </p:txBody>
      </p:sp>
      <p:sp>
        <p:nvSpPr>
          <p:cNvPr id="28" name="TextBox 28"/>
          <p:cNvSpPr txBox="1"/>
          <p:nvPr/>
        </p:nvSpPr>
        <p:spPr>
          <a:xfrm>
            <a:off x="5572493" y="9240719"/>
            <a:ext cx="1818907" cy="345479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marL="0" lvl="0" indent="0" algn="l">
              <a:lnSpc>
                <a:spcPts val="2940"/>
              </a:lnSpc>
              <a:spcBef>
                <a:spcPct val="0"/>
              </a:spcBef>
            </a:pPr>
            <a:r>
              <a:rPr lang="en-US" sz="2100" b="1" dirty="0">
                <a:solidFill>
                  <a:srgbClr val="565656"/>
                </a:solidFill>
                <a:latin typeface="Montserrat Bold"/>
                <a:ea typeface="Montserrat Bold"/>
                <a:cs typeface="Montserrat Bold"/>
                <a:sym typeface="Montserrat Bold"/>
              </a:rPr>
              <a:t>Detaylı bilgi:</a:t>
            </a:r>
          </a:p>
        </p:txBody>
      </p:sp>
      <p:sp>
        <p:nvSpPr>
          <p:cNvPr id="29" name="TextBox 29"/>
          <p:cNvSpPr txBox="1"/>
          <p:nvPr/>
        </p:nvSpPr>
        <p:spPr>
          <a:xfrm>
            <a:off x="1028700" y="9463603"/>
            <a:ext cx="1980378" cy="26670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2160"/>
              </a:lnSpc>
            </a:pPr>
            <a:r>
              <a:rPr lang="en-US" sz="1800" b="1">
                <a:solidFill>
                  <a:srgbClr val="FFFFFF"/>
                </a:solidFill>
                <a:latin typeface="Montserrat Bold"/>
                <a:ea typeface="Montserrat Bold"/>
                <a:cs typeface="Montserrat Bold"/>
                <a:sym typeface="Montserrat Bold"/>
              </a:rPr>
              <a:t>Fiyat: </a:t>
            </a:r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2"/>
          <p:cNvGrpSpPr/>
          <p:nvPr/>
        </p:nvGrpSpPr>
        <p:grpSpPr>
          <a:xfrm>
            <a:off x="9703621" y="0"/>
            <a:ext cx="8584380" cy="10287000"/>
            <a:chOff x="0" y="0"/>
            <a:chExt cx="3358824" cy="2709333"/>
          </a:xfrm>
          <a:solidFill>
            <a:schemeClr val="accent4">
              <a:lumMod val="75000"/>
            </a:schemeClr>
          </a:solidFill>
        </p:grpSpPr>
        <p:sp>
          <p:nvSpPr>
            <p:cNvPr id="3" name="Freeform 3"/>
            <p:cNvSpPr/>
            <p:nvPr/>
          </p:nvSpPr>
          <p:spPr>
            <a:xfrm>
              <a:off x="0" y="0"/>
              <a:ext cx="3358824" cy="2709333"/>
            </a:xfrm>
            <a:custGeom>
              <a:avLst/>
              <a:gdLst/>
              <a:ahLst/>
              <a:cxnLst/>
              <a:rect l="l" t="t" r="r" b="b"/>
              <a:pathLst>
                <a:path w="3358824" h="2709333">
                  <a:moveTo>
                    <a:pt x="0" y="0"/>
                  </a:moveTo>
                  <a:lnTo>
                    <a:pt x="3358824" y="0"/>
                  </a:lnTo>
                  <a:lnTo>
                    <a:pt x="3358824" y="2709333"/>
                  </a:lnTo>
                  <a:lnTo>
                    <a:pt x="0" y="2709333"/>
                  </a:lnTo>
                  <a:close/>
                </a:path>
              </a:pathLst>
            </a:custGeom>
            <a:grpFill/>
          </p:spPr>
          <p:txBody>
            <a:bodyPr/>
            <a:lstStyle/>
            <a:p>
              <a:endParaRPr lang="tr-TR"/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0" y="-38100"/>
              <a:ext cx="3358824" cy="2747433"/>
            </a:xfrm>
            <a:prstGeom prst="rect">
              <a:avLst/>
            </a:prstGeom>
            <a:grpFill/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940"/>
                </a:lnSpc>
              </a:pPr>
              <a:endParaRPr/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8256852" y="2195976"/>
            <a:ext cx="3241165" cy="5559935"/>
            <a:chOff x="0" y="0"/>
            <a:chExt cx="4321553" cy="7413246"/>
          </a:xfrm>
        </p:grpSpPr>
        <p:pic>
          <p:nvPicPr>
            <p:cNvPr id="6" name="Picture 6"/>
            <p:cNvPicPr>
              <a:picLocks noChangeAspect="1"/>
            </p:cNvPicPr>
            <p:nvPr/>
          </p:nvPicPr>
          <p:blipFill>
            <a:blip r:embed="rId2"/>
            <a:srcRect l="26540" r="34630"/>
            <a:stretch>
              <a:fillRect/>
            </a:stretch>
          </p:blipFill>
          <p:spPr>
            <a:xfrm>
              <a:off x="0" y="0"/>
              <a:ext cx="4321553" cy="7413246"/>
            </a:xfrm>
            <a:prstGeom prst="rect">
              <a:avLst/>
            </a:prstGeom>
          </p:spPr>
        </p:pic>
      </p:grpSp>
      <p:grpSp>
        <p:nvGrpSpPr>
          <p:cNvPr id="7" name="Group 7"/>
          <p:cNvGrpSpPr/>
          <p:nvPr/>
        </p:nvGrpSpPr>
        <p:grpSpPr>
          <a:xfrm>
            <a:off x="11653271" y="2195976"/>
            <a:ext cx="3241165" cy="5559935"/>
            <a:chOff x="0" y="0"/>
            <a:chExt cx="4321553" cy="7413246"/>
          </a:xfrm>
        </p:grpSpPr>
        <p:pic>
          <p:nvPicPr>
            <p:cNvPr id="8" name="Picture 8"/>
            <p:cNvPicPr>
              <a:picLocks noChangeAspect="1"/>
            </p:cNvPicPr>
            <p:nvPr/>
          </p:nvPicPr>
          <p:blipFill>
            <a:blip r:embed="rId3"/>
            <a:srcRect l="47577" r="8784"/>
            <a:stretch>
              <a:fillRect/>
            </a:stretch>
          </p:blipFill>
          <p:spPr>
            <a:xfrm>
              <a:off x="0" y="0"/>
              <a:ext cx="4321553" cy="7413246"/>
            </a:xfrm>
            <a:prstGeom prst="rect">
              <a:avLst/>
            </a:prstGeom>
          </p:spPr>
        </p:pic>
      </p:grpSp>
      <p:grpSp>
        <p:nvGrpSpPr>
          <p:cNvPr id="9" name="Group 9"/>
          <p:cNvGrpSpPr/>
          <p:nvPr/>
        </p:nvGrpSpPr>
        <p:grpSpPr>
          <a:xfrm>
            <a:off x="15046835" y="2195976"/>
            <a:ext cx="3241165" cy="5559935"/>
            <a:chOff x="0" y="0"/>
            <a:chExt cx="4321553" cy="7413246"/>
          </a:xfrm>
        </p:grpSpPr>
        <p:pic>
          <p:nvPicPr>
            <p:cNvPr id="10" name="Picture 10"/>
            <p:cNvPicPr>
              <a:picLocks noChangeAspect="1"/>
            </p:cNvPicPr>
            <p:nvPr/>
          </p:nvPicPr>
          <p:blipFill>
            <a:blip r:embed="rId4"/>
            <a:srcRect l="39967" r="16311"/>
            <a:stretch>
              <a:fillRect/>
            </a:stretch>
          </p:blipFill>
          <p:spPr>
            <a:xfrm>
              <a:off x="0" y="0"/>
              <a:ext cx="4321553" cy="7413246"/>
            </a:xfrm>
            <a:prstGeom prst="rect">
              <a:avLst/>
            </a:prstGeom>
          </p:spPr>
        </p:pic>
      </p:grpSp>
      <p:sp>
        <p:nvSpPr>
          <p:cNvPr id="11" name="Freeform 11"/>
          <p:cNvSpPr/>
          <p:nvPr/>
        </p:nvSpPr>
        <p:spPr>
          <a:xfrm>
            <a:off x="12400255" y="9021491"/>
            <a:ext cx="3211827" cy="2879938"/>
          </a:xfrm>
          <a:custGeom>
            <a:avLst/>
            <a:gdLst/>
            <a:ahLst/>
            <a:cxnLst/>
            <a:rect l="l" t="t" r="r" b="b"/>
            <a:pathLst>
              <a:path w="3211827" h="2879938">
                <a:moveTo>
                  <a:pt x="0" y="0"/>
                </a:moveTo>
                <a:lnTo>
                  <a:pt x="3211827" y="0"/>
                </a:lnTo>
                <a:lnTo>
                  <a:pt x="3211827" y="2879938"/>
                </a:lnTo>
                <a:lnTo>
                  <a:pt x="0" y="2879938"/>
                </a:lnTo>
                <a:lnTo>
                  <a:pt x="0" y="0"/>
                </a:lnTo>
                <a:close/>
              </a:path>
            </a:pathLst>
          </a:custGeom>
          <a:blipFill>
            <a:blip r:embed="rId5">
              <a:extLst>
                <a:ext uri="{96DAC541-7B7A-43D3-8B79-37D633B846F1}">
                  <asvg:svgBlip xmlns:asvg="http://schemas.microsoft.com/office/drawing/2016/SVG/main" r:embed="rId6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tr-TR"/>
          </a:p>
        </p:txBody>
      </p:sp>
      <p:sp>
        <p:nvSpPr>
          <p:cNvPr id="12" name="Freeform 12"/>
          <p:cNvSpPr/>
          <p:nvPr/>
        </p:nvSpPr>
        <p:spPr>
          <a:xfrm>
            <a:off x="16052795" y="596667"/>
            <a:ext cx="1216708" cy="1216708"/>
          </a:xfrm>
          <a:custGeom>
            <a:avLst/>
            <a:gdLst/>
            <a:ahLst/>
            <a:cxnLst/>
            <a:rect l="l" t="t" r="r" b="b"/>
            <a:pathLst>
              <a:path w="1216708" h="1216708">
                <a:moveTo>
                  <a:pt x="0" y="0"/>
                </a:moveTo>
                <a:lnTo>
                  <a:pt x="1216708" y="0"/>
                </a:lnTo>
                <a:lnTo>
                  <a:pt x="1216708" y="1216708"/>
                </a:lnTo>
                <a:lnTo>
                  <a:pt x="0" y="1216708"/>
                </a:lnTo>
                <a:lnTo>
                  <a:pt x="0" y="0"/>
                </a:lnTo>
                <a:close/>
              </a:path>
            </a:pathLst>
          </a:custGeom>
          <a:blipFill>
            <a:blip r:embed="rId7"/>
            <a:stretch>
              <a:fillRect/>
            </a:stretch>
          </a:blipFill>
          <a:ln cap="sq">
            <a:noFill/>
            <a:prstDash val="solid"/>
            <a:miter/>
          </a:ln>
        </p:spPr>
        <p:txBody>
          <a:bodyPr/>
          <a:lstStyle/>
          <a:p>
            <a:endParaRPr lang="tr-TR"/>
          </a:p>
        </p:txBody>
      </p:sp>
      <p:sp>
        <p:nvSpPr>
          <p:cNvPr id="13" name="Freeform 13"/>
          <p:cNvSpPr/>
          <p:nvPr/>
        </p:nvSpPr>
        <p:spPr>
          <a:xfrm>
            <a:off x="851334" y="596667"/>
            <a:ext cx="2061427" cy="2061427"/>
          </a:xfrm>
          <a:custGeom>
            <a:avLst/>
            <a:gdLst/>
            <a:ahLst/>
            <a:cxnLst/>
            <a:rect l="l" t="t" r="r" b="b"/>
            <a:pathLst>
              <a:path w="2061427" h="2061427">
                <a:moveTo>
                  <a:pt x="0" y="0"/>
                </a:moveTo>
                <a:lnTo>
                  <a:pt x="2061428" y="0"/>
                </a:lnTo>
                <a:lnTo>
                  <a:pt x="2061428" y="2061427"/>
                </a:lnTo>
                <a:lnTo>
                  <a:pt x="0" y="2061427"/>
                </a:lnTo>
                <a:lnTo>
                  <a:pt x="0" y="0"/>
                </a:lnTo>
                <a:close/>
              </a:path>
            </a:pathLst>
          </a:custGeom>
          <a:blipFill>
            <a:blip r:embed="rId8">
              <a:extLst>
                <a:ext uri="{96DAC541-7B7A-43D3-8B79-37D633B846F1}">
                  <asvg:svgBlip xmlns:asvg="http://schemas.microsoft.com/office/drawing/2016/SVG/main" r:embed="rId9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tr-TR"/>
          </a:p>
        </p:txBody>
      </p:sp>
      <p:sp>
        <p:nvSpPr>
          <p:cNvPr id="14" name="Freeform 14"/>
          <p:cNvSpPr/>
          <p:nvPr/>
        </p:nvSpPr>
        <p:spPr>
          <a:xfrm>
            <a:off x="854169" y="7252751"/>
            <a:ext cx="386295" cy="386295"/>
          </a:xfrm>
          <a:custGeom>
            <a:avLst/>
            <a:gdLst/>
            <a:ahLst/>
            <a:cxnLst/>
            <a:rect l="l" t="t" r="r" b="b"/>
            <a:pathLst>
              <a:path w="386295" h="386295">
                <a:moveTo>
                  <a:pt x="0" y="0"/>
                </a:moveTo>
                <a:lnTo>
                  <a:pt x="386295" y="0"/>
                </a:lnTo>
                <a:lnTo>
                  <a:pt x="386295" y="386295"/>
                </a:lnTo>
                <a:lnTo>
                  <a:pt x="0" y="386295"/>
                </a:lnTo>
                <a:lnTo>
                  <a:pt x="0" y="0"/>
                </a:lnTo>
                <a:close/>
              </a:path>
            </a:pathLst>
          </a:custGeom>
          <a:blipFill>
            <a:blip r:embed="rId10">
              <a:extLst>
                <a:ext uri="{96DAC541-7B7A-43D3-8B79-37D633B846F1}">
                  <asvg:svgBlip xmlns:asvg="http://schemas.microsoft.com/office/drawing/2016/SVG/main" r:embed="rId11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tr-TR"/>
          </a:p>
        </p:txBody>
      </p:sp>
      <p:sp>
        <p:nvSpPr>
          <p:cNvPr id="15" name="Freeform 15"/>
          <p:cNvSpPr/>
          <p:nvPr/>
        </p:nvSpPr>
        <p:spPr>
          <a:xfrm>
            <a:off x="812686" y="7755911"/>
            <a:ext cx="595651" cy="347711"/>
          </a:xfrm>
          <a:custGeom>
            <a:avLst/>
            <a:gdLst/>
            <a:ahLst/>
            <a:cxnLst/>
            <a:rect l="l" t="t" r="r" b="b"/>
            <a:pathLst>
              <a:path w="595651" h="347711">
                <a:moveTo>
                  <a:pt x="0" y="0"/>
                </a:moveTo>
                <a:lnTo>
                  <a:pt x="595651" y="0"/>
                </a:lnTo>
                <a:lnTo>
                  <a:pt x="595651" y="347711"/>
                </a:lnTo>
                <a:lnTo>
                  <a:pt x="0" y="347711"/>
                </a:lnTo>
                <a:lnTo>
                  <a:pt x="0" y="0"/>
                </a:lnTo>
                <a:close/>
              </a:path>
            </a:pathLst>
          </a:custGeom>
          <a:blipFill>
            <a:blip r:embed="rId12">
              <a:extLst>
                <a:ext uri="{96DAC541-7B7A-43D3-8B79-37D633B846F1}">
                  <asvg:svgBlip xmlns:asvg="http://schemas.microsoft.com/office/drawing/2016/SVG/main" r:embed="rId13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tr-TR"/>
          </a:p>
        </p:txBody>
      </p:sp>
      <p:sp>
        <p:nvSpPr>
          <p:cNvPr id="16" name="Freeform 16"/>
          <p:cNvSpPr/>
          <p:nvPr/>
        </p:nvSpPr>
        <p:spPr>
          <a:xfrm>
            <a:off x="9838607" y="9258300"/>
            <a:ext cx="824341" cy="607951"/>
          </a:xfrm>
          <a:custGeom>
            <a:avLst/>
            <a:gdLst/>
            <a:ahLst/>
            <a:cxnLst/>
            <a:rect l="l" t="t" r="r" b="b"/>
            <a:pathLst>
              <a:path w="824341" h="607951">
                <a:moveTo>
                  <a:pt x="0" y="0"/>
                </a:moveTo>
                <a:lnTo>
                  <a:pt x="824341" y="0"/>
                </a:lnTo>
                <a:lnTo>
                  <a:pt x="824341" y="607951"/>
                </a:lnTo>
                <a:lnTo>
                  <a:pt x="0" y="607951"/>
                </a:lnTo>
                <a:lnTo>
                  <a:pt x="0" y="0"/>
                </a:lnTo>
                <a:close/>
              </a:path>
            </a:pathLst>
          </a:custGeom>
        </p:spPr>
        <p:txBody>
          <a:bodyPr/>
          <a:lstStyle/>
          <a:p>
            <a:endParaRPr lang="tr-TR"/>
          </a:p>
        </p:txBody>
      </p:sp>
      <p:sp>
        <p:nvSpPr>
          <p:cNvPr id="17" name="Freeform 17"/>
          <p:cNvSpPr/>
          <p:nvPr/>
        </p:nvSpPr>
        <p:spPr>
          <a:xfrm>
            <a:off x="10384741" y="9590801"/>
            <a:ext cx="556412" cy="569949"/>
          </a:xfrm>
          <a:custGeom>
            <a:avLst/>
            <a:gdLst/>
            <a:ahLst/>
            <a:cxnLst/>
            <a:rect l="l" t="t" r="r" b="b"/>
            <a:pathLst>
              <a:path w="556412" h="569949">
                <a:moveTo>
                  <a:pt x="0" y="0"/>
                </a:moveTo>
                <a:lnTo>
                  <a:pt x="556413" y="0"/>
                </a:lnTo>
                <a:lnTo>
                  <a:pt x="556413" y="569949"/>
                </a:lnTo>
                <a:lnTo>
                  <a:pt x="0" y="569949"/>
                </a:lnTo>
                <a:lnTo>
                  <a:pt x="0" y="0"/>
                </a:lnTo>
                <a:close/>
              </a:path>
            </a:pathLst>
          </a:custGeom>
          <a:blipFill>
            <a:blip r:embed="rId14">
              <a:extLst>
                <a:ext uri="{96DAC541-7B7A-43D3-8B79-37D633B846F1}">
                  <asvg:svgBlip xmlns:asvg="http://schemas.microsoft.com/office/drawing/2016/SVG/main" r:embed="rId15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tr-TR"/>
          </a:p>
        </p:txBody>
      </p:sp>
      <p:sp>
        <p:nvSpPr>
          <p:cNvPr id="21" name="TextBox 21"/>
          <p:cNvSpPr txBox="1"/>
          <p:nvPr/>
        </p:nvSpPr>
        <p:spPr>
          <a:xfrm>
            <a:off x="1127035" y="1522605"/>
            <a:ext cx="9440648" cy="855888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6900"/>
              </a:lnSpc>
            </a:pPr>
            <a:r>
              <a:rPr lang="en-US" sz="4928">
                <a:solidFill>
                  <a:srgbClr val="000000"/>
                </a:solidFill>
                <a:latin typeface="Roboto Condensed"/>
                <a:ea typeface="Roboto Condensed"/>
                <a:cs typeface="Roboto Condensed"/>
                <a:sym typeface="Roboto Condensed"/>
              </a:rPr>
              <a:t>SAL YARIŞLARI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1589642" y="7248731"/>
            <a:ext cx="1597894" cy="355782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marL="0" lvl="0" indent="0" algn="l">
              <a:lnSpc>
                <a:spcPts val="2940"/>
              </a:lnSpc>
              <a:spcBef>
                <a:spcPct val="0"/>
              </a:spcBef>
            </a:pPr>
            <a:r>
              <a:rPr lang="en-US" sz="2100" b="1" dirty="0">
                <a:solidFill>
                  <a:srgbClr val="565656"/>
                </a:solidFill>
                <a:latin typeface="Montserrat Bold"/>
                <a:ea typeface="Montserrat Bold"/>
                <a:cs typeface="Montserrat Bold"/>
                <a:sym typeface="Montserrat Bold"/>
              </a:rPr>
              <a:t>90-180 </a:t>
            </a:r>
            <a:r>
              <a:rPr lang="en-US" sz="2100" b="1" u="none" strike="noStrike" dirty="0">
                <a:solidFill>
                  <a:srgbClr val="565656"/>
                </a:solidFill>
                <a:latin typeface="Montserrat Bold"/>
                <a:ea typeface="Montserrat Bold"/>
                <a:cs typeface="Montserrat Bold"/>
                <a:sym typeface="Montserrat Bold"/>
              </a:rPr>
              <a:t>dk.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1589642" y="7756913"/>
            <a:ext cx="6609554" cy="345479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marL="0" lvl="0" indent="0" algn="l">
              <a:lnSpc>
                <a:spcPts val="2940"/>
              </a:lnSpc>
              <a:spcBef>
                <a:spcPct val="0"/>
              </a:spcBef>
            </a:pPr>
            <a:r>
              <a:rPr lang="en-US" sz="2100" b="1" u="none" strike="noStrike" dirty="0">
                <a:solidFill>
                  <a:srgbClr val="565656"/>
                </a:solidFill>
                <a:latin typeface="Montserrat Bold"/>
                <a:ea typeface="Montserrat Bold"/>
                <a:cs typeface="Montserrat Bold"/>
                <a:sym typeface="Montserrat Bold"/>
              </a:rPr>
              <a:t>1 moderatör, 1 koordinatör, her </a:t>
            </a:r>
            <a:r>
              <a:rPr lang="en-US" sz="2100" b="1" u="none" strike="noStrike" dirty="0" err="1">
                <a:solidFill>
                  <a:srgbClr val="565656"/>
                </a:solidFill>
                <a:latin typeface="Montserrat Bold"/>
                <a:ea typeface="Montserrat Bold"/>
                <a:cs typeface="Montserrat Bold"/>
                <a:sym typeface="Montserrat Bold"/>
              </a:rPr>
              <a:t>takıma</a:t>
            </a:r>
            <a:r>
              <a:rPr lang="en-US" sz="2100" b="1" u="none" strike="noStrike" dirty="0">
                <a:solidFill>
                  <a:srgbClr val="565656"/>
                </a:solidFill>
                <a:latin typeface="Montserrat Bold"/>
                <a:ea typeface="Montserrat Bold"/>
                <a:cs typeface="Montserrat Bold"/>
                <a:sym typeface="Montserrat Bold"/>
              </a:rPr>
              <a:t> 1 asistan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834811" y="8265547"/>
            <a:ext cx="3279989" cy="355782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marL="0" lvl="0" indent="0" algn="l">
              <a:lnSpc>
                <a:spcPts val="2940"/>
              </a:lnSpc>
              <a:spcBef>
                <a:spcPct val="0"/>
              </a:spcBef>
            </a:pPr>
            <a:r>
              <a:rPr lang="en-US" sz="2100" b="1" u="none" strike="noStrike" dirty="0">
                <a:solidFill>
                  <a:srgbClr val="565656"/>
                </a:solidFill>
                <a:latin typeface="Montserrat Bold"/>
                <a:ea typeface="Montserrat Bold"/>
                <a:cs typeface="Montserrat Bold"/>
                <a:sym typeface="Montserrat Bold"/>
              </a:rPr>
              <a:t>Katılımcı Sayısı:  5-200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851335" y="3036351"/>
            <a:ext cx="7250264" cy="3564309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just">
              <a:lnSpc>
                <a:spcPts val="2800"/>
              </a:lnSpc>
            </a:pP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Issız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bir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adadasınız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ve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yanınızdaki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tek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kişiler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iş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arkadaşlarınız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!</a:t>
            </a:r>
          </a:p>
          <a:p>
            <a:pPr algn="just">
              <a:lnSpc>
                <a:spcPts val="2800"/>
              </a:lnSpc>
            </a:pPr>
            <a:endParaRPr lang="en-US" sz="2000" dirty="0">
              <a:solidFill>
                <a:srgbClr val="565656"/>
              </a:solidFill>
              <a:latin typeface="Montserrat"/>
              <a:ea typeface="Montserrat"/>
              <a:cs typeface="Montserrat"/>
              <a:sym typeface="Montserrat"/>
            </a:endParaRPr>
          </a:p>
          <a:p>
            <a:pPr algn="just">
              <a:lnSpc>
                <a:spcPts val="2800"/>
              </a:lnSpc>
            </a:pP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Sınırlı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sürede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,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verilen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eğitim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sonrası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ekipçe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en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güvenli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ve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hızlı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salı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yapmanız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gerekiyor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. Amaç sadece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sal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yapmak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değil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;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denizin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ortasındaki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hazine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sandığına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ulaşmak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için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elinizdeki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tüm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kaynakları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en iyi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şekilde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kullanmalısınız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.</a:t>
            </a:r>
          </a:p>
          <a:p>
            <a:pPr algn="just">
              <a:lnSpc>
                <a:spcPts val="2800"/>
              </a:lnSpc>
            </a:pPr>
            <a:endParaRPr lang="en-US" sz="2000" dirty="0">
              <a:solidFill>
                <a:srgbClr val="565656"/>
              </a:solidFill>
              <a:latin typeface="Montserrat"/>
              <a:ea typeface="Montserrat"/>
              <a:cs typeface="Montserrat"/>
              <a:sym typeface="Montserrat"/>
            </a:endParaRPr>
          </a:p>
          <a:p>
            <a:pPr algn="just">
              <a:lnSpc>
                <a:spcPts val="2800"/>
              </a:lnSpc>
            </a:pP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Tek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kurtuluş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: Sal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yapmak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!</a:t>
            </a:r>
          </a:p>
          <a:p>
            <a:pPr marL="0" lvl="0" indent="0" algn="l">
              <a:lnSpc>
                <a:spcPts val="2800"/>
              </a:lnSpc>
              <a:spcBef>
                <a:spcPct val="0"/>
              </a:spcBef>
            </a:pPr>
            <a:endParaRPr lang="en-US" sz="2000" dirty="0">
              <a:solidFill>
                <a:srgbClr val="565656"/>
              </a:solidFill>
              <a:latin typeface="Montserrat"/>
              <a:ea typeface="Montserrat"/>
              <a:cs typeface="Montserrat"/>
              <a:sym typeface="Montserrat"/>
            </a:endParaRPr>
          </a:p>
        </p:txBody>
      </p:sp>
      <p:sp>
        <p:nvSpPr>
          <p:cNvPr id="26" name="TextBox 26"/>
          <p:cNvSpPr txBox="1"/>
          <p:nvPr/>
        </p:nvSpPr>
        <p:spPr>
          <a:xfrm>
            <a:off x="1882048" y="2358708"/>
            <a:ext cx="9440648" cy="35877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2800"/>
              </a:lnSpc>
            </a:pPr>
            <a:r>
              <a:rPr lang="en-US" sz="2000">
                <a:solidFill>
                  <a:srgbClr val="000000"/>
                </a:solidFill>
                <a:latin typeface="Roboto Condensed"/>
                <a:ea typeface="Roboto Condensed"/>
                <a:cs typeface="Roboto Condensed"/>
                <a:sym typeface="Roboto Condensed"/>
              </a:rPr>
              <a:t>TAKIM ÇALIŞMASI</a:t>
            </a:r>
          </a:p>
        </p:txBody>
      </p:sp>
      <p:sp>
        <p:nvSpPr>
          <p:cNvPr id="27" name="TextBox 27"/>
          <p:cNvSpPr txBox="1"/>
          <p:nvPr/>
        </p:nvSpPr>
        <p:spPr>
          <a:xfrm>
            <a:off x="3274322" y="9587428"/>
            <a:ext cx="6564285" cy="32321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0" lvl="0" indent="0" algn="ctr">
              <a:lnSpc>
                <a:spcPts val="2660"/>
              </a:lnSpc>
              <a:spcBef>
                <a:spcPct val="0"/>
              </a:spcBef>
            </a:pPr>
            <a:r>
              <a:rPr lang="en-US" sz="190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https://www.m3.com.tr/sal-yarislari-korsan-savaslari/ </a:t>
            </a:r>
          </a:p>
        </p:txBody>
      </p:sp>
      <p:sp>
        <p:nvSpPr>
          <p:cNvPr id="28" name="TextBox 28"/>
          <p:cNvSpPr txBox="1"/>
          <p:nvPr/>
        </p:nvSpPr>
        <p:spPr>
          <a:xfrm>
            <a:off x="5572493" y="9240719"/>
            <a:ext cx="1818907" cy="345479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marL="0" lvl="0" indent="0" algn="l">
              <a:lnSpc>
                <a:spcPts val="2940"/>
              </a:lnSpc>
              <a:spcBef>
                <a:spcPct val="0"/>
              </a:spcBef>
            </a:pPr>
            <a:r>
              <a:rPr lang="en-US" sz="2100" b="1" dirty="0">
                <a:solidFill>
                  <a:srgbClr val="565656"/>
                </a:solidFill>
                <a:latin typeface="Montserrat Bold"/>
                <a:ea typeface="Montserrat Bold"/>
                <a:cs typeface="Montserrat Bold"/>
                <a:sym typeface="Montserrat Bold"/>
              </a:rPr>
              <a:t>Detaylı bilgi:</a:t>
            </a:r>
          </a:p>
        </p:txBody>
      </p:sp>
      <p:sp>
        <p:nvSpPr>
          <p:cNvPr id="29" name="TextBox 29"/>
          <p:cNvSpPr txBox="1"/>
          <p:nvPr/>
        </p:nvSpPr>
        <p:spPr>
          <a:xfrm>
            <a:off x="1028700" y="9463603"/>
            <a:ext cx="1980378" cy="26670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2160"/>
              </a:lnSpc>
            </a:pPr>
            <a:r>
              <a:rPr lang="en-US" sz="1800" b="1">
                <a:solidFill>
                  <a:srgbClr val="FFFFFF"/>
                </a:solidFill>
                <a:latin typeface="Montserrat Bold"/>
                <a:ea typeface="Montserrat Bold"/>
                <a:cs typeface="Montserrat Bold"/>
                <a:sym typeface="Montserrat Bold"/>
              </a:rPr>
              <a:t>Fiyat: </a:t>
            </a:r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2"/>
          <p:cNvGrpSpPr/>
          <p:nvPr/>
        </p:nvGrpSpPr>
        <p:grpSpPr>
          <a:xfrm>
            <a:off x="9703621" y="0"/>
            <a:ext cx="8584380" cy="10287000"/>
            <a:chOff x="0" y="0"/>
            <a:chExt cx="3358824" cy="2709333"/>
          </a:xfrm>
          <a:solidFill>
            <a:schemeClr val="accent4">
              <a:lumMod val="75000"/>
            </a:schemeClr>
          </a:solidFill>
        </p:grpSpPr>
        <p:sp>
          <p:nvSpPr>
            <p:cNvPr id="3" name="Freeform 3"/>
            <p:cNvSpPr/>
            <p:nvPr/>
          </p:nvSpPr>
          <p:spPr>
            <a:xfrm>
              <a:off x="0" y="0"/>
              <a:ext cx="3358824" cy="2709333"/>
            </a:xfrm>
            <a:custGeom>
              <a:avLst/>
              <a:gdLst/>
              <a:ahLst/>
              <a:cxnLst/>
              <a:rect l="l" t="t" r="r" b="b"/>
              <a:pathLst>
                <a:path w="3358824" h="2709333">
                  <a:moveTo>
                    <a:pt x="0" y="0"/>
                  </a:moveTo>
                  <a:lnTo>
                    <a:pt x="3358824" y="0"/>
                  </a:lnTo>
                  <a:lnTo>
                    <a:pt x="3358824" y="2709333"/>
                  </a:lnTo>
                  <a:lnTo>
                    <a:pt x="0" y="2709333"/>
                  </a:lnTo>
                  <a:close/>
                </a:path>
              </a:pathLst>
            </a:custGeom>
            <a:grpFill/>
          </p:spPr>
          <p:txBody>
            <a:bodyPr/>
            <a:lstStyle/>
            <a:p>
              <a:endParaRPr lang="tr-TR"/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0" y="-38100"/>
              <a:ext cx="3358824" cy="2747433"/>
            </a:xfrm>
            <a:prstGeom prst="rect">
              <a:avLst/>
            </a:prstGeom>
            <a:grpFill/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940"/>
                </a:lnSpc>
              </a:pPr>
              <a:endParaRPr/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8256852" y="2195976"/>
            <a:ext cx="3241165" cy="5559935"/>
            <a:chOff x="0" y="0"/>
            <a:chExt cx="4321553" cy="7413246"/>
          </a:xfrm>
        </p:grpSpPr>
        <p:pic>
          <p:nvPicPr>
            <p:cNvPr id="6" name="Picture 6"/>
            <p:cNvPicPr>
              <a:picLocks noChangeAspect="1"/>
            </p:cNvPicPr>
            <p:nvPr/>
          </p:nvPicPr>
          <p:blipFill>
            <a:blip r:embed="rId2"/>
            <a:srcRect l="17120" t="5050" r="51976" b="4051"/>
            <a:stretch>
              <a:fillRect/>
            </a:stretch>
          </p:blipFill>
          <p:spPr>
            <a:xfrm>
              <a:off x="0" y="0"/>
              <a:ext cx="4321553" cy="7413246"/>
            </a:xfrm>
            <a:prstGeom prst="rect">
              <a:avLst/>
            </a:prstGeom>
          </p:spPr>
        </p:pic>
      </p:grpSp>
      <p:grpSp>
        <p:nvGrpSpPr>
          <p:cNvPr id="7" name="Group 7"/>
          <p:cNvGrpSpPr/>
          <p:nvPr/>
        </p:nvGrpSpPr>
        <p:grpSpPr>
          <a:xfrm>
            <a:off x="11653271" y="2195976"/>
            <a:ext cx="3241165" cy="5559935"/>
            <a:chOff x="0" y="0"/>
            <a:chExt cx="4321553" cy="7413246"/>
          </a:xfrm>
        </p:grpSpPr>
        <p:pic>
          <p:nvPicPr>
            <p:cNvPr id="8" name="Picture 8"/>
            <p:cNvPicPr>
              <a:picLocks noChangeAspect="1"/>
            </p:cNvPicPr>
            <p:nvPr/>
          </p:nvPicPr>
          <p:blipFill>
            <a:blip r:embed="rId3"/>
            <a:srcRect l="17636" r="46595" b="53676"/>
            <a:stretch>
              <a:fillRect/>
            </a:stretch>
          </p:blipFill>
          <p:spPr>
            <a:xfrm>
              <a:off x="0" y="0"/>
              <a:ext cx="4321553" cy="7413246"/>
            </a:xfrm>
            <a:prstGeom prst="rect">
              <a:avLst/>
            </a:prstGeom>
          </p:spPr>
        </p:pic>
      </p:grpSp>
      <p:grpSp>
        <p:nvGrpSpPr>
          <p:cNvPr id="9" name="Group 9"/>
          <p:cNvGrpSpPr/>
          <p:nvPr/>
        </p:nvGrpSpPr>
        <p:grpSpPr>
          <a:xfrm>
            <a:off x="15046835" y="2195976"/>
            <a:ext cx="3241165" cy="5559935"/>
            <a:chOff x="0" y="0"/>
            <a:chExt cx="4321553" cy="7413246"/>
          </a:xfrm>
        </p:grpSpPr>
        <p:pic>
          <p:nvPicPr>
            <p:cNvPr id="10" name="Picture 10"/>
            <p:cNvPicPr>
              <a:picLocks noChangeAspect="1"/>
            </p:cNvPicPr>
            <p:nvPr/>
          </p:nvPicPr>
          <p:blipFill>
            <a:blip r:embed="rId4"/>
            <a:srcRect l="12377" t="10543" r="25009" b="8766"/>
            <a:stretch>
              <a:fillRect/>
            </a:stretch>
          </p:blipFill>
          <p:spPr>
            <a:xfrm>
              <a:off x="0" y="0"/>
              <a:ext cx="4321553" cy="7413246"/>
            </a:xfrm>
            <a:prstGeom prst="rect">
              <a:avLst/>
            </a:prstGeom>
          </p:spPr>
        </p:pic>
      </p:grpSp>
      <p:sp>
        <p:nvSpPr>
          <p:cNvPr id="11" name="Freeform 11"/>
          <p:cNvSpPr/>
          <p:nvPr/>
        </p:nvSpPr>
        <p:spPr>
          <a:xfrm>
            <a:off x="12400255" y="9021491"/>
            <a:ext cx="3211827" cy="2879938"/>
          </a:xfrm>
          <a:custGeom>
            <a:avLst/>
            <a:gdLst/>
            <a:ahLst/>
            <a:cxnLst/>
            <a:rect l="l" t="t" r="r" b="b"/>
            <a:pathLst>
              <a:path w="3211827" h="2879938">
                <a:moveTo>
                  <a:pt x="0" y="0"/>
                </a:moveTo>
                <a:lnTo>
                  <a:pt x="3211827" y="0"/>
                </a:lnTo>
                <a:lnTo>
                  <a:pt x="3211827" y="2879938"/>
                </a:lnTo>
                <a:lnTo>
                  <a:pt x="0" y="2879938"/>
                </a:lnTo>
                <a:lnTo>
                  <a:pt x="0" y="0"/>
                </a:lnTo>
                <a:close/>
              </a:path>
            </a:pathLst>
          </a:custGeom>
          <a:blipFill>
            <a:blip r:embed="rId5">
              <a:extLst>
                <a:ext uri="{96DAC541-7B7A-43D3-8B79-37D633B846F1}">
                  <asvg:svgBlip xmlns:asvg="http://schemas.microsoft.com/office/drawing/2016/SVG/main" r:embed="rId6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tr-TR"/>
          </a:p>
        </p:txBody>
      </p:sp>
      <p:sp>
        <p:nvSpPr>
          <p:cNvPr id="12" name="Freeform 12"/>
          <p:cNvSpPr/>
          <p:nvPr/>
        </p:nvSpPr>
        <p:spPr>
          <a:xfrm>
            <a:off x="16052795" y="596667"/>
            <a:ext cx="1216708" cy="1216708"/>
          </a:xfrm>
          <a:custGeom>
            <a:avLst/>
            <a:gdLst/>
            <a:ahLst/>
            <a:cxnLst/>
            <a:rect l="l" t="t" r="r" b="b"/>
            <a:pathLst>
              <a:path w="1216708" h="1216708">
                <a:moveTo>
                  <a:pt x="0" y="0"/>
                </a:moveTo>
                <a:lnTo>
                  <a:pt x="1216708" y="0"/>
                </a:lnTo>
                <a:lnTo>
                  <a:pt x="1216708" y="1216708"/>
                </a:lnTo>
                <a:lnTo>
                  <a:pt x="0" y="1216708"/>
                </a:lnTo>
                <a:lnTo>
                  <a:pt x="0" y="0"/>
                </a:lnTo>
                <a:close/>
              </a:path>
            </a:pathLst>
          </a:custGeom>
          <a:blipFill>
            <a:blip r:embed="rId7"/>
            <a:stretch>
              <a:fillRect/>
            </a:stretch>
          </a:blipFill>
          <a:ln cap="sq">
            <a:noFill/>
            <a:prstDash val="solid"/>
            <a:miter/>
          </a:ln>
        </p:spPr>
        <p:txBody>
          <a:bodyPr/>
          <a:lstStyle/>
          <a:p>
            <a:endParaRPr lang="tr-TR"/>
          </a:p>
        </p:txBody>
      </p:sp>
      <p:sp>
        <p:nvSpPr>
          <p:cNvPr id="13" name="Freeform 13"/>
          <p:cNvSpPr/>
          <p:nvPr/>
        </p:nvSpPr>
        <p:spPr>
          <a:xfrm>
            <a:off x="851334" y="596667"/>
            <a:ext cx="2061427" cy="2061427"/>
          </a:xfrm>
          <a:custGeom>
            <a:avLst/>
            <a:gdLst/>
            <a:ahLst/>
            <a:cxnLst/>
            <a:rect l="l" t="t" r="r" b="b"/>
            <a:pathLst>
              <a:path w="2061427" h="2061427">
                <a:moveTo>
                  <a:pt x="0" y="0"/>
                </a:moveTo>
                <a:lnTo>
                  <a:pt x="2061428" y="0"/>
                </a:lnTo>
                <a:lnTo>
                  <a:pt x="2061428" y="2061427"/>
                </a:lnTo>
                <a:lnTo>
                  <a:pt x="0" y="2061427"/>
                </a:lnTo>
                <a:lnTo>
                  <a:pt x="0" y="0"/>
                </a:lnTo>
                <a:close/>
              </a:path>
            </a:pathLst>
          </a:custGeom>
          <a:blipFill>
            <a:blip r:embed="rId8">
              <a:extLst>
                <a:ext uri="{96DAC541-7B7A-43D3-8B79-37D633B846F1}">
                  <asvg:svgBlip xmlns:asvg="http://schemas.microsoft.com/office/drawing/2016/SVG/main" r:embed="rId9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tr-TR"/>
          </a:p>
        </p:txBody>
      </p:sp>
      <p:sp>
        <p:nvSpPr>
          <p:cNvPr id="14" name="Freeform 14"/>
          <p:cNvSpPr/>
          <p:nvPr/>
        </p:nvSpPr>
        <p:spPr>
          <a:xfrm>
            <a:off x="854169" y="7252751"/>
            <a:ext cx="386295" cy="386295"/>
          </a:xfrm>
          <a:custGeom>
            <a:avLst/>
            <a:gdLst/>
            <a:ahLst/>
            <a:cxnLst/>
            <a:rect l="l" t="t" r="r" b="b"/>
            <a:pathLst>
              <a:path w="386295" h="386295">
                <a:moveTo>
                  <a:pt x="0" y="0"/>
                </a:moveTo>
                <a:lnTo>
                  <a:pt x="386295" y="0"/>
                </a:lnTo>
                <a:lnTo>
                  <a:pt x="386295" y="386295"/>
                </a:lnTo>
                <a:lnTo>
                  <a:pt x="0" y="386295"/>
                </a:lnTo>
                <a:lnTo>
                  <a:pt x="0" y="0"/>
                </a:lnTo>
                <a:close/>
              </a:path>
            </a:pathLst>
          </a:custGeom>
          <a:blipFill>
            <a:blip r:embed="rId10">
              <a:extLst>
                <a:ext uri="{96DAC541-7B7A-43D3-8B79-37D633B846F1}">
                  <asvg:svgBlip xmlns:asvg="http://schemas.microsoft.com/office/drawing/2016/SVG/main" r:embed="rId11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tr-TR"/>
          </a:p>
        </p:txBody>
      </p:sp>
      <p:sp>
        <p:nvSpPr>
          <p:cNvPr id="15" name="Freeform 15"/>
          <p:cNvSpPr/>
          <p:nvPr/>
        </p:nvSpPr>
        <p:spPr>
          <a:xfrm>
            <a:off x="812686" y="7755911"/>
            <a:ext cx="595651" cy="347711"/>
          </a:xfrm>
          <a:custGeom>
            <a:avLst/>
            <a:gdLst/>
            <a:ahLst/>
            <a:cxnLst/>
            <a:rect l="l" t="t" r="r" b="b"/>
            <a:pathLst>
              <a:path w="595651" h="347711">
                <a:moveTo>
                  <a:pt x="0" y="0"/>
                </a:moveTo>
                <a:lnTo>
                  <a:pt x="595651" y="0"/>
                </a:lnTo>
                <a:lnTo>
                  <a:pt x="595651" y="347711"/>
                </a:lnTo>
                <a:lnTo>
                  <a:pt x="0" y="347711"/>
                </a:lnTo>
                <a:lnTo>
                  <a:pt x="0" y="0"/>
                </a:lnTo>
                <a:close/>
              </a:path>
            </a:pathLst>
          </a:custGeom>
          <a:blipFill>
            <a:blip r:embed="rId12">
              <a:extLst>
                <a:ext uri="{96DAC541-7B7A-43D3-8B79-37D633B846F1}">
                  <asvg:svgBlip xmlns:asvg="http://schemas.microsoft.com/office/drawing/2016/SVG/main" r:embed="rId13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tr-TR"/>
          </a:p>
        </p:txBody>
      </p:sp>
      <p:sp>
        <p:nvSpPr>
          <p:cNvPr id="16" name="Freeform 16"/>
          <p:cNvSpPr/>
          <p:nvPr/>
        </p:nvSpPr>
        <p:spPr>
          <a:xfrm>
            <a:off x="9838607" y="9258300"/>
            <a:ext cx="824341" cy="607951"/>
          </a:xfrm>
          <a:custGeom>
            <a:avLst/>
            <a:gdLst/>
            <a:ahLst/>
            <a:cxnLst/>
            <a:rect l="l" t="t" r="r" b="b"/>
            <a:pathLst>
              <a:path w="824341" h="607951">
                <a:moveTo>
                  <a:pt x="0" y="0"/>
                </a:moveTo>
                <a:lnTo>
                  <a:pt x="824341" y="0"/>
                </a:lnTo>
                <a:lnTo>
                  <a:pt x="824341" y="607951"/>
                </a:lnTo>
                <a:lnTo>
                  <a:pt x="0" y="607951"/>
                </a:lnTo>
                <a:lnTo>
                  <a:pt x="0" y="0"/>
                </a:lnTo>
                <a:close/>
              </a:path>
            </a:pathLst>
          </a:custGeom>
        </p:spPr>
        <p:txBody>
          <a:bodyPr/>
          <a:lstStyle/>
          <a:p>
            <a:endParaRPr lang="tr-TR"/>
          </a:p>
        </p:txBody>
      </p:sp>
      <p:sp>
        <p:nvSpPr>
          <p:cNvPr id="17" name="Freeform 17"/>
          <p:cNvSpPr/>
          <p:nvPr/>
        </p:nvSpPr>
        <p:spPr>
          <a:xfrm>
            <a:off x="10384741" y="9590801"/>
            <a:ext cx="556412" cy="569949"/>
          </a:xfrm>
          <a:custGeom>
            <a:avLst/>
            <a:gdLst/>
            <a:ahLst/>
            <a:cxnLst/>
            <a:rect l="l" t="t" r="r" b="b"/>
            <a:pathLst>
              <a:path w="556412" h="569949">
                <a:moveTo>
                  <a:pt x="0" y="0"/>
                </a:moveTo>
                <a:lnTo>
                  <a:pt x="556413" y="0"/>
                </a:lnTo>
                <a:lnTo>
                  <a:pt x="556413" y="569949"/>
                </a:lnTo>
                <a:lnTo>
                  <a:pt x="0" y="569949"/>
                </a:lnTo>
                <a:lnTo>
                  <a:pt x="0" y="0"/>
                </a:lnTo>
                <a:close/>
              </a:path>
            </a:pathLst>
          </a:custGeom>
          <a:blipFill>
            <a:blip r:embed="rId14">
              <a:extLst>
                <a:ext uri="{96DAC541-7B7A-43D3-8B79-37D633B846F1}">
                  <asvg:svgBlip xmlns:asvg="http://schemas.microsoft.com/office/drawing/2016/SVG/main" r:embed="rId15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tr-TR"/>
          </a:p>
        </p:txBody>
      </p:sp>
      <p:sp>
        <p:nvSpPr>
          <p:cNvPr id="21" name="TextBox 21"/>
          <p:cNvSpPr txBox="1"/>
          <p:nvPr/>
        </p:nvSpPr>
        <p:spPr>
          <a:xfrm>
            <a:off x="1127035" y="1522605"/>
            <a:ext cx="9440648" cy="855888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6900"/>
              </a:lnSpc>
            </a:pPr>
            <a:r>
              <a:rPr lang="en-US" sz="4928">
                <a:solidFill>
                  <a:srgbClr val="000000"/>
                </a:solidFill>
                <a:latin typeface="Roboto Condensed"/>
                <a:ea typeface="Roboto Condensed"/>
                <a:cs typeface="Roboto Condensed"/>
                <a:sym typeface="Roboto Condensed"/>
              </a:rPr>
              <a:t>COMPANY RALLY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1589642" y="7248730"/>
            <a:ext cx="1597894" cy="345479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marL="0" lvl="0" indent="0" algn="l">
              <a:lnSpc>
                <a:spcPts val="2940"/>
              </a:lnSpc>
              <a:spcBef>
                <a:spcPct val="0"/>
              </a:spcBef>
            </a:pPr>
            <a:r>
              <a:rPr lang="en-US" sz="2100" b="1" dirty="0">
                <a:solidFill>
                  <a:srgbClr val="565656"/>
                </a:solidFill>
                <a:latin typeface="Montserrat Bold"/>
                <a:ea typeface="Montserrat Bold"/>
                <a:cs typeface="Montserrat Bold"/>
                <a:sym typeface="Montserrat Bold"/>
              </a:rPr>
              <a:t>120-180 </a:t>
            </a:r>
            <a:r>
              <a:rPr lang="en-US" sz="2100" b="1" u="none" strike="noStrike" dirty="0">
                <a:solidFill>
                  <a:srgbClr val="565656"/>
                </a:solidFill>
                <a:latin typeface="Montserrat Bold"/>
                <a:ea typeface="Montserrat Bold"/>
                <a:cs typeface="Montserrat Bold"/>
                <a:sym typeface="Montserrat Bold"/>
              </a:rPr>
              <a:t>dk.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1589642" y="7756912"/>
            <a:ext cx="6667210" cy="345479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marL="0" lvl="0" indent="0" algn="l">
              <a:lnSpc>
                <a:spcPts val="2940"/>
              </a:lnSpc>
              <a:spcBef>
                <a:spcPct val="0"/>
              </a:spcBef>
            </a:pPr>
            <a:r>
              <a:rPr lang="en-US" sz="2100" b="1" u="none" strike="noStrike" dirty="0">
                <a:solidFill>
                  <a:srgbClr val="565656"/>
                </a:solidFill>
                <a:latin typeface="Montserrat Bold"/>
                <a:ea typeface="Montserrat Bold"/>
                <a:cs typeface="Montserrat Bold"/>
                <a:sym typeface="Montserrat Bold"/>
              </a:rPr>
              <a:t>1 moderatör, 1 koordinatör, her </a:t>
            </a:r>
            <a:r>
              <a:rPr lang="en-US" sz="2100" b="1" u="none" strike="noStrike" dirty="0" err="1">
                <a:solidFill>
                  <a:srgbClr val="565656"/>
                </a:solidFill>
                <a:latin typeface="Montserrat Bold"/>
                <a:ea typeface="Montserrat Bold"/>
                <a:cs typeface="Montserrat Bold"/>
                <a:sym typeface="Montserrat Bold"/>
              </a:rPr>
              <a:t>takıma</a:t>
            </a:r>
            <a:r>
              <a:rPr lang="en-US" sz="2100" b="1" u="none" strike="noStrike" dirty="0">
                <a:solidFill>
                  <a:srgbClr val="565656"/>
                </a:solidFill>
                <a:latin typeface="Montserrat Bold"/>
                <a:ea typeface="Montserrat Bold"/>
                <a:cs typeface="Montserrat Bold"/>
                <a:sym typeface="Montserrat Bold"/>
              </a:rPr>
              <a:t> 1 asistan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834810" y="8265547"/>
            <a:ext cx="3203789" cy="345479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marL="0" lvl="0" indent="0" algn="l">
              <a:lnSpc>
                <a:spcPts val="2940"/>
              </a:lnSpc>
              <a:spcBef>
                <a:spcPct val="0"/>
              </a:spcBef>
            </a:pPr>
            <a:r>
              <a:rPr lang="en-US" sz="2100" b="1" u="none" strike="noStrike" dirty="0">
                <a:solidFill>
                  <a:srgbClr val="565656"/>
                </a:solidFill>
                <a:latin typeface="Montserrat Bold"/>
                <a:ea typeface="Montserrat Bold"/>
                <a:cs typeface="Montserrat Bold"/>
                <a:sym typeface="Montserrat Bold"/>
              </a:rPr>
              <a:t>Katılımcı Sayısı:  5-500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851334" y="3036351"/>
            <a:ext cx="7275243" cy="4282454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0" lvl="0" indent="0" algn="just">
              <a:lnSpc>
                <a:spcPts val="2800"/>
              </a:lnSpc>
              <a:spcBef>
                <a:spcPct val="0"/>
              </a:spcBef>
            </a:pP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Motorlar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çalışıyor,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pist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hazır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.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Üç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,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iki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,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b</a:t>
            </a:r>
            <a:r>
              <a:rPr lang="en-US" sz="2000" u="none" strike="noStrike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ir</a:t>
            </a:r>
            <a:r>
              <a:rPr lang="en-US" sz="2000" u="none" strike="noStrike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… </a:t>
            </a:r>
            <a:r>
              <a:rPr lang="en-US" sz="2000" u="none" strike="noStrike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Yarış</a:t>
            </a:r>
            <a:r>
              <a:rPr lang="en-US" sz="2000" u="none" strike="noStrike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u="none" strike="noStrike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başlasın</a:t>
            </a:r>
            <a:r>
              <a:rPr lang="en-US" sz="2000" u="none" strike="noStrike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!</a:t>
            </a:r>
          </a:p>
          <a:p>
            <a:pPr marL="0" lvl="0" indent="0" algn="just">
              <a:lnSpc>
                <a:spcPts val="2800"/>
              </a:lnSpc>
              <a:spcBef>
                <a:spcPct val="0"/>
              </a:spcBef>
            </a:pPr>
            <a:endParaRPr lang="en-US" sz="2000" u="none" strike="noStrike" dirty="0">
              <a:solidFill>
                <a:srgbClr val="565656"/>
              </a:solidFill>
              <a:latin typeface="Montserrat"/>
              <a:ea typeface="Montserrat"/>
              <a:cs typeface="Montserrat"/>
              <a:sym typeface="Montserrat"/>
            </a:endParaRPr>
          </a:p>
          <a:p>
            <a:pPr marL="0" lvl="0" indent="0" algn="just">
              <a:lnSpc>
                <a:spcPts val="2800"/>
              </a:lnSpc>
              <a:spcBef>
                <a:spcPct val="0"/>
              </a:spcBef>
            </a:pPr>
            <a:r>
              <a:rPr lang="en-US" sz="2000" u="none" strike="noStrike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Bugüne</a:t>
            </a:r>
            <a:r>
              <a:rPr lang="en-US" sz="2000" u="none" strike="noStrike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u="none" strike="noStrike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kadar</a:t>
            </a:r>
            <a:r>
              <a:rPr lang="en-US" sz="2000" u="none" strike="noStrike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u="none" strike="noStrike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yapılmış</a:t>
            </a:r>
            <a:r>
              <a:rPr lang="en-US" sz="2000" u="none" strike="noStrike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en iyi </a:t>
            </a:r>
            <a:r>
              <a:rPr lang="en-US" sz="2000" u="none" strike="noStrike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arabayı</a:t>
            </a:r>
            <a:r>
              <a:rPr lang="en-US" sz="2000" u="none" strike="noStrike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u="none" strike="noStrike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tasarlamak</a:t>
            </a:r>
            <a:r>
              <a:rPr lang="en-US" sz="2000" u="none" strike="noStrike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u="none" strike="noStrike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sizin</a:t>
            </a:r>
            <a:r>
              <a:rPr lang="en-US" sz="2000" u="none" strike="noStrike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u="none" strike="noStrike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elinizde</a:t>
            </a:r>
            <a:r>
              <a:rPr lang="en-US" sz="2000" u="none" strike="noStrike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! </a:t>
            </a:r>
            <a:r>
              <a:rPr lang="en-US" sz="2000" u="none" strike="noStrike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Tasarımdan</a:t>
            </a:r>
            <a:r>
              <a:rPr lang="en-US" sz="2000" u="none" strike="noStrike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u="none" strike="noStrike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üretime</a:t>
            </a:r>
            <a:r>
              <a:rPr lang="en-US" sz="2000" u="none" strike="noStrike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u="none" strike="noStrike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tüm</a:t>
            </a:r>
            <a:r>
              <a:rPr lang="en-US" sz="2000" u="none" strike="noStrike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u="none" strike="noStrike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süreci</a:t>
            </a:r>
            <a:r>
              <a:rPr lang="en-US" sz="2000" u="none" strike="noStrike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u="none" strike="noStrike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üstlendiğiniz</a:t>
            </a:r>
            <a:r>
              <a:rPr lang="en-US" sz="2000" u="none" strike="noStrike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u="none" strike="noStrike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bu</a:t>
            </a:r>
            <a:r>
              <a:rPr lang="en-US" sz="2000" u="none" strike="noStrike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u="none" strike="noStrike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yarışta</a:t>
            </a:r>
            <a:r>
              <a:rPr lang="en-US" sz="2000" u="none" strike="noStrike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hem </a:t>
            </a:r>
            <a:r>
              <a:rPr lang="en-US" sz="2000" u="none" strike="noStrike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zamana</a:t>
            </a:r>
            <a:r>
              <a:rPr lang="en-US" sz="2000" u="none" strike="noStrike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hem </a:t>
            </a:r>
            <a:r>
              <a:rPr lang="en-US" sz="2000" u="none" strike="noStrike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rakiplere</a:t>
            </a:r>
            <a:r>
              <a:rPr lang="en-US" sz="2000" u="none" strike="noStrike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u="none" strike="noStrike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karşı</a:t>
            </a:r>
            <a:r>
              <a:rPr lang="en-US" sz="2000" u="none" strike="noStrike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u="none" strike="noStrike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mücadele</a:t>
            </a:r>
            <a:r>
              <a:rPr lang="en-US" sz="2000" u="none" strike="noStrike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u="none" strike="noStrike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veriyorsunuz</a:t>
            </a:r>
            <a:r>
              <a:rPr lang="en-US" sz="2000" u="none" strike="noStrike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. </a:t>
            </a:r>
          </a:p>
          <a:p>
            <a:pPr marL="0" lvl="0" indent="0" algn="just">
              <a:lnSpc>
                <a:spcPts val="2800"/>
              </a:lnSpc>
              <a:spcBef>
                <a:spcPct val="0"/>
              </a:spcBef>
            </a:pPr>
            <a:endParaRPr lang="en-US" sz="2000" u="none" strike="noStrike" dirty="0">
              <a:solidFill>
                <a:srgbClr val="565656"/>
              </a:solidFill>
              <a:latin typeface="Montserrat"/>
              <a:ea typeface="Montserrat"/>
              <a:cs typeface="Montserrat"/>
              <a:sym typeface="Montserrat"/>
            </a:endParaRPr>
          </a:p>
          <a:p>
            <a:pPr marL="0" lvl="0" indent="0" algn="just">
              <a:lnSpc>
                <a:spcPts val="2800"/>
              </a:lnSpc>
              <a:spcBef>
                <a:spcPct val="0"/>
              </a:spcBef>
            </a:pPr>
            <a:r>
              <a:rPr lang="en-US" sz="2000" u="none" strike="noStrike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Araçlar</a:t>
            </a:r>
            <a:r>
              <a:rPr lang="en-US" sz="2000" u="none" strike="noStrike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u="none" strike="noStrike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fabrika</a:t>
            </a:r>
            <a:r>
              <a:rPr lang="en-US" sz="2000" u="none" strike="noStrike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u="none" strike="noStrike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çıkışı</a:t>
            </a:r>
            <a:r>
              <a:rPr lang="en-US" sz="2000" u="none" strike="noStrike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u="none" strike="noStrike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puanlanıyor</a:t>
            </a:r>
            <a:r>
              <a:rPr lang="en-US" sz="2000" u="none" strike="noStrike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u="none" strike="noStrike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ve</a:t>
            </a:r>
            <a:r>
              <a:rPr lang="en-US" sz="2000" u="none" strike="noStrike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u="none" strike="noStrike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ardından</a:t>
            </a:r>
            <a:r>
              <a:rPr lang="en-US" sz="2000" u="none" strike="noStrike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u="none" strike="noStrike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pistte</a:t>
            </a:r>
            <a:r>
              <a:rPr lang="en-US" sz="2000" u="none" strike="noStrike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u="none" strike="noStrike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kozlarını</a:t>
            </a:r>
            <a:r>
              <a:rPr lang="en-US" sz="2000" u="none" strike="noStrike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u="none" strike="noStrike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paylaşıyor</a:t>
            </a:r>
            <a:r>
              <a:rPr lang="en-US" sz="2000" u="none" strike="noStrike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. </a:t>
            </a:r>
            <a:r>
              <a:rPr lang="en-US" sz="2000" u="none" strike="noStrike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Eğlence</a:t>
            </a:r>
            <a:r>
              <a:rPr lang="en-US" sz="2000" u="none" strike="noStrike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u="none" strike="noStrike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ve</a:t>
            </a:r>
            <a:r>
              <a:rPr lang="en-US" sz="2000" u="none" strike="noStrike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u="none" strike="noStrike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takım</a:t>
            </a:r>
            <a:r>
              <a:rPr lang="en-US" sz="2000" u="none" strike="noStrike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ruhunu </a:t>
            </a:r>
            <a:r>
              <a:rPr lang="en-US" sz="2000" u="none" strike="noStrike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bir</a:t>
            </a:r>
            <a:r>
              <a:rPr lang="en-US" sz="2000" u="none" strike="noStrike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u="none" strike="noStrike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araya</a:t>
            </a:r>
            <a:r>
              <a:rPr lang="en-US" sz="2000" u="none" strike="noStrike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u="none" strike="noStrike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getiren</a:t>
            </a:r>
            <a:r>
              <a:rPr lang="en-US" sz="2000" u="none" strike="noStrike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en </a:t>
            </a:r>
            <a:r>
              <a:rPr lang="en-US" sz="2000" u="none" strike="noStrike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dinamik</a:t>
            </a:r>
            <a:r>
              <a:rPr lang="en-US" sz="2000" u="none" strike="noStrike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u="none" strike="noStrike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aktivitelerimizden</a:t>
            </a:r>
            <a:r>
              <a:rPr lang="en-US" sz="2000" u="none" strike="noStrike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u="none" strike="noStrike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biri</a:t>
            </a:r>
            <a:r>
              <a:rPr lang="en-US" sz="2000" u="none" strike="noStrike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: Company Rally!</a:t>
            </a:r>
          </a:p>
          <a:p>
            <a:pPr marL="0" lvl="0" indent="0" algn="l">
              <a:lnSpc>
                <a:spcPts val="2800"/>
              </a:lnSpc>
              <a:spcBef>
                <a:spcPct val="0"/>
              </a:spcBef>
            </a:pPr>
            <a:endParaRPr lang="en-US" sz="2000" u="none" strike="noStrike" dirty="0">
              <a:solidFill>
                <a:srgbClr val="565656"/>
              </a:solidFill>
              <a:latin typeface="Montserrat"/>
              <a:ea typeface="Montserrat"/>
              <a:cs typeface="Montserrat"/>
              <a:sym typeface="Montserrat"/>
            </a:endParaRPr>
          </a:p>
        </p:txBody>
      </p:sp>
      <p:sp>
        <p:nvSpPr>
          <p:cNvPr id="26" name="TextBox 26"/>
          <p:cNvSpPr txBox="1"/>
          <p:nvPr/>
        </p:nvSpPr>
        <p:spPr>
          <a:xfrm>
            <a:off x="1882048" y="2358708"/>
            <a:ext cx="9440648" cy="35877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2800"/>
              </a:lnSpc>
            </a:pPr>
            <a:r>
              <a:rPr lang="en-US" sz="2000">
                <a:solidFill>
                  <a:srgbClr val="000000"/>
                </a:solidFill>
                <a:latin typeface="Roboto Condensed"/>
                <a:ea typeface="Roboto Condensed"/>
                <a:cs typeface="Roboto Condensed"/>
                <a:sym typeface="Roboto Condensed"/>
              </a:rPr>
              <a:t>TAKIM ÇALIŞMASI</a:t>
            </a:r>
          </a:p>
        </p:txBody>
      </p:sp>
      <p:sp>
        <p:nvSpPr>
          <p:cNvPr id="27" name="TextBox 27"/>
          <p:cNvSpPr txBox="1"/>
          <p:nvPr/>
        </p:nvSpPr>
        <p:spPr>
          <a:xfrm>
            <a:off x="3274322" y="9587428"/>
            <a:ext cx="6564285" cy="32321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0" lvl="0" indent="0" algn="ctr">
              <a:lnSpc>
                <a:spcPts val="2660"/>
              </a:lnSpc>
              <a:spcBef>
                <a:spcPct val="0"/>
              </a:spcBef>
            </a:pPr>
            <a:r>
              <a:rPr lang="en-US" sz="190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http://www.m3.com.tr/company-rally/ </a:t>
            </a:r>
          </a:p>
        </p:txBody>
      </p:sp>
      <p:sp>
        <p:nvSpPr>
          <p:cNvPr id="28" name="TextBox 28"/>
          <p:cNvSpPr txBox="1"/>
          <p:nvPr/>
        </p:nvSpPr>
        <p:spPr>
          <a:xfrm>
            <a:off x="5572493" y="9240719"/>
            <a:ext cx="1818907" cy="345479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marL="0" lvl="0" indent="0" algn="l">
              <a:lnSpc>
                <a:spcPts val="2940"/>
              </a:lnSpc>
              <a:spcBef>
                <a:spcPct val="0"/>
              </a:spcBef>
            </a:pPr>
            <a:r>
              <a:rPr lang="en-US" sz="2100" b="1" dirty="0">
                <a:solidFill>
                  <a:srgbClr val="565656"/>
                </a:solidFill>
                <a:latin typeface="Montserrat Bold"/>
                <a:ea typeface="Montserrat Bold"/>
                <a:cs typeface="Montserrat Bold"/>
                <a:sym typeface="Montserrat Bold"/>
              </a:rPr>
              <a:t>Detaylı bilgi:</a:t>
            </a:r>
          </a:p>
        </p:txBody>
      </p:sp>
      <p:sp>
        <p:nvSpPr>
          <p:cNvPr id="29" name="TextBox 29"/>
          <p:cNvSpPr txBox="1"/>
          <p:nvPr/>
        </p:nvSpPr>
        <p:spPr>
          <a:xfrm>
            <a:off x="1028700" y="9463603"/>
            <a:ext cx="1980378" cy="26670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2160"/>
              </a:lnSpc>
            </a:pPr>
            <a:r>
              <a:rPr lang="en-US" sz="1800" b="1">
                <a:solidFill>
                  <a:srgbClr val="FFFFFF"/>
                </a:solidFill>
                <a:latin typeface="Montserrat Bold"/>
                <a:ea typeface="Montserrat Bold"/>
                <a:cs typeface="Montserrat Bold"/>
                <a:sym typeface="Montserrat Bold"/>
              </a:rPr>
              <a:t>Fiyat: </a:t>
            </a:r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2"/>
          <p:cNvGrpSpPr/>
          <p:nvPr/>
        </p:nvGrpSpPr>
        <p:grpSpPr>
          <a:xfrm>
            <a:off x="9703621" y="0"/>
            <a:ext cx="8584380" cy="10287000"/>
            <a:chOff x="0" y="0"/>
            <a:chExt cx="3358824" cy="2709333"/>
          </a:xfrm>
          <a:solidFill>
            <a:schemeClr val="accent4">
              <a:lumMod val="75000"/>
            </a:schemeClr>
          </a:solidFill>
        </p:grpSpPr>
        <p:sp>
          <p:nvSpPr>
            <p:cNvPr id="3" name="Freeform 3"/>
            <p:cNvSpPr/>
            <p:nvPr/>
          </p:nvSpPr>
          <p:spPr>
            <a:xfrm>
              <a:off x="0" y="0"/>
              <a:ext cx="3358824" cy="2709333"/>
            </a:xfrm>
            <a:custGeom>
              <a:avLst/>
              <a:gdLst/>
              <a:ahLst/>
              <a:cxnLst/>
              <a:rect l="l" t="t" r="r" b="b"/>
              <a:pathLst>
                <a:path w="3358824" h="2709333">
                  <a:moveTo>
                    <a:pt x="0" y="0"/>
                  </a:moveTo>
                  <a:lnTo>
                    <a:pt x="3358824" y="0"/>
                  </a:lnTo>
                  <a:lnTo>
                    <a:pt x="3358824" y="2709333"/>
                  </a:lnTo>
                  <a:lnTo>
                    <a:pt x="0" y="2709333"/>
                  </a:lnTo>
                  <a:close/>
                </a:path>
              </a:pathLst>
            </a:custGeom>
            <a:grpFill/>
          </p:spPr>
          <p:txBody>
            <a:bodyPr/>
            <a:lstStyle/>
            <a:p>
              <a:endParaRPr lang="tr-TR"/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0" y="-38100"/>
              <a:ext cx="3358824" cy="2747433"/>
            </a:xfrm>
            <a:prstGeom prst="rect">
              <a:avLst/>
            </a:prstGeom>
            <a:grpFill/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940"/>
                </a:lnSpc>
              </a:pPr>
              <a:endParaRPr/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8256852" y="2195976"/>
            <a:ext cx="3241165" cy="5559935"/>
            <a:chOff x="0" y="0"/>
            <a:chExt cx="4321553" cy="7413246"/>
          </a:xfrm>
        </p:grpSpPr>
        <p:pic>
          <p:nvPicPr>
            <p:cNvPr id="6" name="Picture 6"/>
            <p:cNvPicPr>
              <a:picLocks noChangeAspect="1"/>
            </p:cNvPicPr>
            <p:nvPr/>
          </p:nvPicPr>
          <p:blipFill>
            <a:blip r:embed="rId2"/>
            <a:srcRect l="39433" r="27775"/>
            <a:stretch>
              <a:fillRect/>
            </a:stretch>
          </p:blipFill>
          <p:spPr>
            <a:xfrm>
              <a:off x="0" y="0"/>
              <a:ext cx="4321553" cy="7413246"/>
            </a:xfrm>
            <a:prstGeom prst="rect">
              <a:avLst/>
            </a:prstGeom>
          </p:spPr>
        </p:pic>
      </p:grpSp>
      <p:grpSp>
        <p:nvGrpSpPr>
          <p:cNvPr id="7" name="Group 7"/>
          <p:cNvGrpSpPr/>
          <p:nvPr/>
        </p:nvGrpSpPr>
        <p:grpSpPr>
          <a:xfrm>
            <a:off x="11653271" y="2195976"/>
            <a:ext cx="3241165" cy="5559935"/>
            <a:chOff x="0" y="0"/>
            <a:chExt cx="4321553" cy="7413246"/>
          </a:xfrm>
        </p:grpSpPr>
        <p:pic>
          <p:nvPicPr>
            <p:cNvPr id="8" name="Picture 8"/>
            <p:cNvPicPr>
              <a:picLocks noChangeAspect="1"/>
            </p:cNvPicPr>
            <p:nvPr/>
          </p:nvPicPr>
          <p:blipFill>
            <a:blip r:embed="rId3"/>
            <a:srcRect l="6610" t="1625" r="716" b="8952"/>
            <a:stretch>
              <a:fillRect/>
            </a:stretch>
          </p:blipFill>
          <p:spPr>
            <a:xfrm>
              <a:off x="0" y="0"/>
              <a:ext cx="4321553" cy="7413246"/>
            </a:xfrm>
            <a:prstGeom prst="rect">
              <a:avLst/>
            </a:prstGeom>
          </p:spPr>
        </p:pic>
      </p:grpSp>
      <p:grpSp>
        <p:nvGrpSpPr>
          <p:cNvPr id="9" name="Group 9"/>
          <p:cNvGrpSpPr/>
          <p:nvPr/>
        </p:nvGrpSpPr>
        <p:grpSpPr>
          <a:xfrm>
            <a:off x="15046835" y="2195976"/>
            <a:ext cx="3241165" cy="5559935"/>
            <a:chOff x="0" y="0"/>
            <a:chExt cx="4321553" cy="7413246"/>
          </a:xfrm>
        </p:grpSpPr>
        <p:pic>
          <p:nvPicPr>
            <p:cNvPr id="10" name="Picture 10"/>
            <p:cNvPicPr>
              <a:picLocks noChangeAspect="1"/>
            </p:cNvPicPr>
            <p:nvPr/>
          </p:nvPicPr>
          <p:blipFill>
            <a:blip r:embed="rId4"/>
            <a:srcRect l="33604" r="33604"/>
            <a:stretch>
              <a:fillRect/>
            </a:stretch>
          </p:blipFill>
          <p:spPr>
            <a:xfrm>
              <a:off x="0" y="0"/>
              <a:ext cx="4321553" cy="7413246"/>
            </a:xfrm>
            <a:prstGeom prst="rect">
              <a:avLst/>
            </a:prstGeom>
          </p:spPr>
        </p:pic>
      </p:grpSp>
      <p:sp>
        <p:nvSpPr>
          <p:cNvPr id="11" name="Freeform 11"/>
          <p:cNvSpPr/>
          <p:nvPr/>
        </p:nvSpPr>
        <p:spPr>
          <a:xfrm>
            <a:off x="12400255" y="9021491"/>
            <a:ext cx="3211827" cy="2879938"/>
          </a:xfrm>
          <a:custGeom>
            <a:avLst/>
            <a:gdLst/>
            <a:ahLst/>
            <a:cxnLst/>
            <a:rect l="l" t="t" r="r" b="b"/>
            <a:pathLst>
              <a:path w="3211827" h="2879938">
                <a:moveTo>
                  <a:pt x="0" y="0"/>
                </a:moveTo>
                <a:lnTo>
                  <a:pt x="3211827" y="0"/>
                </a:lnTo>
                <a:lnTo>
                  <a:pt x="3211827" y="2879938"/>
                </a:lnTo>
                <a:lnTo>
                  <a:pt x="0" y="2879938"/>
                </a:lnTo>
                <a:lnTo>
                  <a:pt x="0" y="0"/>
                </a:lnTo>
                <a:close/>
              </a:path>
            </a:pathLst>
          </a:custGeom>
          <a:blipFill>
            <a:blip r:embed="rId5">
              <a:extLst>
                <a:ext uri="{96DAC541-7B7A-43D3-8B79-37D633B846F1}">
                  <asvg:svgBlip xmlns:asvg="http://schemas.microsoft.com/office/drawing/2016/SVG/main" r:embed="rId6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tr-TR"/>
          </a:p>
        </p:txBody>
      </p:sp>
      <p:sp>
        <p:nvSpPr>
          <p:cNvPr id="12" name="Freeform 12"/>
          <p:cNvSpPr/>
          <p:nvPr/>
        </p:nvSpPr>
        <p:spPr>
          <a:xfrm>
            <a:off x="16052795" y="596667"/>
            <a:ext cx="1216708" cy="1216708"/>
          </a:xfrm>
          <a:custGeom>
            <a:avLst/>
            <a:gdLst/>
            <a:ahLst/>
            <a:cxnLst/>
            <a:rect l="l" t="t" r="r" b="b"/>
            <a:pathLst>
              <a:path w="1216708" h="1216708">
                <a:moveTo>
                  <a:pt x="0" y="0"/>
                </a:moveTo>
                <a:lnTo>
                  <a:pt x="1216708" y="0"/>
                </a:lnTo>
                <a:lnTo>
                  <a:pt x="1216708" y="1216708"/>
                </a:lnTo>
                <a:lnTo>
                  <a:pt x="0" y="1216708"/>
                </a:lnTo>
                <a:lnTo>
                  <a:pt x="0" y="0"/>
                </a:lnTo>
                <a:close/>
              </a:path>
            </a:pathLst>
          </a:custGeom>
          <a:blipFill>
            <a:blip r:embed="rId7"/>
            <a:stretch>
              <a:fillRect/>
            </a:stretch>
          </a:blipFill>
          <a:ln cap="sq">
            <a:noFill/>
            <a:prstDash val="solid"/>
            <a:miter/>
          </a:ln>
        </p:spPr>
        <p:txBody>
          <a:bodyPr/>
          <a:lstStyle/>
          <a:p>
            <a:endParaRPr lang="tr-TR"/>
          </a:p>
        </p:txBody>
      </p:sp>
      <p:sp>
        <p:nvSpPr>
          <p:cNvPr id="13" name="Freeform 13"/>
          <p:cNvSpPr/>
          <p:nvPr/>
        </p:nvSpPr>
        <p:spPr>
          <a:xfrm>
            <a:off x="851334" y="596667"/>
            <a:ext cx="2061427" cy="2061427"/>
          </a:xfrm>
          <a:custGeom>
            <a:avLst/>
            <a:gdLst/>
            <a:ahLst/>
            <a:cxnLst/>
            <a:rect l="l" t="t" r="r" b="b"/>
            <a:pathLst>
              <a:path w="2061427" h="2061427">
                <a:moveTo>
                  <a:pt x="0" y="0"/>
                </a:moveTo>
                <a:lnTo>
                  <a:pt x="2061428" y="0"/>
                </a:lnTo>
                <a:lnTo>
                  <a:pt x="2061428" y="2061427"/>
                </a:lnTo>
                <a:lnTo>
                  <a:pt x="0" y="2061427"/>
                </a:lnTo>
                <a:lnTo>
                  <a:pt x="0" y="0"/>
                </a:lnTo>
                <a:close/>
              </a:path>
            </a:pathLst>
          </a:custGeom>
          <a:blipFill>
            <a:blip r:embed="rId8">
              <a:extLst>
                <a:ext uri="{96DAC541-7B7A-43D3-8B79-37D633B846F1}">
                  <asvg:svgBlip xmlns:asvg="http://schemas.microsoft.com/office/drawing/2016/SVG/main" r:embed="rId9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tr-TR"/>
          </a:p>
        </p:txBody>
      </p:sp>
      <p:sp>
        <p:nvSpPr>
          <p:cNvPr id="14" name="Freeform 14"/>
          <p:cNvSpPr/>
          <p:nvPr/>
        </p:nvSpPr>
        <p:spPr>
          <a:xfrm>
            <a:off x="854169" y="7252751"/>
            <a:ext cx="386295" cy="386295"/>
          </a:xfrm>
          <a:custGeom>
            <a:avLst/>
            <a:gdLst/>
            <a:ahLst/>
            <a:cxnLst/>
            <a:rect l="l" t="t" r="r" b="b"/>
            <a:pathLst>
              <a:path w="386295" h="386295">
                <a:moveTo>
                  <a:pt x="0" y="0"/>
                </a:moveTo>
                <a:lnTo>
                  <a:pt x="386295" y="0"/>
                </a:lnTo>
                <a:lnTo>
                  <a:pt x="386295" y="386295"/>
                </a:lnTo>
                <a:lnTo>
                  <a:pt x="0" y="386295"/>
                </a:lnTo>
                <a:lnTo>
                  <a:pt x="0" y="0"/>
                </a:lnTo>
                <a:close/>
              </a:path>
            </a:pathLst>
          </a:custGeom>
          <a:blipFill>
            <a:blip r:embed="rId10">
              <a:extLst>
                <a:ext uri="{96DAC541-7B7A-43D3-8B79-37D633B846F1}">
                  <asvg:svgBlip xmlns:asvg="http://schemas.microsoft.com/office/drawing/2016/SVG/main" r:embed="rId11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tr-TR"/>
          </a:p>
        </p:txBody>
      </p:sp>
      <p:sp>
        <p:nvSpPr>
          <p:cNvPr id="15" name="Freeform 15"/>
          <p:cNvSpPr/>
          <p:nvPr/>
        </p:nvSpPr>
        <p:spPr>
          <a:xfrm>
            <a:off x="812686" y="7755911"/>
            <a:ext cx="595651" cy="347711"/>
          </a:xfrm>
          <a:custGeom>
            <a:avLst/>
            <a:gdLst/>
            <a:ahLst/>
            <a:cxnLst/>
            <a:rect l="l" t="t" r="r" b="b"/>
            <a:pathLst>
              <a:path w="595651" h="347711">
                <a:moveTo>
                  <a:pt x="0" y="0"/>
                </a:moveTo>
                <a:lnTo>
                  <a:pt x="595651" y="0"/>
                </a:lnTo>
                <a:lnTo>
                  <a:pt x="595651" y="347711"/>
                </a:lnTo>
                <a:lnTo>
                  <a:pt x="0" y="347711"/>
                </a:lnTo>
                <a:lnTo>
                  <a:pt x="0" y="0"/>
                </a:lnTo>
                <a:close/>
              </a:path>
            </a:pathLst>
          </a:custGeom>
          <a:blipFill>
            <a:blip r:embed="rId12">
              <a:extLst>
                <a:ext uri="{96DAC541-7B7A-43D3-8B79-37D633B846F1}">
                  <asvg:svgBlip xmlns:asvg="http://schemas.microsoft.com/office/drawing/2016/SVG/main" r:embed="rId13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tr-TR"/>
          </a:p>
        </p:txBody>
      </p:sp>
      <p:sp>
        <p:nvSpPr>
          <p:cNvPr id="16" name="Freeform 16"/>
          <p:cNvSpPr/>
          <p:nvPr/>
        </p:nvSpPr>
        <p:spPr>
          <a:xfrm>
            <a:off x="9838607" y="9258300"/>
            <a:ext cx="824341" cy="607951"/>
          </a:xfrm>
          <a:custGeom>
            <a:avLst/>
            <a:gdLst/>
            <a:ahLst/>
            <a:cxnLst/>
            <a:rect l="l" t="t" r="r" b="b"/>
            <a:pathLst>
              <a:path w="824341" h="607951">
                <a:moveTo>
                  <a:pt x="0" y="0"/>
                </a:moveTo>
                <a:lnTo>
                  <a:pt x="824341" y="0"/>
                </a:lnTo>
                <a:lnTo>
                  <a:pt x="824341" y="607951"/>
                </a:lnTo>
                <a:lnTo>
                  <a:pt x="0" y="607951"/>
                </a:lnTo>
                <a:lnTo>
                  <a:pt x="0" y="0"/>
                </a:lnTo>
                <a:close/>
              </a:path>
            </a:pathLst>
          </a:custGeom>
        </p:spPr>
        <p:txBody>
          <a:bodyPr/>
          <a:lstStyle/>
          <a:p>
            <a:endParaRPr lang="tr-TR"/>
          </a:p>
        </p:txBody>
      </p:sp>
      <p:sp>
        <p:nvSpPr>
          <p:cNvPr id="17" name="Freeform 17"/>
          <p:cNvSpPr/>
          <p:nvPr/>
        </p:nvSpPr>
        <p:spPr>
          <a:xfrm>
            <a:off x="10384741" y="9590801"/>
            <a:ext cx="556412" cy="569949"/>
          </a:xfrm>
          <a:custGeom>
            <a:avLst/>
            <a:gdLst/>
            <a:ahLst/>
            <a:cxnLst/>
            <a:rect l="l" t="t" r="r" b="b"/>
            <a:pathLst>
              <a:path w="556412" h="569949">
                <a:moveTo>
                  <a:pt x="0" y="0"/>
                </a:moveTo>
                <a:lnTo>
                  <a:pt x="556413" y="0"/>
                </a:lnTo>
                <a:lnTo>
                  <a:pt x="556413" y="569949"/>
                </a:lnTo>
                <a:lnTo>
                  <a:pt x="0" y="569949"/>
                </a:lnTo>
                <a:lnTo>
                  <a:pt x="0" y="0"/>
                </a:lnTo>
                <a:close/>
              </a:path>
            </a:pathLst>
          </a:custGeom>
          <a:blipFill>
            <a:blip r:embed="rId14">
              <a:extLst>
                <a:ext uri="{96DAC541-7B7A-43D3-8B79-37D633B846F1}">
                  <asvg:svgBlip xmlns:asvg="http://schemas.microsoft.com/office/drawing/2016/SVG/main" r:embed="rId15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tr-TR"/>
          </a:p>
        </p:txBody>
      </p:sp>
      <p:sp>
        <p:nvSpPr>
          <p:cNvPr id="21" name="TextBox 21"/>
          <p:cNvSpPr txBox="1"/>
          <p:nvPr/>
        </p:nvSpPr>
        <p:spPr>
          <a:xfrm>
            <a:off x="1127035" y="1522605"/>
            <a:ext cx="9440648" cy="855888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6900"/>
              </a:lnSpc>
            </a:pPr>
            <a:r>
              <a:rPr lang="en-US" sz="4928">
                <a:solidFill>
                  <a:srgbClr val="000000"/>
                </a:solidFill>
                <a:latin typeface="Roboto Condensed"/>
                <a:ea typeface="Roboto Condensed"/>
                <a:cs typeface="Roboto Condensed"/>
                <a:sym typeface="Roboto Condensed"/>
              </a:rPr>
              <a:t>HADİ YAPALIM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1589642" y="7248730"/>
            <a:ext cx="1684680" cy="345479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marL="0" lvl="0" indent="0" algn="l">
              <a:lnSpc>
                <a:spcPts val="2940"/>
              </a:lnSpc>
              <a:spcBef>
                <a:spcPct val="0"/>
              </a:spcBef>
            </a:pPr>
            <a:r>
              <a:rPr lang="en-US" sz="2100" b="1" dirty="0">
                <a:solidFill>
                  <a:srgbClr val="565656"/>
                </a:solidFill>
                <a:latin typeface="Montserrat Bold"/>
                <a:ea typeface="Montserrat Bold"/>
                <a:cs typeface="Montserrat Bold"/>
                <a:sym typeface="Montserrat Bold"/>
              </a:rPr>
              <a:t>120-180 </a:t>
            </a:r>
            <a:r>
              <a:rPr lang="en-US" sz="2100" b="1" u="none" strike="noStrike" dirty="0">
                <a:solidFill>
                  <a:srgbClr val="565656"/>
                </a:solidFill>
                <a:latin typeface="Montserrat Bold"/>
                <a:ea typeface="Montserrat Bold"/>
                <a:cs typeface="Montserrat Bold"/>
                <a:sym typeface="Montserrat Bold"/>
              </a:rPr>
              <a:t>dk.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1589642" y="7756912"/>
            <a:ext cx="6667210" cy="345479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marL="0" lvl="0" indent="0" algn="l">
              <a:lnSpc>
                <a:spcPts val="2940"/>
              </a:lnSpc>
              <a:spcBef>
                <a:spcPct val="0"/>
              </a:spcBef>
            </a:pPr>
            <a:r>
              <a:rPr lang="en-US" sz="2100" b="1" u="none" strike="noStrike" dirty="0">
                <a:solidFill>
                  <a:srgbClr val="565656"/>
                </a:solidFill>
                <a:latin typeface="Montserrat Bold"/>
                <a:ea typeface="Montserrat Bold"/>
                <a:cs typeface="Montserrat Bold"/>
                <a:sym typeface="Montserrat Bold"/>
              </a:rPr>
              <a:t>1 moderatör, 1 koordinatör, her </a:t>
            </a:r>
            <a:r>
              <a:rPr lang="en-US" sz="2100" b="1" u="none" strike="noStrike" dirty="0" err="1">
                <a:solidFill>
                  <a:srgbClr val="565656"/>
                </a:solidFill>
                <a:latin typeface="Montserrat Bold"/>
                <a:ea typeface="Montserrat Bold"/>
                <a:cs typeface="Montserrat Bold"/>
                <a:sym typeface="Montserrat Bold"/>
              </a:rPr>
              <a:t>takıma</a:t>
            </a:r>
            <a:r>
              <a:rPr lang="en-US" sz="2100" b="1" u="none" strike="noStrike" dirty="0">
                <a:solidFill>
                  <a:srgbClr val="565656"/>
                </a:solidFill>
                <a:latin typeface="Montserrat Bold"/>
                <a:ea typeface="Montserrat Bold"/>
                <a:cs typeface="Montserrat Bold"/>
                <a:sym typeface="Montserrat Bold"/>
              </a:rPr>
              <a:t> 1 asistan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834810" y="8265547"/>
            <a:ext cx="3279989" cy="345479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marL="0" lvl="0" indent="0" algn="l">
              <a:lnSpc>
                <a:spcPts val="2940"/>
              </a:lnSpc>
              <a:spcBef>
                <a:spcPct val="0"/>
              </a:spcBef>
            </a:pPr>
            <a:r>
              <a:rPr lang="en-US" sz="2100" b="1" u="none" strike="noStrike" dirty="0">
                <a:solidFill>
                  <a:srgbClr val="565656"/>
                </a:solidFill>
                <a:latin typeface="Montserrat Bold"/>
                <a:ea typeface="Montserrat Bold"/>
                <a:cs typeface="Montserrat Bold"/>
                <a:sym typeface="Montserrat Bold"/>
              </a:rPr>
              <a:t>Katılımcı Sayısı:  5-500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851335" y="3036351"/>
            <a:ext cx="7149666" cy="3564309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marL="0" lvl="0" indent="0" algn="just">
              <a:lnSpc>
                <a:spcPts val="2800"/>
              </a:lnSpc>
              <a:spcBef>
                <a:spcPct val="0"/>
              </a:spcBef>
            </a:pPr>
            <a:r>
              <a:rPr lang="en-US" sz="2000" u="none" strike="noStrike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Gemi, </a:t>
            </a:r>
            <a:r>
              <a:rPr lang="en-US" sz="2000" u="none" strike="noStrike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uçak</a:t>
            </a:r>
            <a:r>
              <a:rPr lang="en-US" sz="2000" u="none" strike="noStrike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, </a:t>
            </a:r>
            <a:r>
              <a:rPr lang="en-US" sz="2000" u="none" strike="noStrike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kamyon</a:t>
            </a:r>
            <a:r>
              <a:rPr lang="en-US" sz="2000" u="none" strike="noStrike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… Ne </a:t>
            </a:r>
            <a:r>
              <a:rPr lang="en-US" sz="2000" u="none" strike="noStrike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isterseniz</a:t>
            </a:r>
            <a:r>
              <a:rPr lang="en-US" sz="2000" u="none" strike="noStrike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, birlikte </a:t>
            </a:r>
            <a:r>
              <a:rPr lang="en-US" sz="2000" u="none" strike="noStrike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yapalım</a:t>
            </a:r>
            <a:r>
              <a:rPr lang="en-US" sz="2000" u="none" strike="noStrike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!</a:t>
            </a:r>
          </a:p>
          <a:p>
            <a:pPr marL="0" lvl="0" indent="0" algn="just">
              <a:lnSpc>
                <a:spcPts val="2800"/>
              </a:lnSpc>
              <a:spcBef>
                <a:spcPct val="0"/>
              </a:spcBef>
            </a:pPr>
            <a:endParaRPr lang="en-US" sz="2000" u="none" strike="noStrike" dirty="0">
              <a:solidFill>
                <a:srgbClr val="565656"/>
              </a:solidFill>
              <a:latin typeface="Montserrat"/>
              <a:ea typeface="Montserrat"/>
              <a:cs typeface="Montserrat"/>
              <a:sym typeface="Montserrat"/>
            </a:endParaRPr>
          </a:p>
          <a:p>
            <a:pPr marL="0" lvl="0" indent="0" algn="just">
              <a:lnSpc>
                <a:spcPts val="2800"/>
              </a:lnSpc>
              <a:spcBef>
                <a:spcPct val="0"/>
              </a:spcBef>
            </a:pPr>
            <a:r>
              <a:rPr lang="en-US" sz="2000" u="none" strike="noStrike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“Hadi </a:t>
            </a:r>
            <a:r>
              <a:rPr lang="en-US" sz="2000" u="none" strike="noStrike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Yapalım</a:t>
            </a:r>
            <a:r>
              <a:rPr lang="en-US" sz="2000" u="none" strike="noStrike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!”da </a:t>
            </a:r>
            <a:r>
              <a:rPr lang="en-US" sz="2000" u="none" strike="noStrike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dilediğiniz</a:t>
            </a:r>
            <a:r>
              <a:rPr lang="en-US" sz="2000" u="none" strike="noStrike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u="none" strike="noStrike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materyaller</a:t>
            </a:r>
            <a:r>
              <a:rPr lang="en-US" sz="2000" u="none" strike="noStrike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u="none" strike="noStrike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mühendislerimizce</a:t>
            </a:r>
            <a:r>
              <a:rPr lang="en-US" sz="2000" u="none" strike="noStrike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u="none" strike="noStrike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projelendirilir</a:t>
            </a:r>
            <a:r>
              <a:rPr lang="en-US" sz="2000" u="none" strike="noStrike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, </a:t>
            </a:r>
            <a:r>
              <a:rPr lang="en-US" sz="2000" u="none" strike="noStrike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ekipler</a:t>
            </a:r>
            <a:r>
              <a:rPr lang="en-US" sz="2000" u="none" strike="noStrike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u="none" strike="noStrike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görevlendirilir</a:t>
            </a:r>
            <a:r>
              <a:rPr lang="en-US" sz="2000" u="none" strike="noStrike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. Her </a:t>
            </a:r>
            <a:r>
              <a:rPr lang="en-US" sz="2000" u="none" strike="noStrike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takım</a:t>
            </a:r>
            <a:r>
              <a:rPr lang="en-US" sz="2000" u="none" strike="noStrike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, </a:t>
            </a:r>
            <a:r>
              <a:rPr lang="en-US" sz="2000" u="none" strike="noStrike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kendine</a:t>
            </a:r>
            <a:r>
              <a:rPr lang="en-US" sz="2000" u="none" strike="noStrike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u="none" strike="noStrike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düşen</a:t>
            </a:r>
            <a:r>
              <a:rPr lang="en-US" sz="2000" u="none" strike="noStrike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u="none" strike="noStrike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parçayı</a:t>
            </a:r>
            <a:r>
              <a:rPr lang="en-US" sz="2000" u="none" strike="noStrike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u="none" strike="noStrike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sınırlı</a:t>
            </a:r>
            <a:r>
              <a:rPr lang="en-US" sz="2000" u="none" strike="noStrike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u="none" strike="noStrike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malzemeyle</a:t>
            </a:r>
            <a:r>
              <a:rPr lang="en-US" sz="2000" u="none" strike="noStrike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u="none" strike="noStrike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inşa</a:t>
            </a:r>
            <a:r>
              <a:rPr lang="en-US" sz="2000" u="none" strike="noStrike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u="none" strike="noStrike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eder</a:t>
            </a:r>
            <a:r>
              <a:rPr lang="en-US" sz="2000" u="none" strike="noStrike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. </a:t>
            </a:r>
          </a:p>
          <a:p>
            <a:pPr marL="0" lvl="0" indent="0" algn="just">
              <a:lnSpc>
                <a:spcPts val="2800"/>
              </a:lnSpc>
              <a:spcBef>
                <a:spcPct val="0"/>
              </a:spcBef>
            </a:pPr>
            <a:endParaRPr lang="en-US" sz="2000" u="none" strike="noStrike" dirty="0">
              <a:solidFill>
                <a:srgbClr val="565656"/>
              </a:solidFill>
              <a:latin typeface="Montserrat"/>
              <a:ea typeface="Montserrat"/>
              <a:cs typeface="Montserrat"/>
              <a:sym typeface="Montserrat"/>
            </a:endParaRPr>
          </a:p>
          <a:p>
            <a:pPr marL="0" lvl="0" indent="0" algn="just">
              <a:lnSpc>
                <a:spcPts val="2800"/>
              </a:lnSpc>
              <a:spcBef>
                <a:spcPct val="0"/>
              </a:spcBef>
            </a:pPr>
            <a:r>
              <a:rPr lang="en-US" sz="2000" u="none" strike="noStrike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Finalde</a:t>
            </a:r>
            <a:r>
              <a:rPr lang="en-US" sz="2000" u="none" strike="noStrike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u="none" strike="noStrike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tüm</a:t>
            </a:r>
            <a:r>
              <a:rPr lang="en-US" sz="2000" u="none" strike="noStrike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u="none" strike="noStrike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parçalar</a:t>
            </a:r>
            <a:r>
              <a:rPr lang="en-US" sz="2000" u="none" strike="noStrike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u="none" strike="noStrike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birleşir</a:t>
            </a:r>
            <a:r>
              <a:rPr lang="en-US" sz="2000" u="none" strike="noStrike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, dev model </a:t>
            </a:r>
            <a:r>
              <a:rPr lang="en-US" sz="2000" u="none" strike="noStrike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ortaya</a:t>
            </a:r>
            <a:r>
              <a:rPr lang="en-US" sz="2000" u="none" strike="noStrike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u="none" strike="noStrike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çıkar</a:t>
            </a:r>
            <a:r>
              <a:rPr lang="en-US" sz="2000" u="none" strike="noStrike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! </a:t>
            </a:r>
            <a:r>
              <a:rPr lang="en-US" sz="2000" u="none" strike="noStrike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Dilerseniz</a:t>
            </a:r>
            <a:r>
              <a:rPr lang="en-US" sz="2000" u="none" strike="noStrike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her </a:t>
            </a:r>
            <a:r>
              <a:rPr lang="en-US" sz="2000" u="none" strike="noStrike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ekip</a:t>
            </a:r>
            <a:r>
              <a:rPr lang="en-US" sz="2000" u="none" strike="noStrike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u="none" strike="noStrike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kendi</a:t>
            </a:r>
            <a:r>
              <a:rPr lang="en-US" sz="2000" u="none" strike="noStrike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mini </a:t>
            </a:r>
            <a:r>
              <a:rPr lang="en-US" sz="2000" u="none" strike="noStrike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modelini</a:t>
            </a:r>
            <a:r>
              <a:rPr lang="en-US" sz="2000" u="none" strike="noStrike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de </a:t>
            </a:r>
            <a:r>
              <a:rPr lang="en-US" sz="2000" u="none" strike="noStrike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yapabilir</a:t>
            </a:r>
            <a:r>
              <a:rPr lang="en-US" sz="2000" u="none" strike="noStrike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.</a:t>
            </a:r>
          </a:p>
          <a:p>
            <a:pPr marL="0" lvl="0" indent="0" algn="l">
              <a:lnSpc>
                <a:spcPts val="2800"/>
              </a:lnSpc>
              <a:spcBef>
                <a:spcPct val="0"/>
              </a:spcBef>
            </a:pPr>
            <a:endParaRPr lang="en-US" sz="2000" u="none" strike="noStrike" dirty="0">
              <a:solidFill>
                <a:srgbClr val="565656"/>
              </a:solidFill>
              <a:latin typeface="Montserrat"/>
              <a:ea typeface="Montserrat"/>
              <a:cs typeface="Montserrat"/>
              <a:sym typeface="Montserrat"/>
            </a:endParaRPr>
          </a:p>
        </p:txBody>
      </p:sp>
      <p:sp>
        <p:nvSpPr>
          <p:cNvPr id="26" name="TextBox 26"/>
          <p:cNvSpPr txBox="1"/>
          <p:nvPr/>
        </p:nvSpPr>
        <p:spPr>
          <a:xfrm>
            <a:off x="1882048" y="2358708"/>
            <a:ext cx="9440648" cy="35877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2800"/>
              </a:lnSpc>
            </a:pPr>
            <a:r>
              <a:rPr lang="en-US" sz="2000">
                <a:solidFill>
                  <a:srgbClr val="000000"/>
                </a:solidFill>
                <a:latin typeface="Roboto Condensed"/>
                <a:ea typeface="Roboto Condensed"/>
                <a:cs typeface="Roboto Condensed"/>
                <a:sym typeface="Roboto Condensed"/>
              </a:rPr>
              <a:t>TAKIM ÇALIŞMASI</a:t>
            </a:r>
          </a:p>
        </p:txBody>
      </p:sp>
      <p:sp>
        <p:nvSpPr>
          <p:cNvPr id="27" name="TextBox 27"/>
          <p:cNvSpPr txBox="1"/>
          <p:nvPr/>
        </p:nvSpPr>
        <p:spPr>
          <a:xfrm>
            <a:off x="3274322" y="9587428"/>
            <a:ext cx="6564285" cy="32321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0" lvl="0" indent="0" algn="ctr">
              <a:lnSpc>
                <a:spcPts val="2660"/>
              </a:lnSpc>
              <a:spcBef>
                <a:spcPct val="0"/>
              </a:spcBef>
            </a:pPr>
            <a:r>
              <a:rPr lang="en-US" sz="190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http://www.m3.com.tr/hadi-yapalim/ </a:t>
            </a:r>
          </a:p>
        </p:txBody>
      </p:sp>
      <p:sp>
        <p:nvSpPr>
          <p:cNvPr id="28" name="TextBox 28"/>
          <p:cNvSpPr txBox="1"/>
          <p:nvPr/>
        </p:nvSpPr>
        <p:spPr>
          <a:xfrm>
            <a:off x="5572493" y="9240719"/>
            <a:ext cx="1818907" cy="345479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marL="0" lvl="0" indent="0" algn="l">
              <a:lnSpc>
                <a:spcPts val="2940"/>
              </a:lnSpc>
              <a:spcBef>
                <a:spcPct val="0"/>
              </a:spcBef>
            </a:pPr>
            <a:r>
              <a:rPr lang="en-US" sz="2100" b="1" dirty="0">
                <a:solidFill>
                  <a:srgbClr val="565656"/>
                </a:solidFill>
                <a:latin typeface="Montserrat Bold"/>
                <a:ea typeface="Montserrat Bold"/>
                <a:cs typeface="Montserrat Bold"/>
                <a:sym typeface="Montserrat Bold"/>
              </a:rPr>
              <a:t>Detaylı bilgi:</a:t>
            </a:r>
          </a:p>
        </p:txBody>
      </p:sp>
      <p:sp>
        <p:nvSpPr>
          <p:cNvPr id="29" name="TextBox 29"/>
          <p:cNvSpPr txBox="1"/>
          <p:nvPr/>
        </p:nvSpPr>
        <p:spPr>
          <a:xfrm>
            <a:off x="1028700" y="9463603"/>
            <a:ext cx="1980378" cy="26670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2160"/>
              </a:lnSpc>
            </a:pPr>
            <a:r>
              <a:rPr lang="en-US" sz="1800" b="1">
                <a:solidFill>
                  <a:srgbClr val="FFFFFF"/>
                </a:solidFill>
                <a:latin typeface="Montserrat Bold"/>
                <a:ea typeface="Montserrat Bold"/>
                <a:cs typeface="Montserrat Bold"/>
                <a:sym typeface="Montserrat Bold"/>
              </a:rPr>
              <a:t>Fiyat: </a:t>
            </a:r>
          </a:p>
        </p:txBody>
      </p:sp>
    </p:spTree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2"/>
          <p:cNvGrpSpPr/>
          <p:nvPr/>
        </p:nvGrpSpPr>
        <p:grpSpPr>
          <a:xfrm>
            <a:off x="9703621" y="0"/>
            <a:ext cx="8584380" cy="10287000"/>
            <a:chOff x="0" y="0"/>
            <a:chExt cx="3358824" cy="2709333"/>
          </a:xfrm>
          <a:solidFill>
            <a:schemeClr val="accent4">
              <a:lumMod val="75000"/>
            </a:schemeClr>
          </a:solidFill>
        </p:grpSpPr>
        <p:sp>
          <p:nvSpPr>
            <p:cNvPr id="3" name="Freeform 3"/>
            <p:cNvSpPr/>
            <p:nvPr/>
          </p:nvSpPr>
          <p:spPr>
            <a:xfrm>
              <a:off x="0" y="0"/>
              <a:ext cx="3358824" cy="2709333"/>
            </a:xfrm>
            <a:custGeom>
              <a:avLst/>
              <a:gdLst/>
              <a:ahLst/>
              <a:cxnLst/>
              <a:rect l="l" t="t" r="r" b="b"/>
              <a:pathLst>
                <a:path w="3358824" h="2709333">
                  <a:moveTo>
                    <a:pt x="0" y="0"/>
                  </a:moveTo>
                  <a:lnTo>
                    <a:pt x="3358824" y="0"/>
                  </a:lnTo>
                  <a:lnTo>
                    <a:pt x="3358824" y="2709333"/>
                  </a:lnTo>
                  <a:lnTo>
                    <a:pt x="0" y="2709333"/>
                  </a:lnTo>
                  <a:close/>
                </a:path>
              </a:pathLst>
            </a:custGeom>
            <a:grpFill/>
          </p:spPr>
          <p:txBody>
            <a:bodyPr/>
            <a:lstStyle/>
            <a:p>
              <a:endParaRPr lang="tr-TR"/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0" y="-38100"/>
              <a:ext cx="3358824" cy="2747433"/>
            </a:xfrm>
            <a:prstGeom prst="rect">
              <a:avLst/>
            </a:prstGeom>
            <a:grpFill/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940"/>
                </a:lnSpc>
              </a:pPr>
              <a:endParaRPr/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8256852" y="2195976"/>
            <a:ext cx="3241165" cy="5559935"/>
            <a:chOff x="0" y="0"/>
            <a:chExt cx="4321553" cy="7413246"/>
          </a:xfrm>
        </p:grpSpPr>
        <p:pic>
          <p:nvPicPr>
            <p:cNvPr id="6" name="Picture 6"/>
            <p:cNvPicPr>
              <a:picLocks noChangeAspect="1"/>
            </p:cNvPicPr>
            <p:nvPr/>
          </p:nvPicPr>
          <p:blipFill>
            <a:blip r:embed="rId2"/>
            <a:srcRect l="48110" r="12993"/>
            <a:stretch>
              <a:fillRect/>
            </a:stretch>
          </p:blipFill>
          <p:spPr>
            <a:xfrm>
              <a:off x="0" y="0"/>
              <a:ext cx="4321553" cy="7413246"/>
            </a:xfrm>
            <a:prstGeom prst="rect">
              <a:avLst/>
            </a:prstGeom>
          </p:spPr>
        </p:pic>
      </p:grpSp>
      <p:grpSp>
        <p:nvGrpSpPr>
          <p:cNvPr id="7" name="Group 7"/>
          <p:cNvGrpSpPr/>
          <p:nvPr/>
        </p:nvGrpSpPr>
        <p:grpSpPr>
          <a:xfrm>
            <a:off x="11653271" y="2195976"/>
            <a:ext cx="3241165" cy="5559935"/>
            <a:chOff x="0" y="0"/>
            <a:chExt cx="4321553" cy="7413246"/>
          </a:xfrm>
        </p:grpSpPr>
        <p:pic>
          <p:nvPicPr>
            <p:cNvPr id="8" name="Picture 8"/>
            <p:cNvPicPr>
              <a:picLocks noChangeAspect="1"/>
            </p:cNvPicPr>
            <p:nvPr/>
          </p:nvPicPr>
          <p:blipFill>
            <a:blip r:embed="rId3"/>
            <a:srcRect l="15723" r="45413"/>
            <a:stretch>
              <a:fillRect/>
            </a:stretch>
          </p:blipFill>
          <p:spPr>
            <a:xfrm>
              <a:off x="0" y="0"/>
              <a:ext cx="4321553" cy="7413246"/>
            </a:xfrm>
            <a:prstGeom prst="rect">
              <a:avLst/>
            </a:prstGeom>
          </p:spPr>
        </p:pic>
      </p:grpSp>
      <p:grpSp>
        <p:nvGrpSpPr>
          <p:cNvPr id="9" name="Group 9"/>
          <p:cNvGrpSpPr/>
          <p:nvPr/>
        </p:nvGrpSpPr>
        <p:grpSpPr>
          <a:xfrm>
            <a:off x="15046835" y="2195976"/>
            <a:ext cx="3241165" cy="5559935"/>
            <a:chOff x="0" y="0"/>
            <a:chExt cx="4321553" cy="7413246"/>
          </a:xfrm>
        </p:grpSpPr>
        <p:pic>
          <p:nvPicPr>
            <p:cNvPr id="10" name="Picture 10"/>
            <p:cNvPicPr>
              <a:picLocks noChangeAspect="1"/>
            </p:cNvPicPr>
            <p:nvPr/>
          </p:nvPicPr>
          <p:blipFill>
            <a:blip r:embed="rId4"/>
            <a:srcRect l="4528" r="17745"/>
            <a:stretch>
              <a:fillRect/>
            </a:stretch>
          </p:blipFill>
          <p:spPr>
            <a:xfrm>
              <a:off x="0" y="0"/>
              <a:ext cx="4321553" cy="7413246"/>
            </a:xfrm>
            <a:prstGeom prst="rect">
              <a:avLst/>
            </a:prstGeom>
          </p:spPr>
        </p:pic>
      </p:grpSp>
      <p:sp>
        <p:nvSpPr>
          <p:cNvPr id="11" name="Freeform 11"/>
          <p:cNvSpPr/>
          <p:nvPr/>
        </p:nvSpPr>
        <p:spPr>
          <a:xfrm>
            <a:off x="12400255" y="9021491"/>
            <a:ext cx="3211827" cy="2879938"/>
          </a:xfrm>
          <a:custGeom>
            <a:avLst/>
            <a:gdLst/>
            <a:ahLst/>
            <a:cxnLst/>
            <a:rect l="l" t="t" r="r" b="b"/>
            <a:pathLst>
              <a:path w="3211827" h="2879938">
                <a:moveTo>
                  <a:pt x="0" y="0"/>
                </a:moveTo>
                <a:lnTo>
                  <a:pt x="3211827" y="0"/>
                </a:lnTo>
                <a:lnTo>
                  <a:pt x="3211827" y="2879938"/>
                </a:lnTo>
                <a:lnTo>
                  <a:pt x="0" y="2879938"/>
                </a:lnTo>
                <a:lnTo>
                  <a:pt x="0" y="0"/>
                </a:lnTo>
                <a:close/>
              </a:path>
            </a:pathLst>
          </a:custGeom>
          <a:blipFill>
            <a:blip r:embed="rId5">
              <a:extLst>
                <a:ext uri="{96DAC541-7B7A-43D3-8B79-37D633B846F1}">
                  <asvg:svgBlip xmlns:asvg="http://schemas.microsoft.com/office/drawing/2016/SVG/main" r:embed="rId6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tr-TR"/>
          </a:p>
        </p:txBody>
      </p:sp>
      <p:sp>
        <p:nvSpPr>
          <p:cNvPr id="12" name="Freeform 12"/>
          <p:cNvSpPr/>
          <p:nvPr/>
        </p:nvSpPr>
        <p:spPr>
          <a:xfrm>
            <a:off x="16052795" y="596667"/>
            <a:ext cx="1216708" cy="1216708"/>
          </a:xfrm>
          <a:custGeom>
            <a:avLst/>
            <a:gdLst/>
            <a:ahLst/>
            <a:cxnLst/>
            <a:rect l="l" t="t" r="r" b="b"/>
            <a:pathLst>
              <a:path w="1216708" h="1216708">
                <a:moveTo>
                  <a:pt x="0" y="0"/>
                </a:moveTo>
                <a:lnTo>
                  <a:pt x="1216708" y="0"/>
                </a:lnTo>
                <a:lnTo>
                  <a:pt x="1216708" y="1216708"/>
                </a:lnTo>
                <a:lnTo>
                  <a:pt x="0" y="1216708"/>
                </a:lnTo>
                <a:lnTo>
                  <a:pt x="0" y="0"/>
                </a:lnTo>
                <a:close/>
              </a:path>
            </a:pathLst>
          </a:custGeom>
          <a:blipFill>
            <a:blip r:embed="rId7"/>
            <a:stretch>
              <a:fillRect/>
            </a:stretch>
          </a:blipFill>
          <a:ln cap="sq">
            <a:noFill/>
            <a:prstDash val="solid"/>
            <a:miter/>
          </a:ln>
        </p:spPr>
        <p:txBody>
          <a:bodyPr/>
          <a:lstStyle/>
          <a:p>
            <a:endParaRPr lang="tr-TR"/>
          </a:p>
        </p:txBody>
      </p:sp>
      <p:sp>
        <p:nvSpPr>
          <p:cNvPr id="13" name="Freeform 13"/>
          <p:cNvSpPr/>
          <p:nvPr/>
        </p:nvSpPr>
        <p:spPr>
          <a:xfrm>
            <a:off x="851334" y="596667"/>
            <a:ext cx="2061427" cy="2061427"/>
          </a:xfrm>
          <a:custGeom>
            <a:avLst/>
            <a:gdLst/>
            <a:ahLst/>
            <a:cxnLst/>
            <a:rect l="l" t="t" r="r" b="b"/>
            <a:pathLst>
              <a:path w="2061427" h="2061427">
                <a:moveTo>
                  <a:pt x="0" y="0"/>
                </a:moveTo>
                <a:lnTo>
                  <a:pt x="2061428" y="0"/>
                </a:lnTo>
                <a:lnTo>
                  <a:pt x="2061428" y="2061427"/>
                </a:lnTo>
                <a:lnTo>
                  <a:pt x="0" y="2061427"/>
                </a:lnTo>
                <a:lnTo>
                  <a:pt x="0" y="0"/>
                </a:lnTo>
                <a:close/>
              </a:path>
            </a:pathLst>
          </a:custGeom>
          <a:blipFill>
            <a:blip r:embed="rId8">
              <a:extLst>
                <a:ext uri="{96DAC541-7B7A-43D3-8B79-37D633B846F1}">
                  <asvg:svgBlip xmlns:asvg="http://schemas.microsoft.com/office/drawing/2016/SVG/main" r:embed="rId9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tr-TR"/>
          </a:p>
        </p:txBody>
      </p:sp>
      <p:sp>
        <p:nvSpPr>
          <p:cNvPr id="14" name="Freeform 14"/>
          <p:cNvSpPr/>
          <p:nvPr/>
        </p:nvSpPr>
        <p:spPr>
          <a:xfrm>
            <a:off x="854169" y="7252751"/>
            <a:ext cx="386295" cy="386295"/>
          </a:xfrm>
          <a:custGeom>
            <a:avLst/>
            <a:gdLst/>
            <a:ahLst/>
            <a:cxnLst/>
            <a:rect l="l" t="t" r="r" b="b"/>
            <a:pathLst>
              <a:path w="386295" h="386295">
                <a:moveTo>
                  <a:pt x="0" y="0"/>
                </a:moveTo>
                <a:lnTo>
                  <a:pt x="386295" y="0"/>
                </a:lnTo>
                <a:lnTo>
                  <a:pt x="386295" y="386295"/>
                </a:lnTo>
                <a:lnTo>
                  <a:pt x="0" y="386295"/>
                </a:lnTo>
                <a:lnTo>
                  <a:pt x="0" y="0"/>
                </a:lnTo>
                <a:close/>
              </a:path>
            </a:pathLst>
          </a:custGeom>
          <a:blipFill>
            <a:blip r:embed="rId10">
              <a:extLst>
                <a:ext uri="{96DAC541-7B7A-43D3-8B79-37D633B846F1}">
                  <asvg:svgBlip xmlns:asvg="http://schemas.microsoft.com/office/drawing/2016/SVG/main" r:embed="rId11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tr-TR"/>
          </a:p>
        </p:txBody>
      </p:sp>
      <p:sp>
        <p:nvSpPr>
          <p:cNvPr id="15" name="Freeform 15"/>
          <p:cNvSpPr/>
          <p:nvPr/>
        </p:nvSpPr>
        <p:spPr>
          <a:xfrm>
            <a:off x="812686" y="7755911"/>
            <a:ext cx="595651" cy="347711"/>
          </a:xfrm>
          <a:custGeom>
            <a:avLst/>
            <a:gdLst/>
            <a:ahLst/>
            <a:cxnLst/>
            <a:rect l="l" t="t" r="r" b="b"/>
            <a:pathLst>
              <a:path w="595651" h="347711">
                <a:moveTo>
                  <a:pt x="0" y="0"/>
                </a:moveTo>
                <a:lnTo>
                  <a:pt x="595651" y="0"/>
                </a:lnTo>
                <a:lnTo>
                  <a:pt x="595651" y="347711"/>
                </a:lnTo>
                <a:lnTo>
                  <a:pt x="0" y="347711"/>
                </a:lnTo>
                <a:lnTo>
                  <a:pt x="0" y="0"/>
                </a:lnTo>
                <a:close/>
              </a:path>
            </a:pathLst>
          </a:custGeom>
          <a:blipFill>
            <a:blip r:embed="rId12">
              <a:extLst>
                <a:ext uri="{96DAC541-7B7A-43D3-8B79-37D633B846F1}">
                  <asvg:svgBlip xmlns:asvg="http://schemas.microsoft.com/office/drawing/2016/SVG/main" r:embed="rId13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tr-TR"/>
          </a:p>
        </p:txBody>
      </p:sp>
      <p:sp>
        <p:nvSpPr>
          <p:cNvPr id="16" name="Freeform 16"/>
          <p:cNvSpPr/>
          <p:nvPr/>
        </p:nvSpPr>
        <p:spPr>
          <a:xfrm>
            <a:off x="9838607" y="9258300"/>
            <a:ext cx="824341" cy="607951"/>
          </a:xfrm>
          <a:custGeom>
            <a:avLst/>
            <a:gdLst/>
            <a:ahLst/>
            <a:cxnLst/>
            <a:rect l="l" t="t" r="r" b="b"/>
            <a:pathLst>
              <a:path w="824341" h="607951">
                <a:moveTo>
                  <a:pt x="0" y="0"/>
                </a:moveTo>
                <a:lnTo>
                  <a:pt x="824341" y="0"/>
                </a:lnTo>
                <a:lnTo>
                  <a:pt x="824341" y="607951"/>
                </a:lnTo>
                <a:lnTo>
                  <a:pt x="0" y="607951"/>
                </a:lnTo>
                <a:lnTo>
                  <a:pt x="0" y="0"/>
                </a:lnTo>
                <a:close/>
              </a:path>
            </a:pathLst>
          </a:custGeom>
        </p:spPr>
        <p:txBody>
          <a:bodyPr/>
          <a:lstStyle/>
          <a:p>
            <a:endParaRPr lang="tr-TR"/>
          </a:p>
        </p:txBody>
      </p:sp>
      <p:sp>
        <p:nvSpPr>
          <p:cNvPr id="17" name="Freeform 17"/>
          <p:cNvSpPr/>
          <p:nvPr/>
        </p:nvSpPr>
        <p:spPr>
          <a:xfrm>
            <a:off x="10384741" y="9590801"/>
            <a:ext cx="556412" cy="569949"/>
          </a:xfrm>
          <a:custGeom>
            <a:avLst/>
            <a:gdLst/>
            <a:ahLst/>
            <a:cxnLst/>
            <a:rect l="l" t="t" r="r" b="b"/>
            <a:pathLst>
              <a:path w="556412" h="569949">
                <a:moveTo>
                  <a:pt x="0" y="0"/>
                </a:moveTo>
                <a:lnTo>
                  <a:pt x="556413" y="0"/>
                </a:lnTo>
                <a:lnTo>
                  <a:pt x="556413" y="569949"/>
                </a:lnTo>
                <a:lnTo>
                  <a:pt x="0" y="569949"/>
                </a:lnTo>
                <a:lnTo>
                  <a:pt x="0" y="0"/>
                </a:lnTo>
                <a:close/>
              </a:path>
            </a:pathLst>
          </a:custGeom>
          <a:blipFill>
            <a:blip r:embed="rId14">
              <a:extLst>
                <a:ext uri="{96DAC541-7B7A-43D3-8B79-37D633B846F1}">
                  <asvg:svgBlip xmlns:asvg="http://schemas.microsoft.com/office/drawing/2016/SVG/main" r:embed="rId15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tr-TR"/>
          </a:p>
        </p:txBody>
      </p:sp>
      <p:sp>
        <p:nvSpPr>
          <p:cNvPr id="21" name="TextBox 21"/>
          <p:cNvSpPr txBox="1"/>
          <p:nvPr/>
        </p:nvSpPr>
        <p:spPr>
          <a:xfrm>
            <a:off x="1127035" y="1522605"/>
            <a:ext cx="9440648" cy="82163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6900"/>
              </a:lnSpc>
            </a:pPr>
            <a:r>
              <a:rPr lang="en-US" sz="4928" dirty="0">
                <a:solidFill>
                  <a:srgbClr val="000000"/>
                </a:solidFill>
                <a:latin typeface="Roboto Condensed"/>
                <a:ea typeface="Roboto Condensed"/>
                <a:cs typeface="Roboto Condensed"/>
                <a:sym typeface="Roboto Condensed"/>
              </a:rPr>
              <a:t>M3 CHALL</a:t>
            </a:r>
            <a:r>
              <a:rPr lang="tr-TR" sz="4928" dirty="0">
                <a:solidFill>
                  <a:srgbClr val="000000"/>
                </a:solidFill>
                <a:latin typeface="Roboto Condensed"/>
                <a:ea typeface="Roboto Condensed"/>
                <a:cs typeface="Roboto Condensed"/>
                <a:sym typeface="Roboto Condensed"/>
              </a:rPr>
              <a:t>A</a:t>
            </a:r>
            <a:r>
              <a:rPr lang="en-US" sz="4928" dirty="0">
                <a:solidFill>
                  <a:srgbClr val="000000"/>
                </a:solidFill>
                <a:latin typeface="Roboto Condensed"/>
                <a:ea typeface="Roboto Condensed"/>
                <a:cs typeface="Roboto Condensed"/>
                <a:sym typeface="Roboto Condensed"/>
              </a:rPr>
              <a:t>NGE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1589642" y="7248730"/>
            <a:ext cx="1597894" cy="345479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marL="0" lvl="0" indent="0" algn="l">
              <a:lnSpc>
                <a:spcPts val="2940"/>
              </a:lnSpc>
              <a:spcBef>
                <a:spcPct val="0"/>
              </a:spcBef>
            </a:pPr>
            <a:r>
              <a:rPr lang="en-US" sz="2100" b="1" dirty="0">
                <a:solidFill>
                  <a:srgbClr val="565656"/>
                </a:solidFill>
                <a:latin typeface="Montserrat Bold"/>
                <a:ea typeface="Montserrat Bold"/>
                <a:cs typeface="Montserrat Bold"/>
                <a:sym typeface="Montserrat Bold"/>
              </a:rPr>
              <a:t>60-120 </a:t>
            </a:r>
            <a:r>
              <a:rPr lang="en-US" sz="2100" b="1" u="none" strike="noStrike" dirty="0">
                <a:solidFill>
                  <a:srgbClr val="565656"/>
                </a:solidFill>
                <a:latin typeface="Montserrat Bold"/>
                <a:ea typeface="Montserrat Bold"/>
                <a:cs typeface="Montserrat Bold"/>
                <a:sym typeface="Montserrat Bold"/>
              </a:rPr>
              <a:t>dk.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1589642" y="7756913"/>
            <a:ext cx="6667210" cy="356234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marL="0" lvl="0" indent="0" algn="l">
              <a:lnSpc>
                <a:spcPts val="2940"/>
              </a:lnSpc>
              <a:spcBef>
                <a:spcPct val="0"/>
              </a:spcBef>
            </a:pPr>
            <a:r>
              <a:rPr lang="en-US" sz="2100" b="1" u="none" strike="noStrike" dirty="0">
                <a:solidFill>
                  <a:srgbClr val="565656"/>
                </a:solidFill>
                <a:latin typeface="Montserrat Bold"/>
                <a:ea typeface="Montserrat Bold"/>
                <a:cs typeface="Montserrat Bold"/>
                <a:sym typeface="Montserrat Bold"/>
              </a:rPr>
              <a:t>1 moderatör, 1 koordinatör, her </a:t>
            </a:r>
            <a:r>
              <a:rPr lang="en-US" sz="2100" b="1" u="none" strike="noStrike" dirty="0" err="1">
                <a:solidFill>
                  <a:srgbClr val="565656"/>
                </a:solidFill>
                <a:latin typeface="Montserrat Bold"/>
                <a:ea typeface="Montserrat Bold"/>
                <a:cs typeface="Montserrat Bold"/>
                <a:sym typeface="Montserrat Bold"/>
              </a:rPr>
              <a:t>takıma</a:t>
            </a:r>
            <a:r>
              <a:rPr lang="en-US" sz="2100" b="1" u="none" strike="noStrike" dirty="0">
                <a:solidFill>
                  <a:srgbClr val="565656"/>
                </a:solidFill>
                <a:latin typeface="Montserrat Bold"/>
                <a:ea typeface="Montserrat Bold"/>
                <a:cs typeface="Montserrat Bold"/>
                <a:sym typeface="Montserrat Bold"/>
              </a:rPr>
              <a:t> 1 asistan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834810" y="8265547"/>
            <a:ext cx="3356189" cy="356234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marL="0" lvl="0" indent="0" algn="l">
              <a:lnSpc>
                <a:spcPts val="2940"/>
              </a:lnSpc>
              <a:spcBef>
                <a:spcPct val="0"/>
              </a:spcBef>
            </a:pPr>
            <a:r>
              <a:rPr lang="en-US" sz="2100" b="1" u="none" strike="noStrike" dirty="0">
                <a:solidFill>
                  <a:srgbClr val="565656"/>
                </a:solidFill>
                <a:latin typeface="Montserrat Bold"/>
                <a:ea typeface="Montserrat Bold"/>
                <a:cs typeface="Montserrat Bold"/>
                <a:sym typeface="Montserrat Bold"/>
              </a:rPr>
              <a:t>Katılımcı Sayısı:  10-500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851335" y="2840038"/>
            <a:ext cx="7250264" cy="3564309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just">
              <a:lnSpc>
                <a:spcPts val="2800"/>
              </a:lnSpc>
            </a:pP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Takımlar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, 5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farklı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parkurdan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oluşan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bir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şampiyonada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yarışacak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!</a:t>
            </a:r>
          </a:p>
          <a:p>
            <a:pPr algn="just">
              <a:lnSpc>
                <a:spcPts val="2800"/>
              </a:lnSpc>
            </a:pPr>
            <a:endParaRPr lang="en-US" sz="2000" dirty="0">
              <a:solidFill>
                <a:srgbClr val="565656"/>
              </a:solidFill>
              <a:latin typeface="Montserrat"/>
              <a:ea typeface="Montserrat"/>
              <a:cs typeface="Montserrat"/>
              <a:sym typeface="Montserrat"/>
            </a:endParaRPr>
          </a:p>
          <a:p>
            <a:pPr algn="just">
              <a:lnSpc>
                <a:spcPts val="2800"/>
              </a:lnSpc>
            </a:pP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Kararlılık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,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koordinasyon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,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hafıza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ve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iletişimi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ölçen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bu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parkurlarda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amaç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, her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etapta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en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yüksek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puanı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almak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.</a:t>
            </a:r>
          </a:p>
          <a:p>
            <a:pPr algn="just">
              <a:lnSpc>
                <a:spcPts val="2800"/>
              </a:lnSpc>
            </a:pPr>
            <a:endParaRPr lang="en-US" sz="2000" dirty="0">
              <a:solidFill>
                <a:srgbClr val="565656"/>
              </a:solidFill>
              <a:latin typeface="Montserrat"/>
              <a:ea typeface="Montserrat"/>
              <a:cs typeface="Montserrat"/>
              <a:sym typeface="Montserrat"/>
            </a:endParaRPr>
          </a:p>
          <a:p>
            <a:pPr algn="just">
              <a:lnSpc>
                <a:spcPts val="2800"/>
              </a:lnSpc>
            </a:pP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Her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oyunun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kazandırdığı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değer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farklı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,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bu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yüzden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takım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olarak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iyi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bir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planlama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şart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.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Dilerseniz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oyun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içeriklerine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özel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mesajlar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da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eklenebilir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.</a:t>
            </a:r>
          </a:p>
          <a:p>
            <a:pPr marL="0" lvl="0" indent="0" algn="l">
              <a:lnSpc>
                <a:spcPts val="2800"/>
              </a:lnSpc>
              <a:spcBef>
                <a:spcPct val="0"/>
              </a:spcBef>
            </a:pPr>
            <a:endParaRPr lang="en-US" sz="2000" dirty="0">
              <a:solidFill>
                <a:srgbClr val="565656"/>
              </a:solidFill>
              <a:latin typeface="Montserrat"/>
              <a:ea typeface="Montserrat"/>
              <a:cs typeface="Montserrat"/>
              <a:sym typeface="Montserrat"/>
            </a:endParaRPr>
          </a:p>
        </p:txBody>
      </p:sp>
      <p:sp>
        <p:nvSpPr>
          <p:cNvPr id="26" name="TextBox 26"/>
          <p:cNvSpPr txBox="1"/>
          <p:nvPr/>
        </p:nvSpPr>
        <p:spPr>
          <a:xfrm>
            <a:off x="1882048" y="2358708"/>
            <a:ext cx="9440648" cy="35877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2800"/>
              </a:lnSpc>
            </a:pPr>
            <a:r>
              <a:rPr lang="en-US" sz="2000">
                <a:solidFill>
                  <a:srgbClr val="000000"/>
                </a:solidFill>
                <a:latin typeface="Roboto Condensed"/>
                <a:ea typeface="Roboto Condensed"/>
                <a:cs typeface="Roboto Condensed"/>
                <a:sym typeface="Roboto Condensed"/>
              </a:rPr>
              <a:t>TAKIM ÇALIŞMASI</a:t>
            </a:r>
          </a:p>
        </p:txBody>
      </p:sp>
      <p:sp>
        <p:nvSpPr>
          <p:cNvPr id="27" name="TextBox 27"/>
          <p:cNvSpPr txBox="1"/>
          <p:nvPr/>
        </p:nvSpPr>
        <p:spPr>
          <a:xfrm>
            <a:off x="3274322" y="9587428"/>
            <a:ext cx="6564285" cy="32321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0" lvl="0" indent="0" algn="ctr">
              <a:lnSpc>
                <a:spcPts val="2660"/>
              </a:lnSpc>
              <a:spcBef>
                <a:spcPct val="0"/>
              </a:spcBef>
            </a:pPr>
            <a:r>
              <a:rPr lang="en-US" sz="190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https://www.m3.com.tr/m3-challenge/ </a:t>
            </a:r>
          </a:p>
        </p:txBody>
      </p:sp>
      <p:sp>
        <p:nvSpPr>
          <p:cNvPr id="28" name="TextBox 28"/>
          <p:cNvSpPr txBox="1"/>
          <p:nvPr/>
        </p:nvSpPr>
        <p:spPr>
          <a:xfrm>
            <a:off x="5638800" y="9285486"/>
            <a:ext cx="1828800" cy="356234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marL="0" lvl="0" indent="0" algn="l">
              <a:lnSpc>
                <a:spcPts val="2940"/>
              </a:lnSpc>
              <a:spcBef>
                <a:spcPct val="0"/>
              </a:spcBef>
            </a:pPr>
            <a:r>
              <a:rPr lang="en-US" sz="2100" b="1" dirty="0">
                <a:solidFill>
                  <a:srgbClr val="565656"/>
                </a:solidFill>
                <a:latin typeface="Montserrat Bold"/>
                <a:ea typeface="Montserrat Bold"/>
                <a:cs typeface="Montserrat Bold"/>
                <a:sym typeface="Montserrat Bold"/>
              </a:rPr>
              <a:t>Detaylı bilgi:</a:t>
            </a:r>
          </a:p>
        </p:txBody>
      </p:sp>
      <p:sp>
        <p:nvSpPr>
          <p:cNvPr id="29" name="TextBox 29"/>
          <p:cNvSpPr txBox="1"/>
          <p:nvPr/>
        </p:nvSpPr>
        <p:spPr>
          <a:xfrm>
            <a:off x="1028700" y="9463603"/>
            <a:ext cx="1980378" cy="26670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2160"/>
              </a:lnSpc>
            </a:pPr>
            <a:r>
              <a:rPr lang="en-US" sz="1800" b="1">
                <a:solidFill>
                  <a:srgbClr val="FFFFFF"/>
                </a:solidFill>
                <a:latin typeface="Montserrat Bold"/>
                <a:ea typeface="Montserrat Bold"/>
                <a:cs typeface="Montserrat Bold"/>
                <a:sym typeface="Montserrat Bold"/>
              </a:rPr>
              <a:t>Fiyat: </a:t>
            </a:r>
          </a:p>
        </p:txBody>
      </p:sp>
    </p:spTree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2"/>
          <p:cNvGrpSpPr/>
          <p:nvPr/>
        </p:nvGrpSpPr>
        <p:grpSpPr>
          <a:xfrm>
            <a:off x="9703621" y="0"/>
            <a:ext cx="8584379" cy="10287000"/>
            <a:chOff x="0" y="0"/>
            <a:chExt cx="3358824" cy="2709333"/>
          </a:xfrm>
          <a:solidFill>
            <a:schemeClr val="accent4">
              <a:lumMod val="75000"/>
            </a:schemeClr>
          </a:solidFill>
        </p:grpSpPr>
        <p:sp>
          <p:nvSpPr>
            <p:cNvPr id="3" name="Freeform 3"/>
            <p:cNvSpPr/>
            <p:nvPr/>
          </p:nvSpPr>
          <p:spPr>
            <a:xfrm>
              <a:off x="0" y="0"/>
              <a:ext cx="3358824" cy="2709333"/>
            </a:xfrm>
            <a:custGeom>
              <a:avLst/>
              <a:gdLst/>
              <a:ahLst/>
              <a:cxnLst/>
              <a:rect l="l" t="t" r="r" b="b"/>
              <a:pathLst>
                <a:path w="3358824" h="2709333">
                  <a:moveTo>
                    <a:pt x="0" y="0"/>
                  </a:moveTo>
                  <a:lnTo>
                    <a:pt x="3358824" y="0"/>
                  </a:lnTo>
                  <a:lnTo>
                    <a:pt x="3358824" y="2709333"/>
                  </a:lnTo>
                  <a:lnTo>
                    <a:pt x="0" y="2709333"/>
                  </a:lnTo>
                  <a:close/>
                </a:path>
              </a:pathLst>
            </a:custGeom>
            <a:grpFill/>
          </p:spPr>
          <p:txBody>
            <a:bodyPr/>
            <a:lstStyle/>
            <a:p>
              <a:endParaRPr lang="tr-TR"/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0" y="-38100"/>
              <a:ext cx="3358824" cy="2747433"/>
            </a:xfrm>
            <a:prstGeom prst="rect">
              <a:avLst/>
            </a:prstGeom>
            <a:grpFill/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940"/>
                </a:lnSpc>
              </a:pPr>
              <a:endParaRPr/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8256852" y="2195976"/>
            <a:ext cx="3241165" cy="5559935"/>
            <a:chOff x="0" y="0"/>
            <a:chExt cx="4321553" cy="7413246"/>
          </a:xfrm>
        </p:grpSpPr>
        <p:pic>
          <p:nvPicPr>
            <p:cNvPr id="6" name="Picture 6"/>
            <p:cNvPicPr>
              <a:picLocks noChangeAspect="1"/>
            </p:cNvPicPr>
            <p:nvPr/>
          </p:nvPicPr>
          <p:blipFill>
            <a:blip r:embed="rId2"/>
            <a:srcRect l="45146" r="11157"/>
            <a:stretch>
              <a:fillRect/>
            </a:stretch>
          </p:blipFill>
          <p:spPr>
            <a:xfrm>
              <a:off x="0" y="0"/>
              <a:ext cx="4321553" cy="7413246"/>
            </a:xfrm>
            <a:prstGeom prst="rect">
              <a:avLst/>
            </a:prstGeom>
          </p:spPr>
        </p:pic>
      </p:grpSp>
      <p:grpSp>
        <p:nvGrpSpPr>
          <p:cNvPr id="7" name="Group 7"/>
          <p:cNvGrpSpPr/>
          <p:nvPr/>
        </p:nvGrpSpPr>
        <p:grpSpPr>
          <a:xfrm>
            <a:off x="11653271" y="2195976"/>
            <a:ext cx="3241165" cy="5559935"/>
            <a:chOff x="0" y="0"/>
            <a:chExt cx="4321553" cy="7413246"/>
          </a:xfrm>
        </p:grpSpPr>
        <p:pic>
          <p:nvPicPr>
            <p:cNvPr id="8" name="Picture 8"/>
            <p:cNvPicPr>
              <a:picLocks noChangeAspect="1"/>
            </p:cNvPicPr>
            <p:nvPr/>
          </p:nvPicPr>
          <p:blipFill>
            <a:blip r:embed="rId3"/>
            <a:srcRect l="33638" r="33638"/>
            <a:stretch>
              <a:fillRect/>
            </a:stretch>
          </p:blipFill>
          <p:spPr>
            <a:xfrm>
              <a:off x="0" y="0"/>
              <a:ext cx="4321553" cy="7413246"/>
            </a:xfrm>
            <a:prstGeom prst="rect">
              <a:avLst/>
            </a:prstGeom>
          </p:spPr>
        </p:pic>
      </p:grpSp>
      <p:grpSp>
        <p:nvGrpSpPr>
          <p:cNvPr id="9" name="Group 9"/>
          <p:cNvGrpSpPr/>
          <p:nvPr/>
        </p:nvGrpSpPr>
        <p:grpSpPr>
          <a:xfrm>
            <a:off x="15046835" y="2195976"/>
            <a:ext cx="3241165" cy="5559935"/>
            <a:chOff x="0" y="0"/>
            <a:chExt cx="4321553" cy="7413246"/>
          </a:xfrm>
        </p:grpSpPr>
        <p:pic>
          <p:nvPicPr>
            <p:cNvPr id="10" name="Picture 10"/>
            <p:cNvPicPr>
              <a:picLocks noChangeAspect="1"/>
            </p:cNvPicPr>
            <p:nvPr/>
          </p:nvPicPr>
          <p:blipFill>
            <a:blip r:embed="rId4"/>
            <a:srcRect l="19932" t="1404" b="21336"/>
            <a:stretch>
              <a:fillRect/>
            </a:stretch>
          </p:blipFill>
          <p:spPr>
            <a:xfrm>
              <a:off x="0" y="0"/>
              <a:ext cx="4321553" cy="7413246"/>
            </a:xfrm>
            <a:prstGeom prst="rect">
              <a:avLst/>
            </a:prstGeom>
          </p:spPr>
        </p:pic>
      </p:grpSp>
      <p:sp>
        <p:nvSpPr>
          <p:cNvPr id="11" name="Freeform 11"/>
          <p:cNvSpPr/>
          <p:nvPr/>
        </p:nvSpPr>
        <p:spPr>
          <a:xfrm>
            <a:off x="12400255" y="9021491"/>
            <a:ext cx="3211827" cy="2879938"/>
          </a:xfrm>
          <a:custGeom>
            <a:avLst/>
            <a:gdLst/>
            <a:ahLst/>
            <a:cxnLst/>
            <a:rect l="l" t="t" r="r" b="b"/>
            <a:pathLst>
              <a:path w="3211827" h="2879938">
                <a:moveTo>
                  <a:pt x="0" y="0"/>
                </a:moveTo>
                <a:lnTo>
                  <a:pt x="3211827" y="0"/>
                </a:lnTo>
                <a:lnTo>
                  <a:pt x="3211827" y="2879938"/>
                </a:lnTo>
                <a:lnTo>
                  <a:pt x="0" y="2879938"/>
                </a:lnTo>
                <a:lnTo>
                  <a:pt x="0" y="0"/>
                </a:lnTo>
                <a:close/>
              </a:path>
            </a:pathLst>
          </a:custGeom>
          <a:blipFill>
            <a:blip r:embed="rId5">
              <a:extLst>
                <a:ext uri="{96DAC541-7B7A-43D3-8B79-37D633B846F1}">
                  <asvg:svgBlip xmlns:asvg="http://schemas.microsoft.com/office/drawing/2016/SVG/main" r:embed="rId6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tr-TR"/>
          </a:p>
        </p:txBody>
      </p:sp>
      <p:sp>
        <p:nvSpPr>
          <p:cNvPr id="12" name="Freeform 12"/>
          <p:cNvSpPr/>
          <p:nvPr/>
        </p:nvSpPr>
        <p:spPr>
          <a:xfrm>
            <a:off x="16052795" y="596667"/>
            <a:ext cx="1216708" cy="1216708"/>
          </a:xfrm>
          <a:custGeom>
            <a:avLst/>
            <a:gdLst/>
            <a:ahLst/>
            <a:cxnLst/>
            <a:rect l="l" t="t" r="r" b="b"/>
            <a:pathLst>
              <a:path w="1216708" h="1216708">
                <a:moveTo>
                  <a:pt x="0" y="0"/>
                </a:moveTo>
                <a:lnTo>
                  <a:pt x="1216708" y="0"/>
                </a:lnTo>
                <a:lnTo>
                  <a:pt x="1216708" y="1216708"/>
                </a:lnTo>
                <a:lnTo>
                  <a:pt x="0" y="1216708"/>
                </a:lnTo>
                <a:lnTo>
                  <a:pt x="0" y="0"/>
                </a:lnTo>
                <a:close/>
              </a:path>
            </a:pathLst>
          </a:custGeom>
          <a:blipFill>
            <a:blip r:embed="rId7"/>
            <a:stretch>
              <a:fillRect/>
            </a:stretch>
          </a:blipFill>
          <a:ln cap="sq">
            <a:noFill/>
            <a:prstDash val="solid"/>
            <a:miter/>
          </a:ln>
        </p:spPr>
        <p:txBody>
          <a:bodyPr/>
          <a:lstStyle/>
          <a:p>
            <a:endParaRPr lang="tr-TR"/>
          </a:p>
        </p:txBody>
      </p:sp>
      <p:sp>
        <p:nvSpPr>
          <p:cNvPr id="13" name="Freeform 13"/>
          <p:cNvSpPr/>
          <p:nvPr/>
        </p:nvSpPr>
        <p:spPr>
          <a:xfrm>
            <a:off x="851334" y="596667"/>
            <a:ext cx="2061427" cy="2061427"/>
          </a:xfrm>
          <a:custGeom>
            <a:avLst/>
            <a:gdLst/>
            <a:ahLst/>
            <a:cxnLst/>
            <a:rect l="l" t="t" r="r" b="b"/>
            <a:pathLst>
              <a:path w="2061427" h="2061427">
                <a:moveTo>
                  <a:pt x="0" y="0"/>
                </a:moveTo>
                <a:lnTo>
                  <a:pt x="2061428" y="0"/>
                </a:lnTo>
                <a:lnTo>
                  <a:pt x="2061428" y="2061427"/>
                </a:lnTo>
                <a:lnTo>
                  <a:pt x="0" y="2061427"/>
                </a:lnTo>
                <a:lnTo>
                  <a:pt x="0" y="0"/>
                </a:lnTo>
                <a:close/>
              </a:path>
            </a:pathLst>
          </a:custGeom>
          <a:blipFill>
            <a:blip r:embed="rId8">
              <a:extLst>
                <a:ext uri="{96DAC541-7B7A-43D3-8B79-37D633B846F1}">
                  <asvg:svgBlip xmlns:asvg="http://schemas.microsoft.com/office/drawing/2016/SVG/main" r:embed="rId9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tr-TR"/>
          </a:p>
        </p:txBody>
      </p:sp>
      <p:sp>
        <p:nvSpPr>
          <p:cNvPr id="14" name="Freeform 14"/>
          <p:cNvSpPr/>
          <p:nvPr/>
        </p:nvSpPr>
        <p:spPr>
          <a:xfrm>
            <a:off x="854169" y="7252751"/>
            <a:ext cx="386295" cy="386295"/>
          </a:xfrm>
          <a:custGeom>
            <a:avLst/>
            <a:gdLst/>
            <a:ahLst/>
            <a:cxnLst/>
            <a:rect l="l" t="t" r="r" b="b"/>
            <a:pathLst>
              <a:path w="386295" h="386295">
                <a:moveTo>
                  <a:pt x="0" y="0"/>
                </a:moveTo>
                <a:lnTo>
                  <a:pt x="386295" y="0"/>
                </a:lnTo>
                <a:lnTo>
                  <a:pt x="386295" y="386295"/>
                </a:lnTo>
                <a:lnTo>
                  <a:pt x="0" y="386295"/>
                </a:lnTo>
                <a:lnTo>
                  <a:pt x="0" y="0"/>
                </a:lnTo>
                <a:close/>
              </a:path>
            </a:pathLst>
          </a:custGeom>
          <a:blipFill>
            <a:blip r:embed="rId10">
              <a:extLst>
                <a:ext uri="{96DAC541-7B7A-43D3-8B79-37D633B846F1}">
                  <asvg:svgBlip xmlns:asvg="http://schemas.microsoft.com/office/drawing/2016/SVG/main" r:embed="rId11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tr-TR"/>
          </a:p>
        </p:txBody>
      </p:sp>
      <p:sp>
        <p:nvSpPr>
          <p:cNvPr id="15" name="Freeform 15"/>
          <p:cNvSpPr/>
          <p:nvPr/>
        </p:nvSpPr>
        <p:spPr>
          <a:xfrm>
            <a:off x="812686" y="7755911"/>
            <a:ext cx="595651" cy="347711"/>
          </a:xfrm>
          <a:custGeom>
            <a:avLst/>
            <a:gdLst/>
            <a:ahLst/>
            <a:cxnLst/>
            <a:rect l="l" t="t" r="r" b="b"/>
            <a:pathLst>
              <a:path w="595651" h="347711">
                <a:moveTo>
                  <a:pt x="0" y="0"/>
                </a:moveTo>
                <a:lnTo>
                  <a:pt x="595651" y="0"/>
                </a:lnTo>
                <a:lnTo>
                  <a:pt x="595651" y="347711"/>
                </a:lnTo>
                <a:lnTo>
                  <a:pt x="0" y="347711"/>
                </a:lnTo>
                <a:lnTo>
                  <a:pt x="0" y="0"/>
                </a:lnTo>
                <a:close/>
              </a:path>
            </a:pathLst>
          </a:custGeom>
          <a:blipFill>
            <a:blip r:embed="rId12">
              <a:extLst>
                <a:ext uri="{96DAC541-7B7A-43D3-8B79-37D633B846F1}">
                  <asvg:svgBlip xmlns:asvg="http://schemas.microsoft.com/office/drawing/2016/SVG/main" r:embed="rId13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tr-TR"/>
          </a:p>
        </p:txBody>
      </p:sp>
      <p:sp>
        <p:nvSpPr>
          <p:cNvPr id="16" name="Freeform 16"/>
          <p:cNvSpPr/>
          <p:nvPr/>
        </p:nvSpPr>
        <p:spPr>
          <a:xfrm>
            <a:off x="9838607" y="9258300"/>
            <a:ext cx="824341" cy="607951"/>
          </a:xfrm>
          <a:custGeom>
            <a:avLst/>
            <a:gdLst/>
            <a:ahLst/>
            <a:cxnLst/>
            <a:rect l="l" t="t" r="r" b="b"/>
            <a:pathLst>
              <a:path w="824341" h="607951">
                <a:moveTo>
                  <a:pt x="0" y="0"/>
                </a:moveTo>
                <a:lnTo>
                  <a:pt x="824341" y="0"/>
                </a:lnTo>
                <a:lnTo>
                  <a:pt x="824341" y="607951"/>
                </a:lnTo>
                <a:lnTo>
                  <a:pt x="0" y="607951"/>
                </a:lnTo>
                <a:lnTo>
                  <a:pt x="0" y="0"/>
                </a:lnTo>
                <a:close/>
              </a:path>
            </a:pathLst>
          </a:custGeom>
        </p:spPr>
        <p:txBody>
          <a:bodyPr/>
          <a:lstStyle/>
          <a:p>
            <a:endParaRPr lang="tr-TR"/>
          </a:p>
        </p:txBody>
      </p:sp>
      <p:sp>
        <p:nvSpPr>
          <p:cNvPr id="17" name="Freeform 17"/>
          <p:cNvSpPr/>
          <p:nvPr/>
        </p:nvSpPr>
        <p:spPr>
          <a:xfrm>
            <a:off x="10384741" y="9590801"/>
            <a:ext cx="556412" cy="569949"/>
          </a:xfrm>
          <a:custGeom>
            <a:avLst/>
            <a:gdLst/>
            <a:ahLst/>
            <a:cxnLst/>
            <a:rect l="l" t="t" r="r" b="b"/>
            <a:pathLst>
              <a:path w="556412" h="569949">
                <a:moveTo>
                  <a:pt x="0" y="0"/>
                </a:moveTo>
                <a:lnTo>
                  <a:pt x="556413" y="0"/>
                </a:lnTo>
                <a:lnTo>
                  <a:pt x="556413" y="569949"/>
                </a:lnTo>
                <a:lnTo>
                  <a:pt x="0" y="569949"/>
                </a:lnTo>
                <a:lnTo>
                  <a:pt x="0" y="0"/>
                </a:lnTo>
                <a:close/>
              </a:path>
            </a:pathLst>
          </a:custGeom>
          <a:blipFill>
            <a:blip r:embed="rId14">
              <a:extLst>
                <a:ext uri="{96DAC541-7B7A-43D3-8B79-37D633B846F1}">
                  <asvg:svgBlip xmlns:asvg="http://schemas.microsoft.com/office/drawing/2016/SVG/main" r:embed="rId15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tr-TR"/>
          </a:p>
        </p:txBody>
      </p:sp>
      <p:sp>
        <p:nvSpPr>
          <p:cNvPr id="21" name="TextBox 21"/>
          <p:cNvSpPr txBox="1"/>
          <p:nvPr/>
        </p:nvSpPr>
        <p:spPr>
          <a:xfrm>
            <a:off x="1127035" y="1522605"/>
            <a:ext cx="9440648" cy="855888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6900"/>
              </a:lnSpc>
            </a:pPr>
            <a:r>
              <a:rPr lang="en-US" sz="4928">
                <a:solidFill>
                  <a:srgbClr val="000000"/>
                </a:solidFill>
                <a:latin typeface="Roboto Condensed"/>
                <a:ea typeface="Roboto Condensed"/>
                <a:cs typeface="Roboto Condensed"/>
                <a:sym typeface="Roboto Condensed"/>
              </a:rPr>
              <a:t>M3 RUN VE ORIENTEERING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1589642" y="7248730"/>
            <a:ext cx="1597894" cy="345479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marL="0" lvl="0" indent="0" algn="l">
              <a:lnSpc>
                <a:spcPts val="2940"/>
              </a:lnSpc>
              <a:spcBef>
                <a:spcPct val="0"/>
              </a:spcBef>
            </a:pPr>
            <a:r>
              <a:rPr lang="en-US" sz="2100" b="1" dirty="0">
                <a:solidFill>
                  <a:srgbClr val="565656"/>
                </a:solidFill>
                <a:latin typeface="Montserrat Bold"/>
                <a:ea typeface="Montserrat Bold"/>
                <a:cs typeface="Montserrat Bold"/>
                <a:sym typeface="Montserrat Bold"/>
              </a:rPr>
              <a:t>60-120 </a:t>
            </a:r>
            <a:r>
              <a:rPr lang="en-US" sz="2100" b="1" u="none" strike="noStrike" dirty="0">
                <a:solidFill>
                  <a:srgbClr val="565656"/>
                </a:solidFill>
                <a:latin typeface="Montserrat Bold"/>
                <a:ea typeface="Montserrat Bold"/>
                <a:cs typeface="Montserrat Bold"/>
                <a:sym typeface="Montserrat Bold"/>
              </a:rPr>
              <a:t>dk.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1589642" y="7756913"/>
            <a:ext cx="6667210" cy="356234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marL="0" lvl="0" indent="0" algn="l">
              <a:lnSpc>
                <a:spcPts val="2940"/>
              </a:lnSpc>
              <a:spcBef>
                <a:spcPct val="0"/>
              </a:spcBef>
            </a:pPr>
            <a:r>
              <a:rPr lang="en-US" sz="2100" b="1" u="none" strike="noStrike" dirty="0">
                <a:solidFill>
                  <a:srgbClr val="565656"/>
                </a:solidFill>
                <a:latin typeface="Montserrat Bold"/>
                <a:ea typeface="Montserrat Bold"/>
                <a:cs typeface="Montserrat Bold"/>
                <a:sym typeface="Montserrat Bold"/>
              </a:rPr>
              <a:t>1 moderatör, 1 koordinatör, her </a:t>
            </a:r>
            <a:r>
              <a:rPr lang="en-US" sz="2100" b="1" u="none" strike="noStrike" dirty="0" err="1">
                <a:solidFill>
                  <a:srgbClr val="565656"/>
                </a:solidFill>
                <a:latin typeface="Montserrat Bold"/>
                <a:ea typeface="Montserrat Bold"/>
                <a:cs typeface="Montserrat Bold"/>
                <a:sym typeface="Montserrat Bold"/>
              </a:rPr>
              <a:t>takıma</a:t>
            </a:r>
            <a:r>
              <a:rPr lang="en-US" sz="2100" b="1" u="none" strike="noStrike" dirty="0">
                <a:solidFill>
                  <a:srgbClr val="565656"/>
                </a:solidFill>
                <a:latin typeface="Montserrat Bold"/>
                <a:ea typeface="Montserrat Bold"/>
                <a:cs typeface="Montserrat Bold"/>
                <a:sym typeface="Montserrat Bold"/>
              </a:rPr>
              <a:t> 1 asistan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834810" y="8265547"/>
            <a:ext cx="3356189" cy="356234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marL="0" lvl="0" indent="0" algn="l">
              <a:lnSpc>
                <a:spcPts val="2940"/>
              </a:lnSpc>
              <a:spcBef>
                <a:spcPct val="0"/>
              </a:spcBef>
            </a:pPr>
            <a:r>
              <a:rPr lang="en-US" sz="2100" b="1" u="none" strike="noStrike" dirty="0">
                <a:solidFill>
                  <a:srgbClr val="565656"/>
                </a:solidFill>
                <a:latin typeface="Montserrat Bold"/>
                <a:ea typeface="Montserrat Bold"/>
                <a:cs typeface="Montserrat Bold"/>
                <a:sym typeface="Montserrat Bold"/>
              </a:rPr>
              <a:t>Katılımcı Sayısı:  10-500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851335" y="2840038"/>
            <a:ext cx="7250264" cy="4641527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just">
              <a:lnSpc>
                <a:spcPts val="2800"/>
              </a:lnSpc>
            </a:pP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Takım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halinde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uzun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ve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heyecanlı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bir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parkura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koşuyoruz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!</a:t>
            </a:r>
          </a:p>
          <a:p>
            <a:pPr algn="just">
              <a:lnSpc>
                <a:spcPts val="2800"/>
              </a:lnSpc>
            </a:pPr>
            <a:endParaRPr lang="en-US" sz="2000" dirty="0">
              <a:solidFill>
                <a:srgbClr val="565656"/>
              </a:solidFill>
              <a:latin typeface="Montserrat"/>
              <a:ea typeface="Montserrat"/>
              <a:cs typeface="Montserrat"/>
              <a:sym typeface="Montserrat"/>
            </a:endParaRPr>
          </a:p>
          <a:p>
            <a:pPr algn="just">
              <a:lnSpc>
                <a:spcPts val="2800"/>
              </a:lnSpc>
            </a:pP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Doğanın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içinde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,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özel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görev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ve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zorlukların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sizi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beklediği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bu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parkurda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,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birbirinize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daha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da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kenetlenip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gerçek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bir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takım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olacaksınız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.</a:t>
            </a:r>
          </a:p>
          <a:p>
            <a:pPr algn="just">
              <a:lnSpc>
                <a:spcPts val="2800"/>
              </a:lnSpc>
            </a:pPr>
            <a:endParaRPr lang="en-US" sz="2000" dirty="0">
              <a:solidFill>
                <a:srgbClr val="565656"/>
              </a:solidFill>
              <a:latin typeface="Montserrat"/>
              <a:ea typeface="Montserrat"/>
              <a:cs typeface="Montserrat"/>
              <a:sym typeface="Montserrat"/>
            </a:endParaRPr>
          </a:p>
          <a:p>
            <a:pPr algn="just">
              <a:lnSpc>
                <a:spcPts val="2800"/>
              </a:lnSpc>
            </a:pP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Orienteering:</a:t>
            </a:r>
          </a:p>
          <a:p>
            <a:pPr algn="just">
              <a:lnSpc>
                <a:spcPts val="2800"/>
              </a:lnSpc>
            </a:pP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Harita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ve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pusula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kullanarak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yön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bulmayı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gerektiren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bu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eğlenceli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spor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,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bireysel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ya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da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takım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halinde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yapılabilir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.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Genellikle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yeşil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alanlarda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gerçekleşen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aktivite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için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spor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kıyafetlerinizi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hazırlayın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ve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doğayla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buluşmaya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hazır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olun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!</a:t>
            </a:r>
          </a:p>
          <a:p>
            <a:pPr marL="0" lvl="0" indent="0" algn="l">
              <a:lnSpc>
                <a:spcPts val="2800"/>
              </a:lnSpc>
              <a:spcBef>
                <a:spcPct val="0"/>
              </a:spcBef>
            </a:pPr>
            <a:endParaRPr lang="en-US" sz="2000" dirty="0">
              <a:solidFill>
                <a:srgbClr val="565656"/>
              </a:solidFill>
              <a:latin typeface="Montserrat"/>
              <a:ea typeface="Montserrat"/>
              <a:cs typeface="Montserrat"/>
              <a:sym typeface="Montserrat"/>
            </a:endParaRPr>
          </a:p>
        </p:txBody>
      </p:sp>
      <p:sp>
        <p:nvSpPr>
          <p:cNvPr id="26" name="TextBox 26"/>
          <p:cNvSpPr txBox="1"/>
          <p:nvPr/>
        </p:nvSpPr>
        <p:spPr>
          <a:xfrm>
            <a:off x="1882048" y="2358708"/>
            <a:ext cx="9440648" cy="35877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2800"/>
              </a:lnSpc>
            </a:pPr>
            <a:r>
              <a:rPr lang="en-US" sz="2000">
                <a:solidFill>
                  <a:srgbClr val="000000"/>
                </a:solidFill>
                <a:latin typeface="Roboto Condensed"/>
                <a:ea typeface="Roboto Condensed"/>
                <a:cs typeface="Roboto Condensed"/>
                <a:sym typeface="Roboto Condensed"/>
              </a:rPr>
              <a:t>TAKIM ÇALIŞMASI</a:t>
            </a:r>
          </a:p>
        </p:txBody>
      </p:sp>
      <p:sp>
        <p:nvSpPr>
          <p:cNvPr id="27" name="TextBox 27"/>
          <p:cNvSpPr txBox="1"/>
          <p:nvPr/>
        </p:nvSpPr>
        <p:spPr>
          <a:xfrm>
            <a:off x="3274322" y="9587428"/>
            <a:ext cx="6564285" cy="32321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0" lvl="0" indent="0" algn="ctr">
              <a:lnSpc>
                <a:spcPts val="2660"/>
              </a:lnSpc>
              <a:spcBef>
                <a:spcPct val="0"/>
              </a:spcBef>
            </a:pPr>
            <a:r>
              <a:rPr lang="en-US" sz="190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https://www.m3.com.tr/m3-run-orienteering/ </a:t>
            </a:r>
          </a:p>
        </p:txBody>
      </p:sp>
      <p:sp>
        <p:nvSpPr>
          <p:cNvPr id="28" name="TextBox 28"/>
          <p:cNvSpPr txBox="1"/>
          <p:nvPr/>
        </p:nvSpPr>
        <p:spPr>
          <a:xfrm>
            <a:off x="5572493" y="9240719"/>
            <a:ext cx="1818907" cy="356234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marL="0" lvl="0" indent="0" algn="l">
              <a:lnSpc>
                <a:spcPts val="2940"/>
              </a:lnSpc>
              <a:spcBef>
                <a:spcPct val="0"/>
              </a:spcBef>
            </a:pPr>
            <a:r>
              <a:rPr lang="en-US" sz="2100" b="1" dirty="0">
                <a:solidFill>
                  <a:srgbClr val="565656"/>
                </a:solidFill>
                <a:latin typeface="Montserrat Bold"/>
                <a:ea typeface="Montserrat Bold"/>
                <a:cs typeface="Montserrat Bold"/>
                <a:sym typeface="Montserrat Bold"/>
              </a:rPr>
              <a:t>Detaylı bilgi:</a:t>
            </a:r>
          </a:p>
        </p:txBody>
      </p:sp>
      <p:sp>
        <p:nvSpPr>
          <p:cNvPr id="29" name="TextBox 29"/>
          <p:cNvSpPr txBox="1"/>
          <p:nvPr/>
        </p:nvSpPr>
        <p:spPr>
          <a:xfrm>
            <a:off x="1028700" y="9463603"/>
            <a:ext cx="1980378" cy="26670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2160"/>
              </a:lnSpc>
            </a:pPr>
            <a:r>
              <a:rPr lang="en-US" sz="1800" b="1">
                <a:solidFill>
                  <a:srgbClr val="FFFFFF"/>
                </a:solidFill>
                <a:latin typeface="Montserrat Bold"/>
                <a:ea typeface="Montserrat Bold"/>
                <a:cs typeface="Montserrat Bold"/>
                <a:sym typeface="Montserrat Bold"/>
              </a:rPr>
              <a:t>Fiyat: </a:t>
            </a:r>
          </a:p>
        </p:txBody>
      </p:sp>
    </p:spTree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2"/>
          <p:cNvGrpSpPr/>
          <p:nvPr/>
        </p:nvGrpSpPr>
        <p:grpSpPr>
          <a:xfrm>
            <a:off x="9703621" y="0"/>
            <a:ext cx="8584380" cy="10287000"/>
            <a:chOff x="0" y="0"/>
            <a:chExt cx="3358824" cy="2709333"/>
          </a:xfrm>
          <a:solidFill>
            <a:schemeClr val="accent4">
              <a:lumMod val="75000"/>
            </a:schemeClr>
          </a:solidFill>
        </p:grpSpPr>
        <p:sp>
          <p:nvSpPr>
            <p:cNvPr id="3" name="Freeform 3"/>
            <p:cNvSpPr/>
            <p:nvPr/>
          </p:nvSpPr>
          <p:spPr>
            <a:xfrm>
              <a:off x="0" y="0"/>
              <a:ext cx="3358824" cy="2709333"/>
            </a:xfrm>
            <a:custGeom>
              <a:avLst/>
              <a:gdLst/>
              <a:ahLst/>
              <a:cxnLst/>
              <a:rect l="l" t="t" r="r" b="b"/>
              <a:pathLst>
                <a:path w="3358824" h="2709333">
                  <a:moveTo>
                    <a:pt x="0" y="0"/>
                  </a:moveTo>
                  <a:lnTo>
                    <a:pt x="3358824" y="0"/>
                  </a:lnTo>
                  <a:lnTo>
                    <a:pt x="3358824" y="2709333"/>
                  </a:lnTo>
                  <a:lnTo>
                    <a:pt x="0" y="2709333"/>
                  </a:lnTo>
                  <a:close/>
                </a:path>
              </a:pathLst>
            </a:custGeom>
            <a:grpFill/>
          </p:spPr>
          <p:txBody>
            <a:bodyPr/>
            <a:lstStyle/>
            <a:p>
              <a:endParaRPr lang="tr-TR"/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0" y="-38100"/>
              <a:ext cx="3358824" cy="2747433"/>
            </a:xfrm>
            <a:prstGeom prst="rect">
              <a:avLst/>
            </a:prstGeom>
            <a:grpFill/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940"/>
                </a:lnSpc>
              </a:pPr>
              <a:endParaRPr/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8256852" y="2195976"/>
            <a:ext cx="3241165" cy="5559935"/>
            <a:chOff x="0" y="0"/>
            <a:chExt cx="4321553" cy="7413246"/>
          </a:xfrm>
        </p:grpSpPr>
        <p:pic>
          <p:nvPicPr>
            <p:cNvPr id="6" name="Picture 6"/>
            <p:cNvPicPr>
              <a:picLocks noChangeAspect="1"/>
            </p:cNvPicPr>
            <p:nvPr/>
          </p:nvPicPr>
          <p:blipFill>
            <a:blip r:embed="rId2"/>
            <a:srcRect l="47279" r="9172"/>
            <a:stretch>
              <a:fillRect/>
            </a:stretch>
          </p:blipFill>
          <p:spPr>
            <a:xfrm>
              <a:off x="0" y="0"/>
              <a:ext cx="4321553" cy="7413246"/>
            </a:xfrm>
            <a:prstGeom prst="rect">
              <a:avLst/>
            </a:prstGeom>
          </p:spPr>
        </p:pic>
      </p:grpSp>
      <p:grpSp>
        <p:nvGrpSpPr>
          <p:cNvPr id="7" name="Group 7"/>
          <p:cNvGrpSpPr/>
          <p:nvPr/>
        </p:nvGrpSpPr>
        <p:grpSpPr>
          <a:xfrm>
            <a:off x="11653271" y="2195976"/>
            <a:ext cx="3241165" cy="5559935"/>
            <a:chOff x="0" y="0"/>
            <a:chExt cx="4321553" cy="7413246"/>
          </a:xfrm>
        </p:grpSpPr>
        <p:pic>
          <p:nvPicPr>
            <p:cNvPr id="8" name="Picture 8"/>
            <p:cNvPicPr>
              <a:picLocks noChangeAspect="1"/>
            </p:cNvPicPr>
            <p:nvPr/>
          </p:nvPicPr>
          <p:blipFill>
            <a:blip r:embed="rId3"/>
            <a:srcRect l="22196" t="3941" r="41648" b="2956"/>
            <a:stretch>
              <a:fillRect/>
            </a:stretch>
          </p:blipFill>
          <p:spPr>
            <a:xfrm>
              <a:off x="0" y="0"/>
              <a:ext cx="4321553" cy="7413246"/>
            </a:xfrm>
            <a:prstGeom prst="rect">
              <a:avLst/>
            </a:prstGeom>
          </p:spPr>
        </p:pic>
      </p:grpSp>
      <p:grpSp>
        <p:nvGrpSpPr>
          <p:cNvPr id="9" name="Group 9"/>
          <p:cNvGrpSpPr/>
          <p:nvPr/>
        </p:nvGrpSpPr>
        <p:grpSpPr>
          <a:xfrm>
            <a:off x="15046835" y="2195976"/>
            <a:ext cx="3241165" cy="5559935"/>
            <a:chOff x="0" y="0"/>
            <a:chExt cx="4321553" cy="7413246"/>
          </a:xfrm>
        </p:grpSpPr>
        <p:pic>
          <p:nvPicPr>
            <p:cNvPr id="10" name="Picture 10"/>
            <p:cNvPicPr>
              <a:picLocks noChangeAspect="1"/>
            </p:cNvPicPr>
            <p:nvPr/>
          </p:nvPicPr>
          <p:blipFill>
            <a:blip r:embed="rId4"/>
            <a:srcRect l="39273" r="16932"/>
            <a:stretch>
              <a:fillRect/>
            </a:stretch>
          </p:blipFill>
          <p:spPr>
            <a:xfrm>
              <a:off x="0" y="0"/>
              <a:ext cx="4321553" cy="7413246"/>
            </a:xfrm>
            <a:prstGeom prst="rect">
              <a:avLst/>
            </a:prstGeom>
          </p:spPr>
        </p:pic>
      </p:grpSp>
      <p:sp>
        <p:nvSpPr>
          <p:cNvPr id="11" name="Freeform 11"/>
          <p:cNvSpPr/>
          <p:nvPr/>
        </p:nvSpPr>
        <p:spPr>
          <a:xfrm>
            <a:off x="12400255" y="9021491"/>
            <a:ext cx="3211827" cy="2879938"/>
          </a:xfrm>
          <a:custGeom>
            <a:avLst/>
            <a:gdLst/>
            <a:ahLst/>
            <a:cxnLst/>
            <a:rect l="l" t="t" r="r" b="b"/>
            <a:pathLst>
              <a:path w="3211827" h="2879938">
                <a:moveTo>
                  <a:pt x="0" y="0"/>
                </a:moveTo>
                <a:lnTo>
                  <a:pt x="3211827" y="0"/>
                </a:lnTo>
                <a:lnTo>
                  <a:pt x="3211827" y="2879938"/>
                </a:lnTo>
                <a:lnTo>
                  <a:pt x="0" y="2879938"/>
                </a:lnTo>
                <a:lnTo>
                  <a:pt x="0" y="0"/>
                </a:lnTo>
                <a:close/>
              </a:path>
            </a:pathLst>
          </a:custGeom>
          <a:blipFill>
            <a:blip r:embed="rId5">
              <a:extLst>
                <a:ext uri="{96DAC541-7B7A-43D3-8B79-37D633B846F1}">
                  <asvg:svgBlip xmlns:asvg="http://schemas.microsoft.com/office/drawing/2016/SVG/main" r:embed="rId6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tr-TR"/>
          </a:p>
        </p:txBody>
      </p:sp>
      <p:sp>
        <p:nvSpPr>
          <p:cNvPr id="12" name="Freeform 12"/>
          <p:cNvSpPr/>
          <p:nvPr/>
        </p:nvSpPr>
        <p:spPr>
          <a:xfrm>
            <a:off x="16052795" y="596667"/>
            <a:ext cx="1216708" cy="1216708"/>
          </a:xfrm>
          <a:custGeom>
            <a:avLst/>
            <a:gdLst/>
            <a:ahLst/>
            <a:cxnLst/>
            <a:rect l="l" t="t" r="r" b="b"/>
            <a:pathLst>
              <a:path w="1216708" h="1216708">
                <a:moveTo>
                  <a:pt x="0" y="0"/>
                </a:moveTo>
                <a:lnTo>
                  <a:pt x="1216708" y="0"/>
                </a:lnTo>
                <a:lnTo>
                  <a:pt x="1216708" y="1216708"/>
                </a:lnTo>
                <a:lnTo>
                  <a:pt x="0" y="1216708"/>
                </a:lnTo>
                <a:lnTo>
                  <a:pt x="0" y="0"/>
                </a:lnTo>
                <a:close/>
              </a:path>
            </a:pathLst>
          </a:custGeom>
          <a:blipFill>
            <a:blip r:embed="rId7"/>
            <a:stretch>
              <a:fillRect/>
            </a:stretch>
          </a:blipFill>
          <a:ln cap="sq">
            <a:noFill/>
            <a:prstDash val="solid"/>
            <a:miter/>
          </a:ln>
        </p:spPr>
        <p:txBody>
          <a:bodyPr/>
          <a:lstStyle/>
          <a:p>
            <a:endParaRPr lang="tr-TR"/>
          </a:p>
        </p:txBody>
      </p:sp>
      <p:sp>
        <p:nvSpPr>
          <p:cNvPr id="13" name="Freeform 13"/>
          <p:cNvSpPr/>
          <p:nvPr/>
        </p:nvSpPr>
        <p:spPr>
          <a:xfrm>
            <a:off x="851334" y="596667"/>
            <a:ext cx="2061427" cy="2061427"/>
          </a:xfrm>
          <a:custGeom>
            <a:avLst/>
            <a:gdLst/>
            <a:ahLst/>
            <a:cxnLst/>
            <a:rect l="l" t="t" r="r" b="b"/>
            <a:pathLst>
              <a:path w="2061427" h="2061427">
                <a:moveTo>
                  <a:pt x="0" y="0"/>
                </a:moveTo>
                <a:lnTo>
                  <a:pt x="2061428" y="0"/>
                </a:lnTo>
                <a:lnTo>
                  <a:pt x="2061428" y="2061427"/>
                </a:lnTo>
                <a:lnTo>
                  <a:pt x="0" y="2061427"/>
                </a:lnTo>
                <a:lnTo>
                  <a:pt x="0" y="0"/>
                </a:lnTo>
                <a:close/>
              </a:path>
            </a:pathLst>
          </a:custGeom>
          <a:blipFill>
            <a:blip r:embed="rId8">
              <a:extLst>
                <a:ext uri="{96DAC541-7B7A-43D3-8B79-37D633B846F1}">
                  <asvg:svgBlip xmlns:asvg="http://schemas.microsoft.com/office/drawing/2016/SVG/main" r:embed="rId9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tr-TR"/>
          </a:p>
        </p:txBody>
      </p:sp>
      <p:sp>
        <p:nvSpPr>
          <p:cNvPr id="14" name="Freeform 14"/>
          <p:cNvSpPr/>
          <p:nvPr/>
        </p:nvSpPr>
        <p:spPr>
          <a:xfrm>
            <a:off x="854169" y="7252751"/>
            <a:ext cx="386295" cy="386295"/>
          </a:xfrm>
          <a:custGeom>
            <a:avLst/>
            <a:gdLst/>
            <a:ahLst/>
            <a:cxnLst/>
            <a:rect l="l" t="t" r="r" b="b"/>
            <a:pathLst>
              <a:path w="386295" h="386295">
                <a:moveTo>
                  <a:pt x="0" y="0"/>
                </a:moveTo>
                <a:lnTo>
                  <a:pt x="386295" y="0"/>
                </a:lnTo>
                <a:lnTo>
                  <a:pt x="386295" y="386295"/>
                </a:lnTo>
                <a:lnTo>
                  <a:pt x="0" y="386295"/>
                </a:lnTo>
                <a:lnTo>
                  <a:pt x="0" y="0"/>
                </a:lnTo>
                <a:close/>
              </a:path>
            </a:pathLst>
          </a:custGeom>
          <a:blipFill>
            <a:blip r:embed="rId10">
              <a:extLst>
                <a:ext uri="{96DAC541-7B7A-43D3-8B79-37D633B846F1}">
                  <asvg:svgBlip xmlns:asvg="http://schemas.microsoft.com/office/drawing/2016/SVG/main" r:embed="rId11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tr-TR"/>
          </a:p>
        </p:txBody>
      </p:sp>
      <p:sp>
        <p:nvSpPr>
          <p:cNvPr id="15" name="Freeform 15"/>
          <p:cNvSpPr/>
          <p:nvPr/>
        </p:nvSpPr>
        <p:spPr>
          <a:xfrm>
            <a:off x="812686" y="7755911"/>
            <a:ext cx="595651" cy="347711"/>
          </a:xfrm>
          <a:custGeom>
            <a:avLst/>
            <a:gdLst/>
            <a:ahLst/>
            <a:cxnLst/>
            <a:rect l="l" t="t" r="r" b="b"/>
            <a:pathLst>
              <a:path w="595651" h="347711">
                <a:moveTo>
                  <a:pt x="0" y="0"/>
                </a:moveTo>
                <a:lnTo>
                  <a:pt x="595651" y="0"/>
                </a:lnTo>
                <a:lnTo>
                  <a:pt x="595651" y="347711"/>
                </a:lnTo>
                <a:lnTo>
                  <a:pt x="0" y="347711"/>
                </a:lnTo>
                <a:lnTo>
                  <a:pt x="0" y="0"/>
                </a:lnTo>
                <a:close/>
              </a:path>
            </a:pathLst>
          </a:custGeom>
          <a:blipFill>
            <a:blip r:embed="rId12">
              <a:extLst>
                <a:ext uri="{96DAC541-7B7A-43D3-8B79-37D633B846F1}">
                  <asvg:svgBlip xmlns:asvg="http://schemas.microsoft.com/office/drawing/2016/SVG/main" r:embed="rId13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tr-TR"/>
          </a:p>
        </p:txBody>
      </p:sp>
      <p:sp>
        <p:nvSpPr>
          <p:cNvPr id="16" name="Freeform 16"/>
          <p:cNvSpPr/>
          <p:nvPr/>
        </p:nvSpPr>
        <p:spPr>
          <a:xfrm>
            <a:off x="9838607" y="9258300"/>
            <a:ext cx="824341" cy="607951"/>
          </a:xfrm>
          <a:custGeom>
            <a:avLst/>
            <a:gdLst/>
            <a:ahLst/>
            <a:cxnLst/>
            <a:rect l="l" t="t" r="r" b="b"/>
            <a:pathLst>
              <a:path w="824341" h="607951">
                <a:moveTo>
                  <a:pt x="0" y="0"/>
                </a:moveTo>
                <a:lnTo>
                  <a:pt x="824341" y="0"/>
                </a:lnTo>
                <a:lnTo>
                  <a:pt x="824341" y="607951"/>
                </a:lnTo>
                <a:lnTo>
                  <a:pt x="0" y="607951"/>
                </a:lnTo>
                <a:lnTo>
                  <a:pt x="0" y="0"/>
                </a:lnTo>
                <a:close/>
              </a:path>
            </a:pathLst>
          </a:custGeom>
        </p:spPr>
        <p:txBody>
          <a:bodyPr/>
          <a:lstStyle/>
          <a:p>
            <a:endParaRPr lang="tr-TR"/>
          </a:p>
        </p:txBody>
      </p:sp>
      <p:sp>
        <p:nvSpPr>
          <p:cNvPr id="17" name="Freeform 17"/>
          <p:cNvSpPr/>
          <p:nvPr/>
        </p:nvSpPr>
        <p:spPr>
          <a:xfrm>
            <a:off x="10384741" y="9590801"/>
            <a:ext cx="556412" cy="569949"/>
          </a:xfrm>
          <a:custGeom>
            <a:avLst/>
            <a:gdLst/>
            <a:ahLst/>
            <a:cxnLst/>
            <a:rect l="l" t="t" r="r" b="b"/>
            <a:pathLst>
              <a:path w="556412" h="569949">
                <a:moveTo>
                  <a:pt x="0" y="0"/>
                </a:moveTo>
                <a:lnTo>
                  <a:pt x="556413" y="0"/>
                </a:lnTo>
                <a:lnTo>
                  <a:pt x="556413" y="569949"/>
                </a:lnTo>
                <a:lnTo>
                  <a:pt x="0" y="569949"/>
                </a:lnTo>
                <a:lnTo>
                  <a:pt x="0" y="0"/>
                </a:lnTo>
                <a:close/>
              </a:path>
            </a:pathLst>
          </a:custGeom>
          <a:blipFill>
            <a:blip r:embed="rId14">
              <a:extLst>
                <a:ext uri="{96DAC541-7B7A-43D3-8B79-37D633B846F1}">
                  <asvg:svgBlip xmlns:asvg="http://schemas.microsoft.com/office/drawing/2016/SVG/main" r:embed="rId15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tr-TR"/>
          </a:p>
        </p:txBody>
      </p:sp>
      <p:sp>
        <p:nvSpPr>
          <p:cNvPr id="21" name="TextBox 21"/>
          <p:cNvSpPr txBox="1"/>
          <p:nvPr/>
        </p:nvSpPr>
        <p:spPr>
          <a:xfrm>
            <a:off x="1127035" y="1522605"/>
            <a:ext cx="9440648" cy="855888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6900"/>
              </a:lnSpc>
            </a:pPr>
            <a:r>
              <a:rPr lang="en-US" sz="4928">
                <a:solidFill>
                  <a:srgbClr val="000000"/>
                </a:solidFill>
                <a:latin typeface="Roboto Condensed"/>
                <a:ea typeface="Roboto Condensed"/>
                <a:cs typeface="Roboto Condensed"/>
                <a:sym typeface="Roboto Condensed"/>
              </a:rPr>
              <a:t>FOOD HUNT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1589642" y="7248730"/>
            <a:ext cx="1597894" cy="345479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marL="0" lvl="0" indent="0" algn="l">
              <a:lnSpc>
                <a:spcPts val="2940"/>
              </a:lnSpc>
              <a:spcBef>
                <a:spcPct val="0"/>
              </a:spcBef>
            </a:pPr>
            <a:r>
              <a:rPr lang="en-US" sz="2100" b="1" dirty="0">
                <a:solidFill>
                  <a:srgbClr val="565656"/>
                </a:solidFill>
                <a:latin typeface="Montserrat Bold"/>
                <a:ea typeface="Montserrat Bold"/>
                <a:cs typeface="Montserrat Bold"/>
                <a:sym typeface="Montserrat Bold"/>
              </a:rPr>
              <a:t>60-180 </a:t>
            </a:r>
            <a:r>
              <a:rPr lang="en-US" sz="2100" b="1" u="none" strike="noStrike" dirty="0">
                <a:solidFill>
                  <a:srgbClr val="565656"/>
                </a:solidFill>
                <a:latin typeface="Montserrat Bold"/>
                <a:ea typeface="Montserrat Bold"/>
                <a:cs typeface="Montserrat Bold"/>
                <a:sym typeface="Montserrat Bold"/>
              </a:rPr>
              <a:t>dk.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1589642" y="7775076"/>
            <a:ext cx="6667210" cy="345479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marL="0" lvl="0" indent="0" algn="l">
              <a:lnSpc>
                <a:spcPts val="2940"/>
              </a:lnSpc>
              <a:spcBef>
                <a:spcPct val="0"/>
              </a:spcBef>
            </a:pPr>
            <a:r>
              <a:rPr lang="en-US" sz="2100" b="1" u="none" strike="noStrike" dirty="0">
                <a:solidFill>
                  <a:srgbClr val="565656"/>
                </a:solidFill>
                <a:latin typeface="Montserrat Bold"/>
                <a:ea typeface="Montserrat Bold"/>
                <a:cs typeface="Montserrat Bold"/>
                <a:sym typeface="Montserrat Bold"/>
              </a:rPr>
              <a:t>1 moderatör, 1 koordinatör, her </a:t>
            </a:r>
            <a:r>
              <a:rPr lang="en-US" sz="2100" b="1" u="none" strike="noStrike" dirty="0" err="1">
                <a:solidFill>
                  <a:srgbClr val="565656"/>
                </a:solidFill>
                <a:latin typeface="Montserrat Bold"/>
                <a:ea typeface="Montserrat Bold"/>
                <a:cs typeface="Montserrat Bold"/>
                <a:sym typeface="Montserrat Bold"/>
              </a:rPr>
              <a:t>takıma</a:t>
            </a:r>
            <a:r>
              <a:rPr lang="en-US" sz="2100" b="1" u="none" strike="noStrike" dirty="0">
                <a:solidFill>
                  <a:srgbClr val="565656"/>
                </a:solidFill>
                <a:latin typeface="Montserrat Bold"/>
                <a:ea typeface="Montserrat Bold"/>
                <a:cs typeface="Montserrat Bold"/>
                <a:sym typeface="Montserrat Bold"/>
              </a:rPr>
              <a:t> 1 asistan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834810" y="8265546"/>
            <a:ext cx="3279989" cy="345479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marL="0" lvl="0" indent="0" algn="l">
              <a:lnSpc>
                <a:spcPts val="2940"/>
              </a:lnSpc>
              <a:spcBef>
                <a:spcPct val="0"/>
              </a:spcBef>
            </a:pPr>
            <a:r>
              <a:rPr lang="en-US" sz="2100" b="1" u="none" strike="noStrike" dirty="0">
                <a:solidFill>
                  <a:srgbClr val="565656"/>
                </a:solidFill>
                <a:latin typeface="Montserrat Bold"/>
                <a:ea typeface="Montserrat Bold"/>
                <a:cs typeface="Montserrat Bold"/>
                <a:sym typeface="Montserrat Bold"/>
              </a:rPr>
              <a:t>Katılımcı Sayısı:  5-500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851335" y="2840038"/>
            <a:ext cx="7149665" cy="4282454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just">
              <a:lnSpc>
                <a:spcPts val="2800"/>
              </a:lnSpc>
            </a:pP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Açlıktan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mideniz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kazınıyorsa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Foodhunt’a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hazırsınız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!</a:t>
            </a:r>
          </a:p>
          <a:p>
            <a:pPr algn="just">
              <a:lnSpc>
                <a:spcPts val="2800"/>
              </a:lnSpc>
            </a:pPr>
            <a:endParaRPr lang="en-US" sz="2000" dirty="0">
              <a:solidFill>
                <a:srgbClr val="565656"/>
              </a:solidFill>
              <a:latin typeface="Montserrat"/>
              <a:ea typeface="Montserrat"/>
              <a:cs typeface="Montserrat"/>
              <a:sym typeface="Montserrat"/>
            </a:endParaRPr>
          </a:p>
          <a:p>
            <a:pPr algn="just">
              <a:lnSpc>
                <a:spcPts val="2800"/>
              </a:lnSpc>
            </a:pP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Katılımcılar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için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yörenin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yemeklerini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tatmanın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en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heyecanlı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yolu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Foodhunt’tır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. Özel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kurgulanmış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bu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yolculukta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aç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kalmamak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ve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enfes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lezzetler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tatmak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için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görevleri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eksiksiz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tamamlamalı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ve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doğru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rotayı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izlemelisiniz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. </a:t>
            </a:r>
          </a:p>
          <a:p>
            <a:pPr algn="just">
              <a:lnSpc>
                <a:spcPts val="2800"/>
              </a:lnSpc>
            </a:pPr>
            <a:endParaRPr lang="en-US" sz="2000" dirty="0">
              <a:solidFill>
                <a:srgbClr val="565656"/>
              </a:solidFill>
              <a:latin typeface="Montserrat"/>
              <a:ea typeface="Montserrat"/>
              <a:cs typeface="Montserrat"/>
              <a:sym typeface="Montserrat"/>
            </a:endParaRPr>
          </a:p>
          <a:p>
            <a:pPr algn="just">
              <a:lnSpc>
                <a:spcPts val="2800"/>
              </a:lnSpc>
            </a:pP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Başlangıç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,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ara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sıcaklar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, ana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yemek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,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tatlı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,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mezeler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,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içecekler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gibi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o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bölgede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tatmanız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gereken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tüm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lezzetleri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bir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macera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yarışı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içerisinde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yaşama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fırsatı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sizleri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bekliyor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. 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1882048" y="2358708"/>
            <a:ext cx="9440648" cy="35877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2800"/>
              </a:lnSpc>
            </a:pPr>
            <a:r>
              <a:rPr lang="en-US" sz="2000">
                <a:solidFill>
                  <a:srgbClr val="000000"/>
                </a:solidFill>
                <a:latin typeface="Roboto Condensed"/>
                <a:ea typeface="Roboto Condensed"/>
                <a:cs typeface="Roboto Condensed"/>
                <a:sym typeface="Roboto Condensed"/>
              </a:rPr>
              <a:t>TAKIM ÇALIŞMASI</a:t>
            </a:r>
          </a:p>
        </p:txBody>
      </p:sp>
      <p:sp>
        <p:nvSpPr>
          <p:cNvPr id="27" name="TextBox 27"/>
          <p:cNvSpPr txBox="1"/>
          <p:nvPr/>
        </p:nvSpPr>
        <p:spPr>
          <a:xfrm>
            <a:off x="3274322" y="9587428"/>
            <a:ext cx="6564285" cy="32321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0" lvl="0" indent="0" algn="ctr">
              <a:lnSpc>
                <a:spcPts val="2660"/>
              </a:lnSpc>
              <a:spcBef>
                <a:spcPct val="0"/>
              </a:spcBef>
            </a:pPr>
            <a:r>
              <a:rPr lang="en-US" sz="190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http://www.m3.com.tr/foodhunt/ </a:t>
            </a:r>
          </a:p>
        </p:txBody>
      </p:sp>
      <p:sp>
        <p:nvSpPr>
          <p:cNvPr id="28" name="TextBox 28"/>
          <p:cNvSpPr txBox="1"/>
          <p:nvPr/>
        </p:nvSpPr>
        <p:spPr>
          <a:xfrm>
            <a:off x="5572493" y="9240719"/>
            <a:ext cx="1895107" cy="345479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marL="0" lvl="0" indent="0" algn="l">
              <a:lnSpc>
                <a:spcPts val="2940"/>
              </a:lnSpc>
              <a:spcBef>
                <a:spcPct val="0"/>
              </a:spcBef>
            </a:pPr>
            <a:r>
              <a:rPr lang="en-US" sz="2100" b="1" dirty="0">
                <a:solidFill>
                  <a:srgbClr val="565656"/>
                </a:solidFill>
                <a:latin typeface="Montserrat Bold"/>
                <a:ea typeface="Montserrat Bold"/>
                <a:cs typeface="Montserrat Bold"/>
                <a:sym typeface="Montserrat Bold"/>
              </a:rPr>
              <a:t>Detaylı bilgi:</a:t>
            </a:r>
          </a:p>
        </p:txBody>
      </p:sp>
      <p:sp>
        <p:nvSpPr>
          <p:cNvPr id="29" name="TextBox 29"/>
          <p:cNvSpPr txBox="1"/>
          <p:nvPr/>
        </p:nvSpPr>
        <p:spPr>
          <a:xfrm>
            <a:off x="1028700" y="9463603"/>
            <a:ext cx="1980378" cy="26670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2160"/>
              </a:lnSpc>
            </a:pPr>
            <a:r>
              <a:rPr lang="en-US" sz="1800" b="1">
                <a:solidFill>
                  <a:srgbClr val="FFFFFF"/>
                </a:solidFill>
                <a:latin typeface="Montserrat Bold"/>
                <a:ea typeface="Montserrat Bold"/>
                <a:cs typeface="Montserrat Bold"/>
                <a:sym typeface="Montserrat Bold"/>
              </a:rPr>
              <a:t>Fiyat: </a:t>
            </a:r>
          </a:p>
        </p:txBody>
      </p:sp>
    </p:spTree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025E64FA-9BA1-05E7-38B8-AEDF9E74123F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2">
            <a:extLst>
              <a:ext uri="{FF2B5EF4-FFF2-40B4-BE49-F238E27FC236}">
                <a16:creationId xmlns:a16="http://schemas.microsoft.com/office/drawing/2014/main" id="{27D110DA-18DA-2A4C-B2D2-32EA3774D1D0}"/>
              </a:ext>
            </a:extLst>
          </p:cNvPr>
          <p:cNvGrpSpPr/>
          <p:nvPr/>
        </p:nvGrpSpPr>
        <p:grpSpPr>
          <a:xfrm>
            <a:off x="9703620" y="0"/>
            <a:ext cx="8615009" cy="10287000"/>
            <a:chOff x="0" y="0"/>
            <a:chExt cx="3358824" cy="2709333"/>
          </a:xfrm>
          <a:solidFill>
            <a:schemeClr val="accent4">
              <a:lumMod val="75000"/>
            </a:schemeClr>
          </a:solidFill>
        </p:grpSpPr>
        <p:sp>
          <p:nvSpPr>
            <p:cNvPr id="3" name="Freeform 3">
              <a:extLst>
                <a:ext uri="{FF2B5EF4-FFF2-40B4-BE49-F238E27FC236}">
                  <a16:creationId xmlns:a16="http://schemas.microsoft.com/office/drawing/2014/main" id="{0F93031F-74B3-68F6-389F-49A4ACAF28D5}"/>
                </a:ext>
              </a:extLst>
            </p:cNvPr>
            <p:cNvSpPr/>
            <p:nvPr/>
          </p:nvSpPr>
          <p:spPr>
            <a:xfrm>
              <a:off x="0" y="0"/>
              <a:ext cx="3358824" cy="2709333"/>
            </a:xfrm>
            <a:custGeom>
              <a:avLst/>
              <a:gdLst/>
              <a:ahLst/>
              <a:cxnLst/>
              <a:rect l="l" t="t" r="r" b="b"/>
              <a:pathLst>
                <a:path w="3358824" h="2709333">
                  <a:moveTo>
                    <a:pt x="0" y="0"/>
                  </a:moveTo>
                  <a:lnTo>
                    <a:pt x="3358824" y="0"/>
                  </a:lnTo>
                  <a:lnTo>
                    <a:pt x="3358824" y="2709333"/>
                  </a:lnTo>
                  <a:lnTo>
                    <a:pt x="0" y="2709333"/>
                  </a:lnTo>
                  <a:close/>
                </a:path>
              </a:pathLst>
            </a:custGeom>
            <a:grpFill/>
          </p:spPr>
          <p:txBody>
            <a:bodyPr/>
            <a:lstStyle/>
            <a:p>
              <a:endParaRPr lang="tr-TR"/>
            </a:p>
          </p:txBody>
        </p:sp>
        <p:sp>
          <p:nvSpPr>
            <p:cNvPr id="4" name="TextBox 4">
              <a:extLst>
                <a:ext uri="{FF2B5EF4-FFF2-40B4-BE49-F238E27FC236}">
                  <a16:creationId xmlns:a16="http://schemas.microsoft.com/office/drawing/2014/main" id="{A04047BA-2B41-4F00-BADE-A4F75DB0B9FF}"/>
                </a:ext>
              </a:extLst>
            </p:cNvPr>
            <p:cNvSpPr txBox="1"/>
            <p:nvPr/>
          </p:nvSpPr>
          <p:spPr>
            <a:xfrm>
              <a:off x="0" y="-38100"/>
              <a:ext cx="3358824" cy="2747433"/>
            </a:xfrm>
            <a:prstGeom prst="rect">
              <a:avLst/>
            </a:prstGeom>
            <a:grpFill/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940"/>
                </a:lnSpc>
              </a:pPr>
              <a:endParaRPr/>
            </a:p>
          </p:txBody>
        </p:sp>
      </p:grpSp>
      <p:grpSp>
        <p:nvGrpSpPr>
          <p:cNvPr id="5" name="Group 5">
            <a:extLst>
              <a:ext uri="{FF2B5EF4-FFF2-40B4-BE49-F238E27FC236}">
                <a16:creationId xmlns:a16="http://schemas.microsoft.com/office/drawing/2014/main" id="{FE9BD156-8C11-92B1-EC51-B611E25DF7AB}"/>
              </a:ext>
            </a:extLst>
          </p:cNvPr>
          <p:cNvGrpSpPr/>
          <p:nvPr/>
        </p:nvGrpSpPr>
        <p:grpSpPr>
          <a:xfrm>
            <a:off x="8256852" y="2195976"/>
            <a:ext cx="3241165" cy="5559935"/>
            <a:chOff x="0" y="0"/>
            <a:chExt cx="4321553" cy="7413246"/>
          </a:xfrm>
        </p:grpSpPr>
        <p:pic>
          <p:nvPicPr>
            <p:cNvPr id="6" name="Picture 6">
              <a:extLst>
                <a:ext uri="{FF2B5EF4-FFF2-40B4-BE49-F238E27FC236}">
                  <a16:creationId xmlns:a16="http://schemas.microsoft.com/office/drawing/2014/main" id="{D5FA432A-9B26-C8E1-0D20-94A4BB6FA550}"/>
                </a:ext>
              </a:extLst>
            </p:cNvPr>
            <p:cNvPicPr>
              <a:picLocks noChangeAspect="1"/>
            </p:cNvPicPr>
            <p:nvPr/>
          </p:nvPicPr>
          <p:blipFill>
            <a:blip r:embed="rId2"/>
            <a:srcRect l="35388" t="6982" r="36217" b="14748"/>
            <a:stretch>
              <a:fillRect/>
            </a:stretch>
          </p:blipFill>
          <p:spPr>
            <a:xfrm>
              <a:off x="0" y="0"/>
              <a:ext cx="4321553" cy="7413246"/>
            </a:xfrm>
            <a:prstGeom prst="rect">
              <a:avLst/>
            </a:prstGeom>
          </p:spPr>
        </p:pic>
      </p:grpSp>
      <p:grpSp>
        <p:nvGrpSpPr>
          <p:cNvPr id="7" name="Group 7">
            <a:extLst>
              <a:ext uri="{FF2B5EF4-FFF2-40B4-BE49-F238E27FC236}">
                <a16:creationId xmlns:a16="http://schemas.microsoft.com/office/drawing/2014/main" id="{84CC1707-5EB7-F0CC-609F-86AA0C3E0A80}"/>
              </a:ext>
            </a:extLst>
          </p:cNvPr>
          <p:cNvGrpSpPr/>
          <p:nvPr/>
        </p:nvGrpSpPr>
        <p:grpSpPr>
          <a:xfrm>
            <a:off x="11653271" y="2195976"/>
            <a:ext cx="3241165" cy="5559935"/>
            <a:chOff x="0" y="0"/>
            <a:chExt cx="4321553" cy="7413246"/>
          </a:xfrm>
        </p:grpSpPr>
        <p:pic>
          <p:nvPicPr>
            <p:cNvPr id="8" name="Picture 8">
              <a:extLst>
                <a:ext uri="{FF2B5EF4-FFF2-40B4-BE49-F238E27FC236}">
                  <a16:creationId xmlns:a16="http://schemas.microsoft.com/office/drawing/2014/main" id="{18540444-7184-6A84-7566-1D7531410248}"/>
                </a:ext>
              </a:extLst>
            </p:cNvPr>
            <p:cNvPicPr>
              <a:picLocks noChangeAspect="1"/>
            </p:cNvPicPr>
            <p:nvPr/>
          </p:nvPicPr>
          <p:blipFill>
            <a:blip r:embed="rId3"/>
            <a:srcRect l="26221" t="1709" r="43170" b="51376"/>
            <a:stretch>
              <a:fillRect/>
            </a:stretch>
          </p:blipFill>
          <p:spPr>
            <a:xfrm>
              <a:off x="0" y="0"/>
              <a:ext cx="4321553" cy="7413246"/>
            </a:xfrm>
            <a:prstGeom prst="rect">
              <a:avLst/>
            </a:prstGeom>
          </p:spPr>
        </p:pic>
      </p:grpSp>
      <p:grpSp>
        <p:nvGrpSpPr>
          <p:cNvPr id="9" name="Group 9">
            <a:extLst>
              <a:ext uri="{FF2B5EF4-FFF2-40B4-BE49-F238E27FC236}">
                <a16:creationId xmlns:a16="http://schemas.microsoft.com/office/drawing/2014/main" id="{458C21A9-AE9B-E4B8-D5E2-D17528D26CB0}"/>
              </a:ext>
            </a:extLst>
          </p:cNvPr>
          <p:cNvGrpSpPr/>
          <p:nvPr/>
        </p:nvGrpSpPr>
        <p:grpSpPr>
          <a:xfrm>
            <a:off x="15046835" y="2195976"/>
            <a:ext cx="3241165" cy="5559935"/>
            <a:chOff x="0" y="0"/>
            <a:chExt cx="4321553" cy="7413246"/>
          </a:xfrm>
        </p:grpSpPr>
        <p:pic>
          <p:nvPicPr>
            <p:cNvPr id="10" name="Picture 10">
              <a:extLst>
                <a:ext uri="{FF2B5EF4-FFF2-40B4-BE49-F238E27FC236}">
                  <a16:creationId xmlns:a16="http://schemas.microsoft.com/office/drawing/2014/main" id="{516FDDC0-54C7-262F-50EA-18EABC6C48BB}"/>
                </a:ext>
              </a:extLst>
            </p:cNvPr>
            <p:cNvPicPr>
              <a:picLocks noChangeAspect="1"/>
            </p:cNvPicPr>
            <p:nvPr/>
          </p:nvPicPr>
          <p:blipFill>
            <a:blip r:embed="rId4"/>
            <a:srcRect l="11136" r="11136"/>
            <a:stretch>
              <a:fillRect/>
            </a:stretch>
          </p:blipFill>
          <p:spPr>
            <a:xfrm>
              <a:off x="0" y="0"/>
              <a:ext cx="4321553" cy="7413246"/>
            </a:xfrm>
            <a:prstGeom prst="rect">
              <a:avLst/>
            </a:prstGeom>
          </p:spPr>
        </p:pic>
      </p:grpSp>
      <p:sp>
        <p:nvSpPr>
          <p:cNvPr id="11" name="Freeform 11">
            <a:extLst>
              <a:ext uri="{FF2B5EF4-FFF2-40B4-BE49-F238E27FC236}">
                <a16:creationId xmlns:a16="http://schemas.microsoft.com/office/drawing/2014/main" id="{17A7231F-4AF6-12EB-08E6-601AB181CD59}"/>
              </a:ext>
            </a:extLst>
          </p:cNvPr>
          <p:cNvSpPr/>
          <p:nvPr/>
        </p:nvSpPr>
        <p:spPr>
          <a:xfrm>
            <a:off x="12400255" y="9021491"/>
            <a:ext cx="3211827" cy="2879938"/>
          </a:xfrm>
          <a:custGeom>
            <a:avLst/>
            <a:gdLst/>
            <a:ahLst/>
            <a:cxnLst/>
            <a:rect l="l" t="t" r="r" b="b"/>
            <a:pathLst>
              <a:path w="3211827" h="2879938">
                <a:moveTo>
                  <a:pt x="0" y="0"/>
                </a:moveTo>
                <a:lnTo>
                  <a:pt x="3211827" y="0"/>
                </a:lnTo>
                <a:lnTo>
                  <a:pt x="3211827" y="2879938"/>
                </a:lnTo>
                <a:lnTo>
                  <a:pt x="0" y="2879938"/>
                </a:lnTo>
                <a:lnTo>
                  <a:pt x="0" y="0"/>
                </a:lnTo>
                <a:close/>
              </a:path>
            </a:pathLst>
          </a:custGeom>
          <a:blipFill>
            <a:blip r:embed="rId5">
              <a:extLst>
                <a:ext uri="{96DAC541-7B7A-43D3-8B79-37D633B846F1}">
                  <asvg:svgBlip xmlns:asvg="http://schemas.microsoft.com/office/drawing/2016/SVG/main" r:embed="rId6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tr-TR"/>
          </a:p>
        </p:txBody>
      </p:sp>
      <p:sp>
        <p:nvSpPr>
          <p:cNvPr id="12" name="Freeform 12">
            <a:extLst>
              <a:ext uri="{FF2B5EF4-FFF2-40B4-BE49-F238E27FC236}">
                <a16:creationId xmlns:a16="http://schemas.microsoft.com/office/drawing/2014/main" id="{2CF4BFB9-D2CC-3009-76CD-55C5B059DA3D}"/>
              </a:ext>
            </a:extLst>
          </p:cNvPr>
          <p:cNvSpPr/>
          <p:nvPr/>
        </p:nvSpPr>
        <p:spPr>
          <a:xfrm>
            <a:off x="16052795" y="596667"/>
            <a:ext cx="1216708" cy="1216708"/>
          </a:xfrm>
          <a:custGeom>
            <a:avLst/>
            <a:gdLst/>
            <a:ahLst/>
            <a:cxnLst/>
            <a:rect l="l" t="t" r="r" b="b"/>
            <a:pathLst>
              <a:path w="1216708" h="1216708">
                <a:moveTo>
                  <a:pt x="0" y="0"/>
                </a:moveTo>
                <a:lnTo>
                  <a:pt x="1216708" y="0"/>
                </a:lnTo>
                <a:lnTo>
                  <a:pt x="1216708" y="1216708"/>
                </a:lnTo>
                <a:lnTo>
                  <a:pt x="0" y="1216708"/>
                </a:lnTo>
                <a:lnTo>
                  <a:pt x="0" y="0"/>
                </a:lnTo>
                <a:close/>
              </a:path>
            </a:pathLst>
          </a:custGeom>
          <a:blipFill>
            <a:blip r:embed="rId7"/>
            <a:stretch>
              <a:fillRect/>
            </a:stretch>
          </a:blipFill>
          <a:ln cap="sq">
            <a:noFill/>
            <a:prstDash val="solid"/>
            <a:miter/>
          </a:ln>
        </p:spPr>
        <p:txBody>
          <a:bodyPr/>
          <a:lstStyle/>
          <a:p>
            <a:endParaRPr lang="tr-TR"/>
          </a:p>
        </p:txBody>
      </p:sp>
      <p:sp>
        <p:nvSpPr>
          <p:cNvPr id="13" name="Freeform 13">
            <a:extLst>
              <a:ext uri="{FF2B5EF4-FFF2-40B4-BE49-F238E27FC236}">
                <a16:creationId xmlns:a16="http://schemas.microsoft.com/office/drawing/2014/main" id="{F133A8C9-22A0-3FEF-3A16-AAF1DC46444F}"/>
              </a:ext>
            </a:extLst>
          </p:cNvPr>
          <p:cNvSpPr/>
          <p:nvPr/>
        </p:nvSpPr>
        <p:spPr>
          <a:xfrm>
            <a:off x="851334" y="596667"/>
            <a:ext cx="2061427" cy="2061427"/>
          </a:xfrm>
          <a:custGeom>
            <a:avLst/>
            <a:gdLst/>
            <a:ahLst/>
            <a:cxnLst/>
            <a:rect l="l" t="t" r="r" b="b"/>
            <a:pathLst>
              <a:path w="2061427" h="2061427">
                <a:moveTo>
                  <a:pt x="0" y="0"/>
                </a:moveTo>
                <a:lnTo>
                  <a:pt x="2061428" y="0"/>
                </a:lnTo>
                <a:lnTo>
                  <a:pt x="2061428" y="2061427"/>
                </a:lnTo>
                <a:lnTo>
                  <a:pt x="0" y="2061427"/>
                </a:lnTo>
                <a:lnTo>
                  <a:pt x="0" y="0"/>
                </a:lnTo>
                <a:close/>
              </a:path>
            </a:pathLst>
          </a:custGeom>
          <a:blipFill>
            <a:blip r:embed="rId8">
              <a:extLst>
                <a:ext uri="{96DAC541-7B7A-43D3-8B79-37D633B846F1}">
                  <asvg:svgBlip xmlns:asvg="http://schemas.microsoft.com/office/drawing/2016/SVG/main" r:embed="rId9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tr-TR"/>
          </a:p>
        </p:txBody>
      </p:sp>
      <p:sp>
        <p:nvSpPr>
          <p:cNvPr id="14" name="Freeform 14">
            <a:extLst>
              <a:ext uri="{FF2B5EF4-FFF2-40B4-BE49-F238E27FC236}">
                <a16:creationId xmlns:a16="http://schemas.microsoft.com/office/drawing/2014/main" id="{0098AEDB-0B97-E747-7AD9-30B33763F84F}"/>
              </a:ext>
            </a:extLst>
          </p:cNvPr>
          <p:cNvSpPr/>
          <p:nvPr/>
        </p:nvSpPr>
        <p:spPr>
          <a:xfrm>
            <a:off x="854169" y="7252751"/>
            <a:ext cx="386295" cy="386295"/>
          </a:xfrm>
          <a:custGeom>
            <a:avLst/>
            <a:gdLst/>
            <a:ahLst/>
            <a:cxnLst/>
            <a:rect l="l" t="t" r="r" b="b"/>
            <a:pathLst>
              <a:path w="386295" h="386295">
                <a:moveTo>
                  <a:pt x="0" y="0"/>
                </a:moveTo>
                <a:lnTo>
                  <a:pt x="386295" y="0"/>
                </a:lnTo>
                <a:lnTo>
                  <a:pt x="386295" y="386295"/>
                </a:lnTo>
                <a:lnTo>
                  <a:pt x="0" y="386295"/>
                </a:lnTo>
                <a:lnTo>
                  <a:pt x="0" y="0"/>
                </a:lnTo>
                <a:close/>
              </a:path>
            </a:pathLst>
          </a:custGeom>
          <a:blipFill>
            <a:blip r:embed="rId10">
              <a:extLst>
                <a:ext uri="{96DAC541-7B7A-43D3-8B79-37D633B846F1}">
                  <asvg:svgBlip xmlns:asvg="http://schemas.microsoft.com/office/drawing/2016/SVG/main" r:embed="rId11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tr-TR"/>
          </a:p>
        </p:txBody>
      </p:sp>
      <p:sp>
        <p:nvSpPr>
          <p:cNvPr id="15" name="Freeform 15">
            <a:extLst>
              <a:ext uri="{FF2B5EF4-FFF2-40B4-BE49-F238E27FC236}">
                <a16:creationId xmlns:a16="http://schemas.microsoft.com/office/drawing/2014/main" id="{42477809-F3D5-46E6-D464-B053BFCA8557}"/>
              </a:ext>
            </a:extLst>
          </p:cNvPr>
          <p:cNvSpPr/>
          <p:nvPr/>
        </p:nvSpPr>
        <p:spPr>
          <a:xfrm>
            <a:off x="812686" y="7755911"/>
            <a:ext cx="595651" cy="347711"/>
          </a:xfrm>
          <a:custGeom>
            <a:avLst/>
            <a:gdLst/>
            <a:ahLst/>
            <a:cxnLst/>
            <a:rect l="l" t="t" r="r" b="b"/>
            <a:pathLst>
              <a:path w="595651" h="347711">
                <a:moveTo>
                  <a:pt x="0" y="0"/>
                </a:moveTo>
                <a:lnTo>
                  <a:pt x="595651" y="0"/>
                </a:lnTo>
                <a:lnTo>
                  <a:pt x="595651" y="347711"/>
                </a:lnTo>
                <a:lnTo>
                  <a:pt x="0" y="347711"/>
                </a:lnTo>
                <a:lnTo>
                  <a:pt x="0" y="0"/>
                </a:lnTo>
                <a:close/>
              </a:path>
            </a:pathLst>
          </a:custGeom>
          <a:blipFill>
            <a:blip r:embed="rId12">
              <a:extLst>
                <a:ext uri="{96DAC541-7B7A-43D3-8B79-37D633B846F1}">
                  <asvg:svgBlip xmlns:asvg="http://schemas.microsoft.com/office/drawing/2016/SVG/main" r:embed="rId13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tr-TR"/>
          </a:p>
        </p:txBody>
      </p:sp>
      <p:sp>
        <p:nvSpPr>
          <p:cNvPr id="19" name="Freeform 19">
            <a:extLst>
              <a:ext uri="{FF2B5EF4-FFF2-40B4-BE49-F238E27FC236}">
                <a16:creationId xmlns:a16="http://schemas.microsoft.com/office/drawing/2014/main" id="{B17333DD-D143-EE61-3EFA-19B3D6D4D2F5}"/>
              </a:ext>
            </a:extLst>
          </p:cNvPr>
          <p:cNvSpPr/>
          <p:nvPr/>
        </p:nvSpPr>
        <p:spPr>
          <a:xfrm>
            <a:off x="9838607" y="9258300"/>
            <a:ext cx="824341" cy="607951"/>
          </a:xfrm>
          <a:custGeom>
            <a:avLst/>
            <a:gdLst/>
            <a:ahLst/>
            <a:cxnLst/>
            <a:rect l="l" t="t" r="r" b="b"/>
            <a:pathLst>
              <a:path w="824341" h="607951">
                <a:moveTo>
                  <a:pt x="0" y="0"/>
                </a:moveTo>
                <a:lnTo>
                  <a:pt x="824341" y="0"/>
                </a:lnTo>
                <a:lnTo>
                  <a:pt x="824341" y="607951"/>
                </a:lnTo>
                <a:lnTo>
                  <a:pt x="0" y="607951"/>
                </a:lnTo>
                <a:lnTo>
                  <a:pt x="0" y="0"/>
                </a:lnTo>
                <a:close/>
              </a:path>
            </a:pathLst>
          </a:custGeom>
        </p:spPr>
        <p:txBody>
          <a:bodyPr/>
          <a:lstStyle/>
          <a:p>
            <a:endParaRPr lang="tr-TR"/>
          </a:p>
        </p:txBody>
      </p:sp>
      <p:sp>
        <p:nvSpPr>
          <p:cNvPr id="20" name="Freeform 20">
            <a:extLst>
              <a:ext uri="{FF2B5EF4-FFF2-40B4-BE49-F238E27FC236}">
                <a16:creationId xmlns:a16="http://schemas.microsoft.com/office/drawing/2014/main" id="{352D30D8-331D-793F-EDD1-682D4B29976D}"/>
              </a:ext>
            </a:extLst>
          </p:cNvPr>
          <p:cNvSpPr/>
          <p:nvPr/>
        </p:nvSpPr>
        <p:spPr>
          <a:xfrm>
            <a:off x="10384741" y="9590801"/>
            <a:ext cx="556412" cy="569949"/>
          </a:xfrm>
          <a:custGeom>
            <a:avLst/>
            <a:gdLst/>
            <a:ahLst/>
            <a:cxnLst/>
            <a:rect l="l" t="t" r="r" b="b"/>
            <a:pathLst>
              <a:path w="556412" h="569949">
                <a:moveTo>
                  <a:pt x="0" y="0"/>
                </a:moveTo>
                <a:lnTo>
                  <a:pt x="556413" y="0"/>
                </a:lnTo>
                <a:lnTo>
                  <a:pt x="556413" y="569949"/>
                </a:lnTo>
                <a:lnTo>
                  <a:pt x="0" y="569949"/>
                </a:lnTo>
                <a:lnTo>
                  <a:pt x="0" y="0"/>
                </a:lnTo>
                <a:close/>
              </a:path>
            </a:pathLst>
          </a:custGeom>
          <a:blipFill>
            <a:blip r:embed="rId14">
              <a:extLst>
                <a:ext uri="{96DAC541-7B7A-43D3-8B79-37D633B846F1}">
                  <asvg:svgBlip xmlns:asvg="http://schemas.microsoft.com/office/drawing/2016/SVG/main" r:embed="rId15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tr-TR"/>
          </a:p>
        </p:txBody>
      </p:sp>
      <p:sp>
        <p:nvSpPr>
          <p:cNvPr id="21" name="TextBox 21">
            <a:extLst>
              <a:ext uri="{FF2B5EF4-FFF2-40B4-BE49-F238E27FC236}">
                <a16:creationId xmlns:a16="http://schemas.microsoft.com/office/drawing/2014/main" id="{D8BB8FD1-F1F6-4779-742F-664CE8290850}"/>
              </a:ext>
            </a:extLst>
          </p:cNvPr>
          <p:cNvSpPr txBox="1"/>
          <p:nvPr/>
        </p:nvSpPr>
        <p:spPr>
          <a:xfrm>
            <a:off x="1589642" y="7248730"/>
            <a:ext cx="1597894" cy="345479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marL="0" lvl="0" indent="0" algn="l">
              <a:lnSpc>
                <a:spcPts val="2940"/>
              </a:lnSpc>
              <a:spcBef>
                <a:spcPct val="0"/>
              </a:spcBef>
            </a:pPr>
            <a:r>
              <a:rPr lang="en-US" sz="2100" b="1" dirty="0">
                <a:solidFill>
                  <a:srgbClr val="565656"/>
                </a:solidFill>
                <a:latin typeface="Montserrat Bold"/>
                <a:ea typeface="Montserrat Bold"/>
                <a:cs typeface="Montserrat Bold"/>
                <a:sym typeface="Montserrat Bold"/>
              </a:rPr>
              <a:t>60-120 dk</a:t>
            </a:r>
          </a:p>
        </p:txBody>
      </p:sp>
      <p:sp>
        <p:nvSpPr>
          <p:cNvPr id="22" name="TextBox 22">
            <a:extLst>
              <a:ext uri="{FF2B5EF4-FFF2-40B4-BE49-F238E27FC236}">
                <a16:creationId xmlns:a16="http://schemas.microsoft.com/office/drawing/2014/main" id="{16C734AD-C41F-7977-E51D-94A8787FF686}"/>
              </a:ext>
            </a:extLst>
          </p:cNvPr>
          <p:cNvSpPr txBox="1"/>
          <p:nvPr/>
        </p:nvSpPr>
        <p:spPr>
          <a:xfrm>
            <a:off x="1589642" y="7756913"/>
            <a:ext cx="6667210" cy="345479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marL="0" lvl="0" indent="0" algn="l">
              <a:lnSpc>
                <a:spcPts val="2940"/>
              </a:lnSpc>
              <a:spcBef>
                <a:spcPct val="0"/>
              </a:spcBef>
            </a:pPr>
            <a:r>
              <a:rPr lang="en-US" sz="2100" b="1" u="none" strike="noStrike" dirty="0">
                <a:solidFill>
                  <a:srgbClr val="565656"/>
                </a:solidFill>
                <a:latin typeface="Montserrat Bold"/>
                <a:ea typeface="Montserrat Bold"/>
                <a:cs typeface="Montserrat Bold"/>
                <a:sym typeface="Montserrat Bold"/>
              </a:rPr>
              <a:t>1 moderatör, 1 koordinatör, her </a:t>
            </a:r>
            <a:r>
              <a:rPr lang="en-US" sz="2100" b="1" u="none" strike="noStrike" dirty="0" err="1">
                <a:solidFill>
                  <a:srgbClr val="565656"/>
                </a:solidFill>
                <a:latin typeface="Montserrat Bold"/>
                <a:ea typeface="Montserrat Bold"/>
                <a:cs typeface="Montserrat Bold"/>
                <a:sym typeface="Montserrat Bold"/>
              </a:rPr>
              <a:t>takıma</a:t>
            </a:r>
            <a:r>
              <a:rPr lang="en-US" sz="2100" b="1" u="none" strike="noStrike" dirty="0">
                <a:solidFill>
                  <a:srgbClr val="565656"/>
                </a:solidFill>
                <a:latin typeface="Montserrat Bold"/>
                <a:ea typeface="Montserrat Bold"/>
                <a:cs typeface="Montserrat Bold"/>
                <a:sym typeface="Montserrat Bold"/>
              </a:rPr>
              <a:t> 1 asistan</a:t>
            </a:r>
          </a:p>
        </p:txBody>
      </p:sp>
      <p:sp>
        <p:nvSpPr>
          <p:cNvPr id="23" name="TextBox 23">
            <a:extLst>
              <a:ext uri="{FF2B5EF4-FFF2-40B4-BE49-F238E27FC236}">
                <a16:creationId xmlns:a16="http://schemas.microsoft.com/office/drawing/2014/main" id="{10FB9508-F89A-5589-35BD-BB60384D64AC}"/>
              </a:ext>
            </a:extLst>
          </p:cNvPr>
          <p:cNvSpPr txBox="1"/>
          <p:nvPr/>
        </p:nvSpPr>
        <p:spPr>
          <a:xfrm>
            <a:off x="834811" y="8265547"/>
            <a:ext cx="3356189" cy="345479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marL="0" lvl="0" indent="0" algn="l">
              <a:lnSpc>
                <a:spcPts val="2940"/>
              </a:lnSpc>
              <a:spcBef>
                <a:spcPct val="0"/>
              </a:spcBef>
            </a:pPr>
            <a:r>
              <a:rPr lang="en-US" sz="2100" b="1" u="none" strike="noStrike" dirty="0">
                <a:solidFill>
                  <a:srgbClr val="565656"/>
                </a:solidFill>
                <a:latin typeface="Montserrat Bold"/>
                <a:ea typeface="Montserrat Bold"/>
                <a:cs typeface="Montserrat Bold"/>
                <a:sym typeface="Montserrat Bold"/>
              </a:rPr>
              <a:t>Katılımcı Sayısı:  20-500</a:t>
            </a:r>
          </a:p>
        </p:txBody>
      </p:sp>
      <p:sp>
        <p:nvSpPr>
          <p:cNvPr id="24" name="TextBox 24">
            <a:extLst>
              <a:ext uri="{FF2B5EF4-FFF2-40B4-BE49-F238E27FC236}">
                <a16:creationId xmlns:a16="http://schemas.microsoft.com/office/drawing/2014/main" id="{C4C3D354-290C-B5DB-1091-D4BEE19155AA}"/>
              </a:ext>
            </a:extLst>
          </p:cNvPr>
          <p:cNvSpPr txBox="1"/>
          <p:nvPr/>
        </p:nvSpPr>
        <p:spPr>
          <a:xfrm>
            <a:off x="904312" y="3034080"/>
            <a:ext cx="7197286" cy="3923382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marL="0" lvl="0" indent="0" algn="just">
              <a:lnSpc>
                <a:spcPts val="2800"/>
              </a:lnSpc>
              <a:spcBef>
                <a:spcPct val="0"/>
              </a:spcBef>
            </a:pPr>
            <a:r>
              <a:rPr lang="tr-TR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Tarihi mücevheri kurtar!</a:t>
            </a:r>
          </a:p>
          <a:p>
            <a:pPr marL="0" lvl="0" indent="0" algn="just">
              <a:lnSpc>
                <a:spcPts val="2800"/>
              </a:lnSpc>
              <a:spcBef>
                <a:spcPct val="0"/>
              </a:spcBef>
            </a:pPr>
            <a:endParaRPr lang="tr-TR" sz="2000" u="none" strike="noStrike" dirty="0">
              <a:solidFill>
                <a:srgbClr val="565656"/>
              </a:solidFill>
              <a:latin typeface="Montserrat"/>
              <a:ea typeface="Montserrat"/>
              <a:cs typeface="Montserrat"/>
              <a:sym typeface="Montserrat"/>
            </a:endParaRPr>
          </a:p>
          <a:p>
            <a:pPr marL="0" lvl="0" indent="0" algn="just">
              <a:lnSpc>
                <a:spcPts val="2800"/>
              </a:lnSpc>
              <a:spcBef>
                <a:spcPct val="0"/>
              </a:spcBef>
            </a:pPr>
            <a:r>
              <a:rPr lang="tr-TR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Soyguncular bu kez de Topkapı Sarayı’nda bulunan tarihi mücevherlerden birini çalmışlar. Mücevheri kurtarmanın tek yolu tanıkları dinlemek ve belirlenen noktalardaki görevleri eksiksiz tamamlamak.</a:t>
            </a:r>
          </a:p>
          <a:p>
            <a:pPr marL="0" lvl="0" indent="0" algn="just">
              <a:lnSpc>
                <a:spcPts val="2800"/>
              </a:lnSpc>
              <a:spcBef>
                <a:spcPct val="0"/>
              </a:spcBef>
            </a:pPr>
            <a:endParaRPr lang="tr-TR" sz="2000" u="none" strike="noStrike" dirty="0">
              <a:solidFill>
                <a:srgbClr val="565656"/>
              </a:solidFill>
              <a:latin typeface="Montserrat"/>
              <a:ea typeface="Montserrat"/>
              <a:cs typeface="Montserrat"/>
              <a:sym typeface="Montserrat"/>
            </a:endParaRPr>
          </a:p>
          <a:p>
            <a:pPr marL="0" lvl="0" indent="0" algn="just">
              <a:lnSpc>
                <a:spcPts val="2800"/>
              </a:lnSpc>
              <a:spcBef>
                <a:spcPct val="0"/>
              </a:spcBef>
            </a:pPr>
            <a:r>
              <a:rPr lang="tr-TR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Bu dünya mirasının tekrardan yerine ulaşması senin ellerinde. Bakalım bu tarihi mücevheri soyguncular izini kaybettirmeden kurtarabilecek misiniz?</a:t>
            </a:r>
            <a:endParaRPr lang="en-US" sz="2000" u="none" strike="noStrike" dirty="0">
              <a:solidFill>
                <a:srgbClr val="565656"/>
              </a:solidFill>
              <a:latin typeface="Montserrat"/>
              <a:ea typeface="Montserrat"/>
              <a:cs typeface="Montserrat"/>
              <a:sym typeface="Montserrat"/>
            </a:endParaRPr>
          </a:p>
          <a:p>
            <a:pPr marL="0" lvl="0" indent="0" algn="l">
              <a:lnSpc>
                <a:spcPts val="2800"/>
              </a:lnSpc>
              <a:spcBef>
                <a:spcPct val="0"/>
              </a:spcBef>
            </a:pPr>
            <a:endParaRPr lang="en-US" sz="2000" u="none" strike="noStrike" dirty="0">
              <a:solidFill>
                <a:srgbClr val="565656"/>
              </a:solidFill>
              <a:latin typeface="Montserrat"/>
              <a:ea typeface="Montserrat"/>
              <a:cs typeface="Montserrat"/>
              <a:sym typeface="Montserrat"/>
            </a:endParaRPr>
          </a:p>
        </p:txBody>
      </p:sp>
      <p:sp>
        <p:nvSpPr>
          <p:cNvPr id="25" name="TextBox 25">
            <a:extLst>
              <a:ext uri="{FF2B5EF4-FFF2-40B4-BE49-F238E27FC236}">
                <a16:creationId xmlns:a16="http://schemas.microsoft.com/office/drawing/2014/main" id="{A86C2B9A-71CB-FA01-825B-4C8B509D7F5A}"/>
              </a:ext>
            </a:extLst>
          </p:cNvPr>
          <p:cNvSpPr txBox="1"/>
          <p:nvPr/>
        </p:nvSpPr>
        <p:spPr>
          <a:xfrm>
            <a:off x="1882048" y="2358708"/>
            <a:ext cx="9440648" cy="35877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2800"/>
              </a:lnSpc>
            </a:pPr>
            <a:r>
              <a:rPr lang="en-US" sz="2000">
                <a:solidFill>
                  <a:srgbClr val="000000"/>
                </a:solidFill>
                <a:latin typeface="Roboto Condensed"/>
                <a:ea typeface="Roboto Condensed"/>
                <a:cs typeface="Roboto Condensed"/>
                <a:sym typeface="Roboto Condensed"/>
              </a:rPr>
              <a:t>TAKIM ÇALIŞMASI</a:t>
            </a:r>
          </a:p>
        </p:txBody>
      </p:sp>
      <p:sp>
        <p:nvSpPr>
          <p:cNvPr id="27" name="TextBox 27">
            <a:extLst>
              <a:ext uri="{FF2B5EF4-FFF2-40B4-BE49-F238E27FC236}">
                <a16:creationId xmlns:a16="http://schemas.microsoft.com/office/drawing/2014/main" id="{41B0C08B-8D4E-3682-03FB-1E74C4DD14BF}"/>
              </a:ext>
            </a:extLst>
          </p:cNvPr>
          <p:cNvSpPr txBox="1"/>
          <p:nvPr/>
        </p:nvSpPr>
        <p:spPr>
          <a:xfrm>
            <a:off x="5572493" y="9240719"/>
            <a:ext cx="1818907" cy="345479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marL="0" lvl="0" indent="0" algn="l">
              <a:lnSpc>
                <a:spcPts val="2940"/>
              </a:lnSpc>
              <a:spcBef>
                <a:spcPct val="0"/>
              </a:spcBef>
            </a:pPr>
            <a:r>
              <a:rPr lang="en-US" sz="2100" b="1" dirty="0">
                <a:solidFill>
                  <a:srgbClr val="565656"/>
                </a:solidFill>
                <a:latin typeface="Montserrat Bold"/>
                <a:ea typeface="Montserrat Bold"/>
                <a:cs typeface="Montserrat Bold"/>
                <a:sym typeface="Montserrat Bold"/>
              </a:rPr>
              <a:t>Detaylı bilgi:</a:t>
            </a:r>
          </a:p>
        </p:txBody>
      </p:sp>
      <p:sp>
        <p:nvSpPr>
          <p:cNvPr id="28" name="TextBox 28">
            <a:extLst>
              <a:ext uri="{FF2B5EF4-FFF2-40B4-BE49-F238E27FC236}">
                <a16:creationId xmlns:a16="http://schemas.microsoft.com/office/drawing/2014/main" id="{96252C7B-6ED5-FCC3-9570-9614674775FD}"/>
              </a:ext>
            </a:extLst>
          </p:cNvPr>
          <p:cNvSpPr txBox="1"/>
          <p:nvPr/>
        </p:nvSpPr>
        <p:spPr>
          <a:xfrm>
            <a:off x="1028700" y="9463603"/>
            <a:ext cx="1980378" cy="26670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2160"/>
              </a:lnSpc>
            </a:pPr>
            <a:r>
              <a:rPr lang="en-US" sz="1800" b="1">
                <a:solidFill>
                  <a:srgbClr val="FFFFFF"/>
                </a:solidFill>
                <a:latin typeface="Montserrat Bold"/>
                <a:ea typeface="Montserrat Bold"/>
                <a:cs typeface="Montserrat Bold"/>
                <a:sym typeface="Montserrat Bold"/>
              </a:rPr>
              <a:t>Fiyat: </a:t>
            </a:r>
          </a:p>
        </p:txBody>
      </p:sp>
      <p:sp>
        <p:nvSpPr>
          <p:cNvPr id="29" name="TextBox 29">
            <a:extLst>
              <a:ext uri="{FF2B5EF4-FFF2-40B4-BE49-F238E27FC236}">
                <a16:creationId xmlns:a16="http://schemas.microsoft.com/office/drawing/2014/main" id="{434525A5-782A-B8CB-6D09-EAE210C4E87C}"/>
              </a:ext>
            </a:extLst>
          </p:cNvPr>
          <p:cNvSpPr txBox="1"/>
          <p:nvPr/>
        </p:nvSpPr>
        <p:spPr>
          <a:xfrm>
            <a:off x="1127035" y="1522605"/>
            <a:ext cx="9440648" cy="82163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6900"/>
              </a:lnSpc>
            </a:pPr>
            <a:r>
              <a:rPr lang="tr-TR" sz="4928" dirty="0">
                <a:solidFill>
                  <a:srgbClr val="000000"/>
                </a:solidFill>
                <a:latin typeface="Roboto Condensed"/>
                <a:ea typeface="Roboto Condensed"/>
                <a:cs typeface="Roboto Condensed"/>
                <a:sym typeface="Roboto Condensed"/>
              </a:rPr>
              <a:t>MÜZEDE BÜYÜK SOYGUN</a:t>
            </a:r>
            <a:endParaRPr lang="en-US" sz="4928" dirty="0">
              <a:solidFill>
                <a:srgbClr val="000000"/>
              </a:solidFill>
              <a:latin typeface="Roboto Condensed"/>
              <a:ea typeface="Roboto Condensed"/>
              <a:cs typeface="Roboto Condensed"/>
              <a:sym typeface="Roboto Condensed"/>
            </a:endParaRPr>
          </a:p>
        </p:txBody>
      </p:sp>
      <p:pic>
        <p:nvPicPr>
          <p:cNvPr id="30" name="Resim 29">
            <a:extLst>
              <a:ext uri="{FF2B5EF4-FFF2-40B4-BE49-F238E27FC236}">
                <a16:creationId xmlns:a16="http://schemas.microsoft.com/office/drawing/2014/main" id="{1CEABE95-66C5-F3D1-8068-643AEA8D9B6B}"/>
              </a:ext>
            </a:extLst>
          </p:cNvPr>
          <p:cNvPicPr>
            <a:picLocks noChangeAspect="1"/>
          </p:cNvPicPr>
          <p:nvPr/>
        </p:nvPicPr>
        <p:blipFill>
          <a:blip r:embed="rId1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-98" r="22219" b="98"/>
          <a:stretch>
            <a:fillRect/>
          </a:stretch>
        </p:blipFill>
        <p:spPr>
          <a:xfrm>
            <a:off x="8236397" y="2204101"/>
            <a:ext cx="3261620" cy="5551810"/>
          </a:xfrm>
          <a:prstGeom prst="rect">
            <a:avLst/>
          </a:prstGeom>
        </p:spPr>
      </p:pic>
      <p:pic>
        <p:nvPicPr>
          <p:cNvPr id="32" name="Resim 31">
            <a:extLst>
              <a:ext uri="{FF2B5EF4-FFF2-40B4-BE49-F238E27FC236}">
                <a16:creationId xmlns:a16="http://schemas.microsoft.com/office/drawing/2014/main" id="{94B00532-4E61-B74C-4D91-166DED788050}"/>
              </a:ext>
            </a:extLst>
          </p:cNvPr>
          <p:cNvPicPr>
            <a:picLocks noChangeAspect="1"/>
          </p:cNvPicPr>
          <p:nvPr/>
        </p:nvPicPr>
        <p:blipFill>
          <a:blip r:embed="rId1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0942" t="-471" r="-20942" b="471"/>
          <a:stretch>
            <a:fillRect/>
          </a:stretch>
        </p:blipFill>
        <p:spPr>
          <a:xfrm>
            <a:off x="11622275" y="2168763"/>
            <a:ext cx="4151125" cy="5559936"/>
          </a:xfrm>
          <a:prstGeom prst="rect">
            <a:avLst/>
          </a:prstGeom>
        </p:spPr>
      </p:pic>
      <p:pic>
        <p:nvPicPr>
          <p:cNvPr id="36" name="Resim 35">
            <a:extLst>
              <a:ext uri="{FF2B5EF4-FFF2-40B4-BE49-F238E27FC236}">
                <a16:creationId xmlns:a16="http://schemas.microsoft.com/office/drawing/2014/main" id="{8A0C8A85-0ED4-DF47-2587-6668E6CF14D5}"/>
              </a:ext>
            </a:extLst>
          </p:cNvPr>
          <p:cNvPicPr>
            <a:picLocks noChangeAspect="1"/>
          </p:cNvPicPr>
          <p:nvPr/>
        </p:nvPicPr>
        <p:blipFill>
          <a:blip r:embed="rId1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6609" r="14276"/>
          <a:stretch>
            <a:fillRect/>
          </a:stretch>
        </p:blipFill>
        <p:spPr>
          <a:xfrm>
            <a:off x="15003410" y="2168763"/>
            <a:ext cx="3315220" cy="558714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0666329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2"/>
          <p:cNvGrpSpPr/>
          <p:nvPr/>
        </p:nvGrpSpPr>
        <p:grpSpPr>
          <a:xfrm>
            <a:off x="9864007" y="30843"/>
            <a:ext cx="8423993" cy="10287000"/>
            <a:chOff x="0" y="0"/>
            <a:chExt cx="3358824" cy="2709333"/>
          </a:xfrm>
          <a:solidFill>
            <a:schemeClr val="accent4">
              <a:lumMod val="75000"/>
            </a:schemeClr>
          </a:solidFill>
        </p:grpSpPr>
        <p:sp>
          <p:nvSpPr>
            <p:cNvPr id="3" name="Freeform 3"/>
            <p:cNvSpPr/>
            <p:nvPr/>
          </p:nvSpPr>
          <p:spPr>
            <a:xfrm>
              <a:off x="0" y="0"/>
              <a:ext cx="3358824" cy="2709333"/>
            </a:xfrm>
            <a:custGeom>
              <a:avLst/>
              <a:gdLst/>
              <a:ahLst/>
              <a:cxnLst/>
              <a:rect l="l" t="t" r="r" b="b"/>
              <a:pathLst>
                <a:path w="3358824" h="2709333">
                  <a:moveTo>
                    <a:pt x="0" y="0"/>
                  </a:moveTo>
                  <a:lnTo>
                    <a:pt x="3358824" y="0"/>
                  </a:lnTo>
                  <a:lnTo>
                    <a:pt x="3358824" y="2709333"/>
                  </a:lnTo>
                  <a:lnTo>
                    <a:pt x="0" y="2709333"/>
                  </a:lnTo>
                  <a:close/>
                </a:path>
              </a:pathLst>
            </a:custGeom>
            <a:grpFill/>
          </p:spPr>
          <p:txBody>
            <a:bodyPr/>
            <a:lstStyle/>
            <a:p>
              <a:endParaRPr lang="tr-TR"/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0" y="-38100"/>
              <a:ext cx="3358824" cy="2747433"/>
            </a:xfrm>
            <a:prstGeom prst="rect">
              <a:avLst/>
            </a:prstGeom>
            <a:grpFill/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940"/>
                </a:lnSpc>
              </a:pPr>
              <a:endParaRPr/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8256852" y="2195976"/>
            <a:ext cx="3241165" cy="5559935"/>
            <a:chOff x="0" y="0"/>
            <a:chExt cx="4321553" cy="7413246"/>
          </a:xfrm>
        </p:grpSpPr>
        <p:pic>
          <p:nvPicPr>
            <p:cNvPr id="6" name="Picture 6"/>
            <p:cNvPicPr>
              <a:picLocks noChangeAspect="1"/>
            </p:cNvPicPr>
            <p:nvPr/>
          </p:nvPicPr>
          <p:blipFill>
            <a:blip r:embed="rId2"/>
            <a:srcRect l="59963" t="2052" r="2848" b="49824"/>
            <a:stretch>
              <a:fillRect/>
            </a:stretch>
          </p:blipFill>
          <p:spPr>
            <a:xfrm>
              <a:off x="0" y="0"/>
              <a:ext cx="4321553" cy="7413246"/>
            </a:xfrm>
            <a:prstGeom prst="rect">
              <a:avLst/>
            </a:prstGeom>
          </p:spPr>
        </p:pic>
      </p:grpSp>
      <p:grpSp>
        <p:nvGrpSpPr>
          <p:cNvPr id="7" name="Group 7"/>
          <p:cNvGrpSpPr/>
          <p:nvPr/>
        </p:nvGrpSpPr>
        <p:grpSpPr>
          <a:xfrm>
            <a:off x="11653271" y="2195976"/>
            <a:ext cx="3241165" cy="5559935"/>
            <a:chOff x="0" y="0"/>
            <a:chExt cx="4321553" cy="7413246"/>
          </a:xfrm>
        </p:grpSpPr>
        <p:pic>
          <p:nvPicPr>
            <p:cNvPr id="8" name="Picture 8"/>
            <p:cNvPicPr>
              <a:picLocks noChangeAspect="1"/>
            </p:cNvPicPr>
            <p:nvPr/>
          </p:nvPicPr>
          <p:blipFill>
            <a:blip r:embed="rId3"/>
            <a:srcRect l="27893" t="9706" r="40393" b="14247"/>
            <a:stretch>
              <a:fillRect/>
            </a:stretch>
          </p:blipFill>
          <p:spPr>
            <a:xfrm>
              <a:off x="0" y="0"/>
              <a:ext cx="4321553" cy="7413246"/>
            </a:xfrm>
            <a:prstGeom prst="rect">
              <a:avLst/>
            </a:prstGeom>
          </p:spPr>
        </p:pic>
      </p:grpSp>
      <p:grpSp>
        <p:nvGrpSpPr>
          <p:cNvPr id="9" name="Group 9"/>
          <p:cNvGrpSpPr/>
          <p:nvPr/>
        </p:nvGrpSpPr>
        <p:grpSpPr>
          <a:xfrm>
            <a:off x="15046835" y="2195976"/>
            <a:ext cx="3241165" cy="5559935"/>
            <a:chOff x="0" y="0"/>
            <a:chExt cx="4321553" cy="7413246"/>
          </a:xfrm>
        </p:grpSpPr>
        <p:pic>
          <p:nvPicPr>
            <p:cNvPr id="10" name="Picture 10"/>
            <p:cNvPicPr>
              <a:picLocks noChangeAspect="1"/>
            </p:cNvPicPr>
            <p:nvPr/>
          </p:nvPicPr>
          <p:blipFill>
            <a:blip r:embed="rId4"/>
            <a:srcRect l="65487" r="1721"/>
            <a:stretch>
              <a:fillRect/>
            </a:stretch>
          </p:blipFill>
          <p:spPr>
            <a:xfrm>
              <a:off x="0" y="0"/>
              <a:ext cx="4321553" cy="7413246"/>
            </a:xfrm>
            <a:prstGeom prst="rect">
              <a:avLst/>
            </a:prstGeom>
          </p:spPr>
        </p:pic>
      </p:grpSp>
      <p:sp>
        <p:nvSpPr>
          <p:cNvPr id="11" name="Freeform 11"/>
          <p:cNvSpPr/>
          <p:nvPr/>
        </p:nvSpPr>
        <p:spPr>
          <a:xfrm>
            <a:off x="12400255" y="9021491"/>
            <a:ext cx="3211827" cy="2879938"/>
          </a:xfrm>
          <a:custGeom>
            <a:avLst/>
            <a:gdLst/>
            <a:ahLst/>
            <a:cxnLst/>
            <a:rect l="l" t="t" r="r" b="b"/>
            <a:pathLst>
              <a:path w="3211827" h="2879938">
                <a:moveTo>
                  <a:pt x="0" y="0"/>
                </a:moveTo>
                <a:lnTo>
                  <a:pt x="3211827" y="0"/>
                </a:lnTo>
                <a:lnTo>
                  <a:pt x="3211827" y="2879938"/>
                </a:lnTo>
                <a:lnTo>
                  <a:pt x="0" y="2879938"/>
                </a:lnTo>
                <a:lnTo>
                  <a:pt x="0" y="0"/>
                </a:lnTo>
                <a:close/>
              </a:path>
            </a:pathLst>
          </a:custGeom>
          <a:blipFill>
            <a:blip r:embed="rId5">
              <a:extLst>
                <a:ext uri="{96DAC541-7B7A-43D3-8B79-37D633B846F1}">
                  <asvg:svgBlip xmlns:asvg="http://schemas.microsoft.com/office/drawing/2016/SVG/main" r:embed="rId6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tr-TR"/>
          </a:p>
        </p:txBody>
      </p:sp>
      <p:sp>
        <p:nvSpPr>
          <p:cNvPr id="12" name="Freeform 12"/>
          <p:cNvSpPr/>
          <p:nvPr/>
        </p:nvSpPr>
        <p:spPr>
          <a:xfrm>
            <a:off x="16052795" y="596667"/>
            <a:ext cx="1216708" cy="1216708"/>
          </a:xfrm>
          <a:custGeom>
            <a:avLst/>
            <a:gdLst/>
            <a:ahLst/>
            <a:cxnLst/>
            <a:rect l="l" t="t" r="r" b="b"/>
            <a:pathLst>
              <a:path w="1216708" h="1216708">
                <a:moveTo>
                  <a:pt x="0" y="0"/>
                </a:moveTo>
                <a:lnTo>
                  <a:pt x="1216708" y="0"/>
                </a:lnTo>
                <a:lnTo>
                  <a:pt x="1216708" y="1216708"/>
                </a:lnTo>
                <a:lnTo>
                  <a:pt x="0" y="1216708"/>
                </a:lnTo>
                <a:lnTo>
                  <a:pt x="0" y="0"/>
                </a:lnTo>
                <a:close/>
              </a:path>
            </a:pathLst>
          </a:custGeom>
          <a:blipFill>
            <a:blip r:embed="rId7"/>
            <a:stretch>
              <a:fillRect/>
            </a:stretch>
          </a:blipFill>
          <a:ln cap="sq">
            <a:noFill/>
            <a:prstDash val="solid"/>
            <a:miter/>
          </a:ln>
        </p:spPr>
        <p:txBody>
          <a:bodyPr/>
          <a:lstStyle/>
          <a:p>
            <a:endParaRPr lang="tr-TR"/>
          </a:p>
        </p:txBody>
      </p:sp>
      <p:sp>
        <p:nvSpPr>
          <p:cNvPr id="13" name="Freeform 13"/>
          <p:cNvSpPr/>
          <p:nvPr/>
        </p:nvSpPr>
        <p:spPr>
          <a:xfrm>
            <a:off x="851334" y="596667"/>
            <a:ext cx="2061427" cy="2061427"/>
          </a:xfrm>
          <a:custGeom>
            <a:avLst/>
            <a:gdLst/>
            <a:ahLst/>
            <a:cxnLst/>
            <a:rect l="l" t="t" r="r" b="b"/>
            <a:pathLst>
              <a:path w="2061427" h="2061427">
                <a:moveTo>
                  <a:pt x="0" y="0"/>
                </a:moveTo>
                <a:lnTo>
                  <a:pt x="2061428" y="0"/>
                </a:lnTo>
                <a:lnTo>
                  <a:pt x="2061428" y="2061427"/>
                </a:lnTo>
                <a:lnTo>
                  <a:pt x="0" y="2061427"/>
                </a:lnTo>
                <a:lnTo>
                  <a:pt x="0" y="0"/>
                </a:lnTo>
                <a:close/>
              </a:path>
            </a:pathLst>
          </a:custGeom>
          <a:blipFill>
            <a:blip r:embed="rId8">
              <a:extLst>
                <a:ext uri="{96DAC541-7B7A-43D3-8B79-37D633B846F1}">
                  <asvg:svgBlip xmlns:asvg="http://schemas.microsoft.com/office/drawing/2016/SVG/main" r:embed="rId9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tr-TR"/>
          </a:p>
        </p:txBody>
      </p:sp>
      <p:sp>
        <p:nvSpPr>
          <p:cNvPr id="14" name="Freeform 14"/>
          <p:cNvSpPr/>
          <p:nvPr/>
        </p:nvSpPr>
        <p:spPr>
          <a:xfrm>
            <a:off x="854169" y="7252751"/>
            <a:ext cx="386295" cy="386295"/>
          </a:xfrm>
          <a:custGeom>
            <a:avLst/>
            <a:gdLst/>
            <a:ahLst/>
            <a:cxnLst/>
            <a:rect l="l" t="t" r="r" b="b"/>
            <a:pathLst>
              <a:path w="386295" h="386295">
                <a:moveTo>
                  <a:pt x="0" y="0"/>
                </a:moveTo>
                <a:lnTo>
                  <a:pt x="386295" y="0"/>
                </a:lnTo>
                <a:lnTo>
                  <a:pt x="386295" y="386295"/>
                </a:lnTo>
                <a:lnTo>
                  <a:pt x="0" y="386295"/>
                </a:lnTo>
                <a:lnTo>
                  <a:pt x="0" y="0"/>
                </a:lnTo>
                <a:close/>
              </a:path>
            </a:pathLst>
          </a:custGeom>
          <a:blipFill>
            <a:blip r:embed="rId10">
              <a:extLst>
                <a:ext uri="{96DAC541-7B7A-43D3-8B79-37D633B846F1}">
                  <asvg:svgBlip xmlns:asvg="http://schemas.microsoft.com/office/drawing/2016/SVG/main" r:embed="rId11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tr-TR"/>
          </a:p>
        </p:txBody>
      </p:sp>
      <p:sp>
        <p:nvSpPr>
          <p:cNvPr id="15" name="Freeform 15"/>
          <p:cNvSpPr/>
          <p:nvPr/>
        </p:nvSpPr>
        <p:spPr>
          <a:xfrm>
            <a:off x="812686" y="7755911"/>
            <a:ext cx="595651" cy="347711"/>
          </a:xfrm>
          <a:custGeom>
            <a:avLst/>
            <a:gdLst/>
            <a:ahLst/>
            <a:cxnLst/>
            <a:rect l="l" t="t" r="r" b="b"/>
            <a:pathLst>
              <a:path w="595651" h="347711">
                <a:moveTo>
                  <a:pt x="0" y="0"/>
                </a:moveTo>
                <a:lnTo>
                  <a:pt x="595651" y="0"/>
                </a:lnTo>
                <a:lnTo>
                  <a:pt x="595651" y="347711"/>
                </a:lnTo>
                <a:lnTo>
                  <a:pt x="0" y="347711"/>
                </a:lnTo>
                <a:lnTo>
                  <a:pt x="0" y="0"/>
                </a:lnTo>
                <a:close/>
              </a:path>
            </a:pathLst>
          </a:custGeom>
          <a:blipFill>
            <a:blip r:embed="rId12">
              <a:extLst>
                <a:ext uri="{96DAC541-7B7A-43D3-8B79-37D633B846F1}">
                  <asvg:svgBlip xmlns:asvg="http://schemas.microsoft.com/office/drawing/2016/SVG/main" r:embed="rId13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tr-TR"/>
          </a:p>
        </p:txBody>
      </p:sp>
      <p:sp>
        <p:nvSpPr>
          <p:cNvPr id="19" name="Freeform 19"/>
          <p:cNvSpPr/>
          <p:nvPr/>
        </p:nvSpPr>
        <p:spPr>
          <a:xfrm>
            <a:off x="9838607" y="9258300"/>
            <a:ext cx="824341" cy="607951"/>
          </a:xfrm>
          <a:custGeom>
            <a:avLst/>
            <a:gdLst/>
            <a:ahLst/>
            <a:cxnLst/>
            <a:rect l="l" t="t" r="r" b="b"/>
            <a:pathLst>
              <a:path w="824341" h="607951">
                <a:moveTo>
                  <a:pt x="0" y="0"/>
                </a:moveTo>
                <a:lnTo>
                  <a:pt x="824341" y="0"/>
                </a:lnTo>
                <a:lnTo>
                  <a:pt x="824341" y="607951"/>
                </a:lnTo>
                <a:lnTo>
                  <a:pt x="0" y="607951"/>
                </a:lnTo>
                <a:lnTo>
                  <a:pt x="0" y="0"/>
                </a:lnTo>
                <a:close/>
              </a:path>
            </a:pathLst>
          </a:custGeom>
        </p:spPr>
        <p:txBody>
          <a:bodyPr/>
          <a:lstStyle/>
          <a:p>
            <a:endParaRPr lang="tr-TR"/>
          </a:p>
        </p:txBody>
      </p:sp>
      <p:sp>
        <p:nvSpPr>
          <p:cNvPr id="20" name="Freeform 20"/>
          <p:cNvSpPr/>
          <p:nvPr/>
        </p:nvSpPr>
        <p:spPr>
          <a:xfrm>
            <a:off x="10384741" y="9590801"/>
            <a:ext cx="556412" cy="569949"/>
          </a:xfrm>
          <a:custGeom>
            <a:avLst/>
            <a:gdLst/>
            <a:ahLst/>
            <a:cxnLst/>
            <a:rect l="l" t="t" r="r" b="b"/>
            <a:pathLst>
              <a:path w="556412" h="569949">
                <a:moveTo>
                  <a:pt x="0" y="0"/>
                </a:moveTo>
                <a:lnTo>
                  <a:pt x="556413" y="0"/>
                </a:lnTo>
                <a:lnTo>
                  <a:pt x="556413" y="569949"/>
                </a:lnTo>
                <a:lnTo>
                  <a:pt x="0" y="569949"/>
                </a:lnTo>
                <a:lnTo>
                  <a:pt x="0" y="0"/>
                </a:lnTo>
                <a:close/>
              </a:path>
            </a:pathLst>
          </a:custGeom>
          <a:blipFill>
            <a:blip r:embed="rId14">
              <a:extLst>
                <a:ext uri="{96DAC541-7B7A-43D3-8B79-37D633B846F1}">
                  <asvg:svgBlip xmlns:asvg="http://schemas.microsoft.com/office/drawing/2016/SVG/main" r:embed="rId15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tr-TR"/>
          </a:p>
        </p:txBody>
      </p:sp>
      <p:sp>
        <p:nvSpPr>
          <p:cNvPr id="21" name="TextBox 21"/>
          <p:cNvSpPr txBox="1"/>
          <p:nvPr/>
        </p:nvSpPr>
        <p:spPr>
          <a:xfrm>
            <a:off x="1589642" y="7248730"/>
            <a:ext cx="1419436" cy="345479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marL="0" lvl="0" indent="0" algn="l">
              <a:lnSpc>
                <a:spcPts val="2940"/>
              </a:lnSpc>
              <a:spcBef>
                <a:spcPct val="0"/>
              </a:spcBef>
            </a:pPr>
            <a:r>
              <a:rPr lang="en-US" sz="2100" b="1" dirty="0">
                <a:solidFill>
                  <a:srgbClr val="565656"/>
                </a:solidFill>
                <a:latin typeface="Montserrat Bold"/>
                <a:ea typeface="Montserrat Bold"/>
                <a:cs typeface="Montserrat Bold"/>
                <a:sym typeface="Montserrat Bold"/>
              </a:rPr>
              <a:t>60-180 dk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1589642" y="7756913"/>
            <a:ext cx="6667210" cy="356234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marL="0" lvl="0" indent="0" algn="l">
              <a:lnSpc>
                <a:spcPts val="2940"/>
              </a:lnSpc>
              <a:spcBef>
                <a:spcPct val="0"/>
              </a:spcBef>
            </a:pPr>
            <a:r>
              <a:rPr lang="en-US" sz="2100" b="1" u="none" strike="noStrike" dirty="0">
                <a:solidFill>
                  <a:srgbClr val="565656"/>
                </a:solidFill>
                <a:latin typeface="Montserrat Bold"/>
                <a:ea typeface="Montserrat Bold"/>
                <a:cs typeface="Montserrat Bold"/>
                <a:sym typeface="Montserrat Bold"/>
              </a:rPr>
              <a:t>1 moderatör, 1 koordinatör, her </a:t>
            </a:r>
            <a:r>
              <a:rPr lang="en-US" sz="2100" b="1" u="none" strike="noStrike" dirty="0" err="1">
                <a:solidFill>
                  <a:srgbClr val="565656"/>
                </a:solidFill>
                <a:latin typeface="Montserrat Bold"/>
                <a:ea typeface="Montserrat Bold"/>
                <a:cs typeface="Montserrat Bold"/>
                <a:sym typeface="Montserrat Bold"/>
              </a:rPr>
              <a:t>takıma</a:t>
            </a:r>
            <a:r>
              <a:rPr lang="en-US" sz="2100" b="1" u="none" strike="noStrike" dirty="0">
                <a:solidFill>
                  <a:srgbClr val="565656"/>
                </a:solidFill>
                <a:latin typeface="Montserrat Bold"/>
                <a:ea typeface="Montserrat Bold"/>
                <a:cs typeface="Montserrat Bold"/>
                <a:sym typeface="Montserrat Bold"/>
              </a:rPr>
              <a:t> 1 asistan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4810" y="8265547"/>
            <a:ext cx="3279989" cy="356234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marL="0" lvl="0" indent="0" algn="l">
              <a:lnSpc>
                <a:spcPts val="2940"/>
              </a:lnSpc>
              <a:spcBef>
                <a:spcPct val="0"/>
              </a:spcBef>
            </a:pPr>
            <a:r>
              <a:rPr lang="en-US" sz="2100" b="1" u="none" strike="noStrike" dirty="0">
                <a:solidFill>
                  <a:srgbClr val="565656"/>
                </a:solidFill>
                <a:latin typeface="Montserrat Bold"/>
                <a:ea typeface="Montserrat Bold"/>
                <a:cs typeface="Montserrat Bold"/>
                <a:sym typeface="Montserrat Bold"/>
              </a:rPr>
              <a:t>Katılımcı Sayısı:  5-300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904312" y="2995682"/>
            <a:ext cx="7197286" cy="3205236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just">
              <a:lnSpc>
                <a:spcPts val="2800"/>
              </a:lnSpc>
            </a:pP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Son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yılların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en çok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talep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gören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aktivitelerinden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olan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Drone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Yarışları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,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katılımcıların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teknolojiyle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arasındaki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zorlukları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yok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ediyor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.</a:t>
            </a:r>
          </a:p>
          <a:p>
            <a:pPr algn="just">
              <a:lnSpc>
                <a:spcPts val="2800"/>
              </a:lnSpc>
            </a:pPr>
            <a:endParaRPr lang="en-US" sz="2000" dirty="0">
              <a:solidFill>
                <a:srgbClr val="565656"/>
              </a:solidFill>
              <a:latin typeface="Montserrat"/>
              <a:ea typeface="Montserrat"/>
              <a:cs typeface="Montserrat"/>
              <a:sym typeface="Montserrat"/>
            </a:endParaRPr>
          </a:p>
          <a:p>
            <a:pPr marL="0" lvl="0" indent="0" algn="just">
              <a:lnSpc>
                <a:spcPts val="2800"/>
              </a:lnSpc>
              <a:spcBef>
                <a:spcPct val="0"/>
              </a:spcBef>
            </a:pP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Zorlu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parkurlardan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geçen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katılımcılar final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noktasına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ulaşmak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için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birbirleriyle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kıyasıya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rekabet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ederken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refleks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,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hızlı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düşünme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ve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hızlı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karar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vermek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gibi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özelliklerini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ortaya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çıkarıyor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.</a:t>
            </a:r>
          </a:p>
          <a:p>
            <a:pPr marL="0" lvl="0" indent="0" algn="l">
              <a:lnSpc>
                <a:spcPts val="2800"/>
              </a:lnSpc>
              <a:spcBef>
                <a:spcPct val="0"/>
              </a:spcBef>
            </a:pPr>
            <a:endParaRPr lang="en-US" sz="2000" dirty="0">
              <a:solidFill>
                <a:srgbClr val="565656"/>
              </a:solidFill>
              <a:latin typeface="Montserrat"/>
              <a:ea typeface="Montserrat"/>
              <a:cs typeface="Montserrat"/>
              <a:sym typeface="Montserrat"/>
            </a:endParaRPr>
          </a:p>
        </p:txBody>
      </p:sp>
      <p:sp>
        <p:nvSpPr>
          <p:cNvPr id="25" name="TextBox 25"/>
          <p:cNvSpPr txBox="1"/>
          <p:nvPr/>
        </p:nvSpPr>
        <p:spPr>
          <a:xfrm>
            <a:off x="1882048" y="2358708"/>
            <a:ext cx="9440648" cy="35877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2800"/>
              </a:lnSpc>
            </a:pPr>
            <a:r>
              <a:rPr lang="en-US" sz="2000">
                <a:solidFill>
                  <a:srgbClr val="000000"/>
                </a:solidFill>
                <a:latin typeface="Roboto Condensed"/>
                <a:ea typeface="Roboto Condensed"/>
                <a:cs typeface="Roboto Condensed"/>
                <a:sym typeface="Roboto Condensed"/>
              </a:rPr>
              <a:t>TAKIM ÇALIŞMASI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3274322" y="9587428"/>
            <a:ext cx="6564285" cy="32321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0" lvl="0" indent="0" algn="ctr">
              <a:lnSpc>
                <a:spcPts val="2660"/>
              </a:lnSpc>
              <a:spcBef>
                <a:spcPct val="0"/>
              </a:spcBef>
            </a:pPr>
            <a:r>
              <a:rPr lang="en-US" sz="190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http://www.m3.com.tr/drone-yarislari/ </a:t>
            </a:r>
          </a:p>
        </p:txBody>
      </p:sp>
      <p:sp>
        <p:nvSpPr>
          <p:cNvPr id="27" name="TextBox 27"/>
          <p:cNvSpPr txBox="1"/>
          <p:nvPr/>
        </p:nvSpPr>
        <p:spPr>
          <a:xfrm>
            <a:off x="5572493" y="9240719"/>
            <a:ext cx="1895107" cy="345479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marL="0" lvl="0" indent="0" algn="l">
              <a:lnSpc>
                <a:spcPts val="2940"/>
              </a:lnSpc>
              <a:spcBef>
                <a:spcPct val="0"/>
              </a:spcBef>
            </a:pPr>
            <a:r>
              <a:rPr lang="en-US" sz="2100" b="1" dirty="0">
                <a:solidFill>
                  <a:srgbClr val="565656"/>
                </a:solidFill>
                <a:latin typeface="Montserrat Bold"/>
                <a:ea typeface="Montserrat Bold"/>
                <a:cs typeface="Montserrat Bold"/>
                <a:sym typeface="Montserrat Bold"/>
              </a:rPr>
              <a:t>Detaylı bilgi:</a:t>
            </a:r>
          </a:p>
        </p:txBody>
      </p:sp>
      <p:sp>
        <p:nvSpPr>
          <p:cNvPr id="28" name="TextBox 28"/>
          <p:cNvSpPr txBox="1"/>
          <p:nvPr/>
        </p:nvSpPr>
        <p:spPr>
          <a:xfrm>
            <a:off x="1028700" y="9463603"/>
            <a:ext cx="1980378" cy="26670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2160"/>
              </a:lnSpc>
            </a:pPr>
            <a:r>
              <a:rPr lang="en-US" sz="1800" b="1">
                <a:solidFill>
                  <a:srgbClr val="FFFFFF"/>
                </a:solidFill>
                <a:latin typeface="Montserrat Bold"/>
                <a:ea typeface="Montserrat Bold"/>
                <a:cs typeface="Montserrat Bold"/>
                <a:sym typeface="Montserrat Bold"/>
              </a:rPr>
              <a:t>Fiyat: </a:t>
            </a:r>
          </a:p>
        </p:txBody>
      </p:sp>
      <p:sp>
        <p:nvSpPr>
          <p:cNvPr id="29" name="TextBox 29"/>
          <p:cNvSpPr txBox="1"/>
          <p:nvPr/>
        </p:nvSpPr>
        <p:spPr>
          <a:xfrm>
            <a:off x="1127035" y="1522605"/>
            <a:ext cx="9440648" cy="855888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6900"/>
              </a:lnSpc>
            </a:pPr>
            <a:r>
              <a:rPr lang="en-US" sz="4928">
                <a:solidFill>
                  <a:srgbClr val="000000"/>
                </a:solidFill>
                <a:latin typeface="Roboto Condensed"/>
                <a:ea typeface="Roboto Condensed"/>
                <a:cs typeface="Roboto Condensed"/>
                <a:sym typeface="Roboto Condensed"/>
              </a:rPr>
              <a:t>DRONE YARIŞLARI</a:t>
            </a:r>
          </a:p>
        </p:txBody>
      </p:sp>
    </p:spTree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2"/>
          <p:cNvGrpSpPr/>
          <p:nvPr/>
        </p:nvGrpSpPr>
        <p:grpSpPr>
          <a:xfrm>
            <a:off x="9703621" y="0"/>
            <a:ext cx="8584380" cy="10287000"/>
            <a:chOff x="0" y="0"/>
            <a:chExt cx="3358824" cy="2709333"/>
          </a:xfrm>
          <a:solidFill>
            <a:schemeClr val="accent4">
              <a:lumMod val="75000"/>
            </a:schemeClr>
          </a:solidFill>
        </p:grpSpPr>
        <p:sp>
          <p:nvSpPr>
            <p:cNvPr id="3" name="Freeform 3"/>
            <p:cNvSpPr/>
            <p:nvPr/>
          </p:nvSpPr>
          <p:spPr>
            <a:xfrm>
              <a:off x="0" y="0"/>
              <a:ext cx="3358824" cy="2709333"/>
            </a:xfrm>
            <a:custGeom>
              <a:avLst/>
              <a:gdLst/>
              <a:ahLst/>
              <a:cxnLst/>
              <a:rect l="l" t="t" r="r" b="b"/>
              <a:pathLst>
                <a:path w="3358824" h="2709333">
                  <a:moveTo>
                    <a:pt x="0" y="0"/>
                  </a:moveTo>
                  <a:lnTo>
                    <a:pt x="3358824" y="0"/>
                  </a:lnTo>
                  <a:lnTo>
                    <a:pt x="3358824" y="2709333"/>
                  </a:lnTo>
                  <a:lnTo>
                    <a:pt x="0" y="2709333"/>
                  </a:lnTo>
                  <a:close/>
                </a:path>
              </a:pathLst>
            </a:custGeom>
            <a:grpFill/>
          </p:spPr>
          <p:txBody>
            <a:bodyPr/>
            <a:lstStyle/>
            <a:p>
              <a:endParaRPr lang="tr-TR"/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0" y="-38100"/>
              <a:ext cx="3358824" cy="2747433"/>
            </a:xfrm>
            <a:prstGeom prst="rect">
              <a:avLst/>
            </a:prstGeom>
            <a:grpFill/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940"/>
                </a:lnSpc>
              </a:pPr>
              <a:endParaRPr/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8256852" y="2195976"/>
            <a:ext cx="3241165" cy="5559935"/>
            <a:chOff x="0" y="0"/>
            <a:chExt cx="4321553" cy="7413246"/>
          </a:xfrm>
        </p:grpSpPr>
        <p:pic>
          <p:nvPicPr>
            <p:cNvPr id="6" name="Picture 6"/>
            <p:cNvPicPr>
              <a:picLocks noChangeAspect="1"/>
            </p:cNvPicPr>
            <p:nvPr/>
          </p:nvPicPr>
          <p:blipFill>
            <a:blip r:embed="rId2"/>
            <a:srcRect l="19191" t="6142" r="47652" b="13567"/>
            <a:stretch>
              <a:fillRect/>
            </a:stretch>
          </p:blipFill>
          <p:spPr>
            <a:xfrm>
              <a:off x="0" y="0"/>
              <a:ext cx="4321553" cy="7413246"/>
            </a:xfrm>
            <a:prstGeom prst="rect">
              <a:avLst/>
            </a:prstGeom>
          </p:spPr>
        </p:pic>
      </p:grpSp>
      <p:grpSp>
        <p:nvGrpSpPr>
          <p:cNvPr id="7" name="Group 7"/>
          <p:cNvGrpSpPr/>
          <p:nvPr/>
        </p:nvGrpSpPr>
        <p:grpSpPr>
          <a:xfrm>
            <a:off x="11653271" y="2195976"/>
            <a:ext cx="3241165" cy="5559935"/>
            <a:chOff x="0" y="0"/>
            <a:chExt cx="4321553" cy="7413246"/>
          </a:xfrm>
        </p:grpSpPr>
        <p:pic>
          <p:nvPicPr>
            <p:cNvPr id="8" name="Picture 8"/>
            <p:cNvPicPr>
              <a:picLocks noChangeAspect="1"/>
            </p:cNvPicPr>
            <p:nvPr/>
          </p:nvPicPr>
          <p:blipFill>
            <a:blip r:embed="rId3"/>
            <a:srcRect l="37892" t="4505" r="26965" b="5069"/>
            <a:stretch>
              <a:fillRect/>
            </a:stretch>
          </p:blipFill>
          <p:spPr>
            <a:xfrm>
              <a:off x="0" y="0"/>
              <a:ext cx="4321553" cy="7413246"/>
            </a:xfrm>
            <a:prstGeom prst="rect">
              <a:avLst/>
            </a:prstGeom>
          </p:spPr>
        </p:pic>
      </p:grpSp>
      <p:grpSp>
        <p:nvGrpSpPr>
          <p:cNvPr id="9" name="Group 9"/>
          <p:cNvGrpSpPr/>
          <p:nvPr/>
        </p:nvGrpSpPr>
        <p:grpSpPr>
          <a:xfrm>
            <a:off x="15046835" y="2195976"/>
            <a:ext cx="3241165" cy="5559935"/>
            <a:chOff x="0" y="0"/>
            <a:chExt cx="4321553" cy="7413246"/>
          </a:xfrm>
        </p:grpSpPr>
        <p:pic>
          <p:nvPicPr>
            <p:cNvPr id="10" name="Picture 10"/>
            <p:cNvPicPr>
              <a:picLocks noChangeAspect="1"/>
            </p:cNvPicPr>
            <p:nvPr/>
          </p:nvPicPr>
          <p:blipFill>
            <a:blip r:embed="rId4"/>
            <a:srcRect l="21185" r="46023"/>
            <a:stretch>
              <a:fillRect/>
            </a:stretch>
          </p:blipFill>
          <p:spPr>
            <a:xfrm>
              <a:off x="0" y="0"/>
              <a:ext cx="4321553" cy="7413246"/>
            </a:xfrm>
            <a:prstGeom prst="rect">
              <a:avLst/>
            </a:prstGeom>
          </p:spPr>
        </p:pic>
      </p:grpSp>
      <p:sp>
        <p:nvSpPr>
          <p:cNvPr id="11" name="Freeform 11"/>
          <p:cNvSpPr/>
          <p:nvPr/>
        </p:nvSpPr>
        <p:spPr>
          <a:xfrm>
            <a:off x="12400255" y="9021491"/>
            <a:ext cx="3211827" cy="2879938"/>
          </a:xfrm>
          <a:custGeom>
            <a:avLst/>
            <a:gdLst/>
            <a:ahLst/>
            <a:cxnLst/>
            <a:rect l="l" t="t" r="r" b="b"/>
            <a:pathLst>
              <a:path w="3211827" h="2879938">
                <a:moveTo>
                  <a:pt x="0" y="0"/>
                </a:moveTo>
                <a:lnTo>
                  <a:pt x="3211827" y="0"/>
                </a:lnTo>
                <a:lnTo>
                  <a:pt x="3211827" y="2879938"/>
                </a:lnTo>
                <a:lnTo>
                  <a:pt x="0" y="2879938"/>
                </a:lnTo>
                <a:lnTo>
                  <a:pt x="0" y="0"/>
                </a:lnTo>
                <a:close/>
              </a:path>
            </a:pathLst>
          </a:custGeom>
          <a:blipFill>
            <a:blip r:embed="rId5">
              <a:extLst>
                <a:ext uri="{96DAC541-7B7A-43D3-8B79-37D633B846F1}">
                  <asvg:svgBlip xmlns:asvg="http://schemas.microsoft.com/office/drawing/2016/SVG/main" r:embed="rId6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tr-TR"/>
          </a:p>
        </p:txBody>
      </p:sp>
      <p:sp>
        <p:nvSpPr>
          <p:cNvPr id="12" name="Freeform 12"/>
          <p:cNvSpPr/>
          <p:nvPr/>
        </p:nvSpPr>
        <p:spPr>
          <a:xfrm>
            <a:off x="16052795" y="596667"/>
            <a:ext cx="1216708" cy="1216708"/>
          </a:xfrm>
          <a:custGeom>
            <a:avLst/>
            <a:gdLst/>
            <a:ahLst/>
            <a:cxnLst/>
            <a:rect l="l" t="t" r="r" b="b"/>
            <a:pathLst>
              <a:path w="1216708" h="1216708">
                <a:moveTo>
                  <a:pt x="0" y="0"/>
                </a:moveTo>
                <a:lnTo>
                  <a:pt x="1216708" y="0"/>
                </a:lnTo>
                <a:lnTo>
                  <a:pt x="1216708" y="1216708"/>
                </a:lnTo>
                <a:lnTo>
                  <a:pt x="0" y="1216708"/>
                </a:lnTo>
                <a:lnTo>
                  <a:pt x="0" y="0"/>
                </a:lnTo>
                <a:close/>
              </a:path>
            </a:pathLst>
          </a:custGeom>
          <a:blipFill>
            <a:blip r:embed="rId7"/>
            <a:stretch>
              <a:fillRect/>
            </a:stretch>
          </a:blipFill>
          <a:ln cap="sq">
            <a:noFill/>
            <a:prstDash val="solid"/>
            <a:miter/>
          </a:ln>
        </p:spPr>
        <p:txBody>
          <a:bodyPr/>
          <a:lstStyle/>
          <a:p>
            <a:endParaRPr lang="tr-TR"/>
          </a:p>
        </p:txBody>
      </p:sp>
      <p:sp>
        <p:nvSpPr>
          <p:cNvPr id="13" name="Freeform 13"/>
          <p:cNvSpPr/>
          <p:nvPr/>
        </p:nvSpPr>
        <p:spPr>
          <a:xfrm>
            <a:off x="851334" y="596667"/>
            <a:ext cx="2061427" cy="2061427"/>
          </a:xfrm>
          <a:custGeom>
            <a:avLst/>
            <a:gdLst/>
            <a:ahLst/>
            <a:cxnLst/>
            <a:rect l="l" t="t" r="r" b="b"/>
            <a:pathLst>
              <a:path w="2061427" h="2061427">
                <a:moveTo>
                  <a:pt x="0" y="0"/>
                </a:moveTo>
                <a:lnTo>
                  <a:pt x="2061428" y="0"/>
                </a:lnTo>
                <a:lnTo>
                  <a:pt x="2061428" y="2061427"/>
                </a:lnTo>
                <a:lnTo>
                  <a:pt x="0" y="2061427"/>
                </a:lnTo>
                <a:lnTo>
                  <a:pt x="0" y="0"/>
                </a:lnTo>
                <a:close/>
              </a:path>
            </a:pathLst>
          </a:custGeom>
          <a:blipFill>
            <a:blip r:embed="rId8">
              <a:extLst>
                <a:ext uri="{96DAC541-7B7A-43D3-8B79-37D633B846F1}">
                  <asvg:svgBlip xmlns:asvg="http://schemas.microsoft.com/office/drawing/2016/SVG/main" r:embed="rId9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tr-TR"/>
          </a:p>
        </p:txBody>
      </p:sp>
      <p:sp>
        <p:nvSpPr>
          <p:cNvPr id="14" name="Freeform 14"/>
          <p:cNvSpPr/>
          <p:nvPr/>
        </p:nvSpPr>
        <p:spPr>
          <a:xfrm>
            <a:off x="854169" y="7252751"/>
            <a:ext cx="386295" cy="386295"/>
          </a:xfrm>
          <a:custGeom>
            <a:avLst/>
            <a:gdLst/>
            <a:ahLst/>
            <a:cxnLst/>
            <a:rect l="l" t="t" r="r" b="b"/>
            <a:pathLst>
              <a:path w="386295" h="386295">
                <a:moveTo>
                  <a:pt x="0" y="0"/>
                </a:moveTo>
                <a:lnTo>
                  <a:pt x="386295" y="0"/>
                </a:lnTo>
                <a:lnTo>
                  <a:pt x="386295" y="386295"/>
                </a:lnTo>
                <a:lnTo>
                  <a:pt x="0" y="386295"/>
                </a:lnTo>
                <a:lnTo>
                  <a:pt x="0" y="0"/>
                </a:lnTo>
                <a:close/>
              </a:path>
            </a:pathLst>
          </a:custGeom>
          <a:blipFill>
            <a:blip r:embed="rId10">
              <a:extLst>
                <a:ext uri="{96DAC541-7B7A-43D3-8B79-37D633B846F1}">
                  <asvg:svgBlip xmlns:asvg="http://schemas.microsoft.com/office/drawing/2016/SVG/main" r:embed="rId11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tr-TR"/>
          </a:p>
        </p:txBody>
      </p:sp>
      <p:sp>
        <p:nvSpPr>
          <p:cNvPr id="15" name="Freeform 15"/>
          <p:cNvSpPr/>
          <p:nvPr/>
        </p:nvSpPr>
        <p:spPr>
          <a:xfrm>
            <a:off x="812686" y="7755911"/>
            <a:ext cx="595651" cy="347711"/>
          </a:xfrm>
          <a:custGeom>
            <a:avLst/>
            <a:gdLst/>
            <a:ahLst/>
            <a:cxnLst/>
            <a:rect l="l" t="t" r="r" b="b"/>
            <a:pathLst>
              <a:path w="595651" h="347711">
                <a:moveTo>
                  <a:pt x="0" y="0"/>
                </a:moveTo>
                <a:lnTo>
                  <a:pt x="595651" y="0"/>
                </a:lnTo>
                <a:lnTo>
                  <a:pt x="595651" y="347711"/>
                </a:lnTo>
                <a:lnTo>
                  <a:pt x="0" y="347711"/>
                </a:lnTo>
                <a:lnTo>
                  <a:pt x="0" y="0"/>
                </a:lnTo>
                <a:close/>
              </a:path>
            </a:pathLst>
          </a:custGeom>
          <a:blipFill>
            <a:blip r:embed="rId12">
              <a:extLst>
                <a:ext uri="{96DAC541-7B7A-43D3-8B79-37D633B846F1}">
                  <asvg:svgBlip xmlns:asvg="http://schemas.microsoft.com/office/drawing/2016/SVG/main" r:embed="rId13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tr-TR"/>
          </a:p>
        </p:txBody>
      </p:sp>
      <p:sp>
        <p:nvSpPr>
          <p:cNvPr id="19" name="Freeform 19"/>
          <p:cNvSpPr/>
          <p:nvPr/>
        </p:nvSpPr>
        <p:spPr>
          <a:xfrm>
            <a:off x="9838607" y="9258300"/>
            <a:ext cx="824341" cy="607951"/>
          </a:xfrm>
          <a:custGeom>
            <a:avLst/>
            <a:gdLst/>
            <a:ahLst/>
            <a:cxnLst/>
            <a:rect l="l" t="t" r="r" b="b"/>
            <a:pathLst>
              <a:path w="824341" h="607951">
                <a:moveTo>
                  <a:pt x="0" y="0"/>
                </a:moveTo>
                <a:lnTo>
                  <a:pt x="824341" y="0"/>
                </a:lnTo>
                <a:lnTo>
                  <a:pt x="824341" y="607951"/>
                </a:lnTo>
                <a:lnTo>
                  <a:pt x="0" y="607951"/>
                </a:lnTo>
                <a:lnTo>
                  <a:pt x="0" y="0"/>
                </a:lnTo>
                <a:close/>
              </a:path>
            </a:pathLst>
          </a:custGeom>
        </p:spPr>
        <p:txBody>
          <a:bodyPr/>
          <a:lstStyle/>
          <a:p>
            <a:endParaRPr lang="tr-TR"/>
          </a:p>
        </p:txBody>
      </p:sp>
      <p:sp>
        <p:nvSpPr>
          <p:cNvPr id="20" name="Freeform 20"/>
          <p:cNvSpPr/>
          <p:nvPr/>
        </p:nvSpPr>
        <p:spPr>
          <a:xfrm>
            <a:off x="10384741" y="9590801"/>
            <a:ext cx="556412" cy="569949"/>
          </a:xfrm>
          <a:custGeom>
            <a:avLst/>
            <a:gdLst/>
            <a:ahLst/>
            <a:cxnLst/>
            <a:rect l="l" t="t" r="r" b="b"/>
            <a:pathLst>
              <a:path w="556412" h="569949">
                <a:moveTo>
                  <a:pt x="0" y="0"/>
                </a:moveTo>
                <a:lnTo>
                  <a:pt x="556413" y="0"/>
                </a:lnTo>
                <a:lnTo>
                  <a:pt x="556413" y="569949"/>
                </a:lnTo>
                <a:lnTo>
                  <a:pt x="0" y="569949"/>
                </a:lnTo>
                <a:lnTo>
                  <a:pt x="0" y="0"/>
                </a:lnTo>
                <a:close/>
              </a:path>
            </a:pathLst>
          </a:custGeom>
          <a:blipFill>
            <a:blip r:embed="rId14">
              <a:extLst>
                <a:ext uri="{96DAC541-7B7A-43D3-8B79-37D633B846F1}">
                  <asvg:svgBlip xmlns:asvg="http://schemas.microsoft.com/office/drawing/2016/SVG/main" r:embed="rId15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tr-TR"/>
          </a:p>
        </p:txBody>
      </p:sp>
      <p:sp>
        <p:nvSpPr>
          <p:cNvPr id="21" name="TextBox 21"/>
          <p:cNvSpPr txBox="1"/>
          <p:nvPr/>
        </p:nvSpPr>
        <p:spPr>
          <a:xfrm>
            <a:off x="1589642" y="7248730"/>
            <a:ext cx="1419436" cy="345479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marL="0" lvl="0" indent="0" algn="l">
              <a:lnSpc>
                <a:spcPts val="2940"/>
              </a:lnSpc>
              <a:spcBef>
                <a:spcPct val="0"/>
              </a:spcBef>
            </a:pPr>
            <a:r>
              <a:rPr lang="en-US" sz="2100" b="1" dirty="0">
                <a:solidFill>
                  <a:srgbClr val="565656"/>
                </a:solidFill>
                <a:latin typeface="Montserrat Bold"/>
                <a:ea typeface="Montserrat Bold"/>
                <a:cs typeface="Montserrat Bold"/>
                <a:sym typeface="Montserrat Bold"/>
              </a:rPr>
              <a:t>60-120 dk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1589642" y="7756913"/>
            <a:ext cx="6667210" cy="345479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marL="0" lvl="0" indent="0" algn="l">
              <a:lnSpc>
                <a:spcPts val="2940"/>
              </a:lnSpc>
              <a:spcBef>
                <a:spcPct val="0"/>
              </a:spcBef>
            </a:pPr>
            <a:r>
              <a:rPr lang="en-US" sz="2100" b="1" u="none" strike="noStrike" dirty="0">
                <a:solidFill>
                  <a:srgbClr val="565656"/>
                </a:solidFill>
                <a:latin typeface="Montserrat Bold"/>
                <a:ea typeface="Montserrat Bold"/>
                <a:cs typeface="Montserrat Bold"/>
                <a:sym typeface="Montserrat Bold"/>
              </a:rPr>
              <a:t>1 moderatör, 1 koordinatör, her </a:t>
            </a:r>
            <a:r>
              <a:rPr lang="en-US" sz="2100" b="1" u="none" strike="noStrike" dirty="0" err="1">
                <a:solidFill>
                  <a:srgbClr val="565656"/>
                </a:solidFill>
                <a:latin typeface="Montserrat Bold"/>
                <a:ea typeface="Montserrat Bold"/>
                <a:cs typeface="Montserrat Bold"/>
                <a:sym typeface="Montserrat Bold"/>
              </a:rPr>
              <a:t>takıma</a:t>
            </a:r>
            <a:r>
              <a:rPr lang="en-US" sz="2100" b="1" u="none" strike="noStrike" dirty="0">
                <a:solidFill>
                  <a:srgbClr val="565656"/>
                </a:solidFill>
                <a:latin typeface="Montserrat Bold"/>
                <a:ea typeface="Montserrat Bold"/>
                <a:cs typeface="Montserrat Bold"/>
                <a:sym typeface="Montserrat Bold"/>
              </a:rPr>
              <a:t> 1 asistan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4811" y="8265547"/>
            <a:ext cx="3432389" cy="345479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marL="0" lvl="0" indent="0" algn="l">
              <a:lnSpc>
                <a:spcPts val="2940"/>
              </a:lnSpc>
              <a:spcBef>
                <a:spcPct val="0"/>
              </a:spcBef>
            </a:pPr>
            <a:r>
              <a:rPr lang="en-US" sz="2100" b="1" u="none" strike="noStrike" dirty="0">
                <a:solidFill>
                  <a:srgbClr val="565656"/>
                </a:solidFill>
                <a:latin typeface="Montserrat Bold"/>
                <a:ea typeface="Montserrat Bold"/>
                <a:cs typeface="Montserrat Bold"/>
                <a:sym typeface="Montserrat Bold"/>
              </a:rPr>
              <a:t>Katılımcı Sayısı:  10-1000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904312" y="3024906"/>
            <a:ext cx="7096688" cy="3923382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just">
              <a:lnSpc>
                <a:spcPts val="2800"/>
              </a:lnSpc>
            </a:pP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Üretim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bantlarından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ilham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alan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bu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yaratıcı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etkinlikte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, her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takım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kumandalı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araçlar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için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kendi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köprüsünü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inşa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eder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.</a:t>
            </a:r>
            <a:r>
              <a:rPr lang="tr-TR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Başta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bağımsız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gibi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görünen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köprüler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,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etkinlik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sonunda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birleşerek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dev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bir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otobana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dönüşür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.</a:t>
            </a:r>
          </a:p>
          <a:p>
            <a:pPr algn="just">
              <a:lnSpc>
                <a:spcPts val="2800"/>
              </a:lnSpc>
            </a:pPr>
            <a:endParaRPr lang="en-US" sz="2000" dirty="0">
              <a:solidFill>
                <a:srgbClr val="565656"/>
              </a:solidFill>
              <a:latin typeface="Montserrat"/>
              <a:ea typeface="Montserrat"/>
              <a:cs typeface="Montserrat"/>
              <a:sym typeface="Montserrat"/>
            </a:endParaRPr>
          </a:p>
          <a:p>
            <a:pPr algn="just">
              <a:lnSpc>
                <a:spcPts val="2800"/>
              </a:lnSpc>
            </a:pP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Amaç: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Tüm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köprülerin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birleştiği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bu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sistemde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,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araçların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güvenle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yol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almasını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sağlamak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! Bu eğlenceli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deneyim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,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ekiplerin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yaratıcılığını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ve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stratejik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düşünmesini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desteklerken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, her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bir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parçanın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bütündeki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yerini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fark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ettiriyor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.</a:t>
            </a:r>
          </a:p>
          <a:p>
            <a:pPr marL="0" lvl="0" indent="0" algn="l">
              <a:lnSpc>
                <a:spcPts val="2800"/>
              </a:lnSpc>
              <a:spcBef>
                <a:spcPct val="0"/>
              </a:spcBef>
            </a:pPr>
            <a:endParaRPr lang="en-US" sz="2000" dirty="0">
              <a:solidFill>
                <a:srgbClr val="565656"/>
              </a:solidFill>
              <a:latin typeface="Montserrat"/>
              <a:ea typeface="Montserrat"/>
              <a:cs typeface="Montserrat"/>
              <a:sym typeface="Montserrat"/>
            </a:endParaRPr>
          </a:p>
        </p:txBody>
      </p:sp>
      <p:sp>
        <p:nvSpPr>
          <p:cNvPr id="25" name="TextBox 25"/>
          <p:cNvSpPr txBox="1"/>
          <p:nvPr/>
        </p:nvSpPr>
        <p:spPr>
          <a:xfrm>
            <a:off x="1882048" y="2358708"/>
            <a:ext cx="9440648" cy="35877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2800"/>
              </a:lnSpc>
            </a:pPr>
            <a:r>
              <a:rPr lang="en-US" sz="2000">
                <a:solidFill>
                  <a:srgbClr val="000000"/>
                </a:solidFill>
                <a:latin typeface="Roboto Condensed"/>
                <a:ea typeface="Roboto Condensed"/>
                <a:cs typeface="Roboto Condensed"/>
                <a:sym typeface="Roboto Condensed"/>
              </a:rPr>
              <a:t>TAKIM ÇALIŞMASI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3274322" y="9587428"/>
            <a:ext cx="6564285" cy="32321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0" lvl="0" indent="0" algn="ctr">
              <a:lnSpc>
                <a:spcPts val="2660"/>
              </a:lnSpc>
              <a:spcBef>
                <a:spcPct val="0"/>
              </a:spcBef>
            </a:pPr>
            <a:r>
              <a:rPr lang="en-US" sz="190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http://www.m3.com.tr/otoban/ </a:t>
            </a:r>
          </a:p>
        </p:txBody>
      </p:sp>
      <p:sp>
        <p:nvSpPr>
          <p:cNvPr id="27" name="TextBox 27"/>
          <p:cNvSpPr txBox="1"/>
          <p:nvPr/>
        </p:nvSpPr>
        <p:spPr>
          <a:xfrm>
            <a:off x="5572493" y="9240719"/>
            <a:ext cx="1895107" cy="345479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marL="0" lvl="0" indent="0" algn="l">
              <a:lnSpc>
                <a:spcPts val="2940"/>
              </a:lnSpc>
              <a:spcBef>
                <a:spcPct val="0"/>
              </a:spcBef>
            </a:pPr>
            <a:r>
              <a:rPr lang="en-US" sz="2100" b="1" dirty="0">
                <a:solidFill>
                  <a:srgbClr val="565656"/>
                </a:solidFill>
                <a:latin typeface="Montserrat Bold"/>
                <a:ea typeface="Montserrat Bold"/>
                <a:cs typeface="Montserrat Bold"/>
                <a:sym typeface="Montserrat Bold"/>
              </a:rPr>
              <a:t>Detaylı bilgi:</a:t>
            </a:r>
          </a:p>
        </p:txBody>
      </p:sp>
      <p:sp>
        <p:nvSpPr>
          <p:cNvPr id="28" name="TextBox 28"/>
          <p:cNvSpPr txBox="1"/>
          <p:nvPr/>
        </p:nvSpPr>
        <p:spPr>
          <a:xfrm>
            <a:off x="1028700" y="9463603"/>
            <a:ext cx="1980378" cy="26670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2160"/>
              </a:lnSpc>
            </a:pPr>
            <a:r>
              <a:rPr lang="en-US" sz="1800" b="1">
                <a:solidFill>
                  <a:srgbClr val="FFFFFF"/>
                </a:solidFill>
                <a:latin typeface="Montserrat Bold"/>
                <a:ea typeface="Montserrat Bold"/>
                <a:cs typeface="Montserrat Bold"/>
                <a:sym typeface="Montserrat Bold"/>
              </a:rPr>
              <a:t>Fiyat: </a:t>
            </a:r>
          </a:p>
        </p:txBody>
      </p:sp>
      <p:sp>
        <p:nvSpPr>
          <p:cNvPr id="29" name="TextBox 29"/>
          <p:cNvSpPr txBox="1"/>
          <p:nvPr/>
        </p:nvSpPr>
        <p:spPr>
          <a:xfrm>
            <a:off x="1127035" y="1522605"/>
            <a:ext cx="9440648" cy="855888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6900"/>
              </a:lnSpc>
            </a:pPr>
            <a:r>
              <a:rPr lang="en-US" sz="4928">
                <a:solidFill>
                  <a:srgbClr val="000000"/>
                </a:solidFill>
                <a:latin typeface="Roboto Condensed"/>
                <a:ea typeface="Roboto Condensed"/>
                <a:cs typeface="Roboto Condensed"/>
                <a:sym typeface="Roboto Condensed"/>
              </a:rPr>
              <a:t>OTOBAN</a:t>
            </a:r>
          </a:p>
        </p:txBody>
      </p:sp>
    </p:spTree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2"/>
          <p:cNvGrpSpPr/>
          <p:nvPr/>
        </p:nvGrpSpPr>
        <p:grpSpPr>
          <a:xfrm>
            <a:off x="9703621" y="0"/>
            <a:ext cx="8584380" cy="10287000"/>
            <a:chOff x="0" y="0"/>
            <a:chExt cx="3358824" cy="2709333"/>
          </a:xfrm>
          <a:solidFill>
            <a:schemeClr val="accent4">
              <a:lumMod val="75000"/>
            </a:schemeClr>
          </a:solidFill>
        </p:grpSpPr>
        <p:sp>
          <p:nvSpPr>
            <p:cNvPr id="3" name="Freeform 3"/>
            <p:cNvSpPr/>
            <p:nvPr/>
          </p:nvSpPr>
          <p:spPr>
            <a:xfrm>
              <a:off x="0" y="0"/>
              <a:ext cx="3358824" cy="2709333"/>
            </a:xfrm>
            <a:custGeom>
              <a:avLst/>
              <a:gdLst/>
              <a:ahLst/>
              <a:cxnLst/>
              <a:rect l="l" t="t" r="r" b="b"/>
              <a:pathLst>
                <a:path w="3358824" h="2709333">
                  <a:moveTo>
                    <a:pt x="0" y="0"/>
                  </a:moveTo>
                  <a:lnTo>
                    <a:pt x="3358824" y="0"/>
                  </a:lnTo>
                  <a:lnTo>
                    <a:pt x="3358824" y="2709333"/>
                  </a:lnTo>
                  <a:lnTo>
                    <a:pt x="0" y="2709333"/>
                  </a:lnTo>
                  <a:close/>
                </a:path>
              </a:pathLst>
            </a:custGeom>
            <a:grpFill/>
          </p:spPr>
          <p:txBody>
            <a:bodyPr/>
            <a:lstStyle/>
            <a:p>
              <a:endParaRPr lang="tr-TR"/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0" y="-38100"/>
              <a:ext cx="3358824" cy="2747433"/>
            </a:xfrm>
            <a:prstGeom prst="rect">
              <a:avLst/>
            </a:prstGeom>
            <a:grpFill/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940"/>
                </a:lnSpc>
              </a:pPr>
              <a:endParaRPr/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8256852" y="2195976"/>
            <a:ext cx="3241165" cy="5559935"/>
            <a:chOff x="0" y="0"/>
            <a:chExt cx="4321553" cy="7413246"/>
          </a:xfrm>
        </p:grpSpPr>
        <p:pic>
          <p:nvPicPr>
            <p:cNvPr id="6" name="Picture 6"/>
            <p:cNvPicPr>
              <a:picLocks noChangeAspect="1"/>
            </p:cNvPicPr>
            <p:nvPr/>
          </p:nvPicPr>
          <p:blipFill>
            <a:blip r:embed="rId2"/>
            <a:srcRect l="19277" t="7625" r="48108" b="13958"/>
            <a:stretch>
              <a:fillRect/>
            </a:stretch>
          </p:blipFill>
          <p:spPr>
            <a:xfrm>
              <a:off x="0" y="0"/>
              <a:ext cx="4321553" cy="7413246"/>
            </a:xfrm>
            <a:prstGeom prst="rect">
              <a:avLst/>
            </a:prstGeom>
          </p:spPr>
        </p:pic>
      </p:grpSp>
      <p:grpSp>
        <p:nvGrpSpPr>
          <p:cNvPr id="7" name="Group 7"/>
          <p:cNvGrpSpPr/>
          <p:nvPr/>
        </p:nvGrpSpPr>
        <p:grpSpPr>
          <a:xfrm>
            <a:off x="11653271" y="2195976"/>
            <a:ext cx="3241165" cy="5559935"/>
            <a:chOff x="0" y="0"/>
            <a:chExt cx="4321553" cy="7413246"/>
          </a:xfrm>
        </p:grpSpPr>
        <p:pic>
          <p:nvPicPr>
            <p:cNvPr id="8" name="Picture 8"/>
            <p:cNvPicPr>
              <a:picLocks noChangeAspect="1"/>
            </p:cNvPicPr>
            <p:nvPr/>
          </p:nvPicPr>
          <p:blipFill>
            <a:blip r:embed="rId3"/>
            <a:srcRect l="35031" t="3901" r="28471" b="4239"/>
            <a:stretch>
              <a:fillRect/>
            </a:stretch>
          </p:blipFill>
          <p:spPr>
            <a:xfrm>
              <a:off x="0" y="0"/>
              <a:ext cx="4321553" cy="7413246"/>
            </a:xfrm>
            <a:prstGeom prst="rect">
              <a:avLst/>
            </a:prstGeom>
          </p:spPr>
        </p:pic>
      </p:grpSp>
      <p:grpSp>
        <p:nvGrpSpPr>
          <p:cNvPr id="9" name="Group 9"/>
          <p:cNvGrpSpPr/>
          <p:nvPr/>
        </p:nvGrpSpPr>
        <p:grpSpPr>
          <a:xfrm>
            <a:off x="15046835" y="2195976"/>
            <a:ext cx="3241165" cy="5559935"/>
            <a:chOff x="0" y="0"/>
            <a:chExt cx="4321553" cy="7413246"/>
          </a:xfrm>
        </p:grpSpPr>
        <p:pic>
          <p:nvPicPr>
            <p:cNvPr id="10" name="Picture 10"/>
            <p:cNvPicPr>
              <a:picLocks noChangeAspect="1"/>
            </p:cNvPicPr>
            <p:nvPr/>
          </p:nvPicPr>
          <p:blipFill>
            <a:blip r:embed="rId4"/>
            <a:srcRect l="14741" r="7532"/>
            <a:stretch>
              <a:fillRect/>
            </a:stretch>
          </p:blipFill>
          <p:spPr>
            <a:xfrm>
              <a:off x="0" y="0"/>
              <a:ext cx="4321553" cy="7413246"/>
            </a:xfrm>
            <a:prstGeom prst="rect">
              <a:avLst/>
            </a:prstGeom>
          </p:spPr>
        </p:pic>
      </p:grpSp>
      <p:sp>
        <p:nvSpPr>
          <p:cNvPr id="11" name="Freeform 11"/>
          <p:cNvSpPr/>
          <p:nvPr/>
        </p:nvSpPr>
        <p:spPr>
          <a:xfrm>
            <a:off x="12400255" y="9021491"/>
            <a:ext cx="3211827" cy="2879938"/>
          </a:xfrm>
          <a:custGeom>
            <a:avLst/>
            <a:gdLst/>
            <a:ahLst/>
            <a:cxnLst/>
            <a:rect l="l" t="t" r="r" b="b"/>
            <a:pathLst>
              <a:path w="3211827" h="2879938">
                <a:moveTo>
                  <a:pt x="0" y="0"/>
                </a:moveTo>
                <a:lnTo>
                  <a:pt x="3211827" y="0"/>
                </a:lnTo>
                <a:lnTo>
                  <a:pt x="3211827" y="2879938"/>
                </a:lnTo>
                <a:lnTo>
                  <a:pt x="0" y="2879938"/>
                </a:lnTo>
                <a:lnTo>
                  <a:pt x="0" y="0"/>
                </a:lnTo>
                <a:close/>
              </a:path>
            </a:pathLst>
          </a:custGeom>
          <a:blipFill>
            <a:blip r:embed="rId5">
              <a:extLst>
                <a:ext uri="{96DAC541-7B7A-43D3-8B79-37D633B846F1}">
                  <asvg:svgBlip xmlns:asvg="http://schemas.microsoft.com/office/drawing/2016/SVG/main" r:embed="rId6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tr-TR"/>
          </a:p>
        </p:txBody>
      </p:sp>
      <p:sp>
        <p:nvSpPr>
          <p:cNvPr id="12" name="Freeform 12"/>
          <p:cNvSpPr/>
          <p:nvPr/>
        </p:nvSpPr>
        <p:spPr>
          <a:xfrm>
            <a:off x="16052795" y="596667"/>
            <a:ext cx="1216708" cy="1216708"/>
          </a:xfrm>
          <a:custGeom>
            <a:avLst/>
            <a:gdLst/>
            <a:ahLst/>
            <a:cxnLst/>
            <a:rect l="l" t="t" r="r" b="b"/>
            <a:pathLst>
              <a:path w="1216708" h="1216708">
                <a:moveTo>
                  <a:pt x="0" y="0"/>
                </a:moveTo>
                <a:lnTo>
                  <a:pt x="1216708" y="0"/>
                </a:lnTo>
                <a:lnTo>
                  <a:pt x="1216708" y="1216708"/>
                </a:lnTo>
                <a:lnTo>
                  <a:pt x="0" y="1216708"/>
                </a:lnTo>
                <a:lnTo>
                  <a:pt x="0" y="0"/>
                </a:lnTo>
                <a:close/>
              </a:path>
            </a:pathLst>
          </a:custGeom>
          <a:blipFill>
            <a:blip r:embed="rId7"/>
            <a:stretch>
              <a:fillRect/>
            </a:stretch>
          </a:blipFill>
          <a:ln cap="sq">
            <a:noFill/>
            <a:prstDash val="solid"/>
            <a:miter/>
          </a:ln>
        </p:spPr>
        <p:txBody>
          <a:bodyPr/>
          <a:lstStyle/>
          <a:p>
            <a:endParaRPr lang="tr-TR"/>
          </a:p>
        </p:txBody>
      </p:sp>
      <p:sp>
        <p:nvSpPr>
          <p:cNvPr id="13" name="Freeform 13"/>
          <p:cNvSpPr/>
          <p:nvPr/>
        </p:nvSpPr>
        <p:spPr>
          <a:xfrm>
            <a:off x="851334" y="596667"/>
            <a:ext cx="2061427" cy="2061427"/>
          </a:xfrm>
          <a:custGeom>
            <a:avLst/>
            <a:gdLst/>
            <a:ahLst/>
            <a:cxnLst/>
            <a:rect l="l" t="t" r="r" b="b"/>
            <a:pathLst>
              <a:path w="2061427" h="2061427">
                <a:moveTo>
                  <a:pt x="0" y="0"/>
                </a:moveTo>
                <a:lnTo>
                  <a:pt x="2061428" y="0"/>
                </a:lnTo>
                <a:lnTo>
                  <a:pt x="2061428" y="2061427"/>
                </a:lnTo>
                <a:lnTo>
                  <a:pt x="0" y="2061427"/>
                </a:lnTo>
                <a:lnTo>
                  <a:pt x="0" y="0"/>
                </a:lnTo>
                <a:close/>
              </a:path>
            </a:pathLst>
          </a:custGeom>
          <a:blipFill>
            <a:blip r:embed="rId8">
              <a:extLst>
                <a:ext uri="{96DAC541-7B7A-43D3-8B79-37D633B846F1}">
                  <asvg:svgBlip xmlns:asvg="http://schemas.microsoft.com/office/drawing/2016/SVG/main" r:embed="rId9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tr-TR"/>
          </a:p>
        </p:txBody>
      </p:sp>
      <p:sp>
        <p:nvSpPr>
          <p:cNvPr id="14" name="Freeform 14"/>
          <p:cNvSpPr/>
          <p:nvPr/>
        </p:nvSpPr>
        <p:spPr>
          <a:xfrm>
            <a:off x="854169" y="7252751"/>
            <a:ext cx="386295" cy="386295"/>
          </a:xfrm>
          <a:custGeom>
            <a:avLst/>
            <a:gdLst/>
            <a:ahLst/>
            <a:cxnLst/>
            <a:rect l="l" t="t" r="r" b="b"/>
            <a:pathLst>
              <a:path w="386295" h="386295">
                <a:moveTo>
                  <a:pt x="0" y="0"/>
                </a:moveTo>
                <a:lnTo>
                  <a:pt x="386295" y="0"/>
                </a:lnTo>
                <a:lnTo>
                  <a:pt x="386295" y="386295"/>
                </a:lnTo>
                <a:lnTo>
                  <a:pt x="0" y="386295"/>
                </a:lnTo>
                <a:lnTo>
                  <a:pt x="0" y="0"/>
                </a:lnTo>
                <a:close/>
              </a:path>
            </a:pathLst>
          </a:custGeom>
          <a:blipFill>
            <a:blip r:embed="rId10">
              <a:extLst>
                <a:ext uri="{96DAC541-7B7A-43D3-8B79-37D633B846F1}">
                  <asvg:svgBlip xmlns:asvg="http://schemas.microsoft.com/office/drawing/2016/SVG/main" r:embed="rId11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tr-TR"/>
          </a:p>
        </p:txBody>
      </p:sp>
      <p:sp>
        <p:nvSpPr>
          <p:cNvPr id="15" name="Freeform 15"/>
          <p:cNvSpPr/>
          <p:nvPr/>
        </p:nvSpPr>
        <p:spPr>
          <a:xfrm>
            <a:off x="812686" y="7755911"/>
            <a:ext cx="595651" cy="347711"/>
          </a:xfrm>
          <a:custGeom>
            <a:avLst/>
            <a:gdLst/>
            <a:ahLst/>
            <a:cxnLst/>
            <a:rect l="l" t="t" r="r" b="b"/>
            <a:pathLst>
              <a:path w="595651" h="347711">
                <a:moveTo>
                  <a:pt x="0" y="0"/>
                </a:moveTo>
                <a:lnTo>
                  <a:pt x="595651" y="0"/>
                </a:lnTo>
                <a:lnTo>
                  <a:pt x="595651" y="347711"/>
                </a:lnTo>
                <a:lnTo>
                  <a:pt x="0" y="347711"/>
                </a:lnTo>
                <a:lnTo>
                  <a:pt x="0" y="0"/>
                </a:lnTo>
                <a:close/>
              </a:path>
            </a:pathLst>
          </a:custGeom>
          <a:blipFill>
            <a:blip r:embed="rId12">
              <a:extLst>
                <a:ext uri="{96DAC541-7B7A-43D3-8B79-37D633B846F1}">
                  <asvg:svgBlip xmlns:asvg="http://schemas.microsoft.com/office/drawing/2016/SVG/main" r:embed="rId13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tr-TR"/>
          </a:p>
        </p:txBody>
      </p:sp>
      <p:sp>
        <p:nvSpPr>
          <p:cNvPr id="16" name="Freeform 16"/>
          <p:cNvSpPr/>
          <p:nvPr/>
        </p:nvSpPr>
        <p:spPr>
          <a:xfrm>
            <a:off x="9838607" y="9258300"/>
            <a:ext cx="824341" cy="607951"/>
          </a:xfrm>
          <a:custGeom>
            <a:avLst/>
            <a:gdLst/>
            <a:ahLst/>
            <a:cxnLst/>
            <a:rect l="l" t="t" r="r" b="b"/>
            <a:pathLst>
              <a:path w="824341" h="607951">
                <a:moveTo>
                  <a:pt x="0" y="0"/>
                </a:moveTo>
                <a:lnTo>
                  <a:pt x="824341" y="0"/>
                </a:lnTo>
                <a:lnTo>
                  <a:pt x="824341" y="607951"/>
                </a:lnTo>
                <a:lnTo>
                  <a:pt x="0" y="607951"/>
                </a:lnTo>
                <a:lnTo>
                  <a:pt x="0" y="0"/>
                </a:lnTo>
                <a:close/>
              </a:path>
            </a:pathLst>
          </a:custGeom>
        </p:spPr>
        <p:txBody>
          <a:bodyPr/>
          <a:lstStyle/>
          <a:p>
            <a:endParaRPr lang="tr-TR"/>
          </a:p>
        </p:txBody>
      </p:sp>
      <p:sp>
        <p:nvSpPr>
          <p:cNvPr id="17" name="Freeform 17"/>
          <p:cNvSpPr/>
          <p:nvPr/>
        </p:nvSpPr>
        <p:spPr>
          <a:xfrm>
            <a:off x="10384741" y="9590801"/>
            <a:ext cx="556412" cy="569949"/>
          </a:xfrm>
          <a:custGeom>
            <a:avLst/>
            <a:gdLst/>
            <a:ahLst/>
            <a:cxnLst/>
            <a:rect l="l" t="t" r="r" b="b"/>
            <a:pathLst>
              <a:path w="556412" h="569949">
                <a:moveTo>
                  <a:pt x="0" y="0"/>
                </a:moveTo>
                <a:lnTo>
                  <a:pt x="556413" y="0"/>
                </a:lnTo>
                <a:lnTo>
                  <a:pt x="556413" y="569949"/>
                </a:lnTo>
                <a:lnTo>
                  <a:pt x="0" y="569949"/>
                </a:lnTo>
                <a:lnTo>
                  <a:pt x="0" y="0"/>
                </a:lnTo>
                <a:close/>
              </a:path>
            </a:pathLst>
          </a:custGeom>
          <a:blipFill>
            <a:blip r:embed="rId14">
              <a:extLst>
                <a:ext uri="{96DAC541-7B7A-43D3-8B79-37D633B846F1}">
                  <asvg:svgBlip xmlns:asvg="http://schemas.microsoft.com/office/drawing/2016/SVG/main" r:embed="rId15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tr-TR"/>
          </a:p>
        </p:txBody>
      </p:sp>
      <p:sp>
        <p:nvSpPr>
          <p:cNvPr id="21" name="TextBox 21"/>
          <p:cNvSpPr txBox="1"/>
          <p:nvPr/>
        </p:nvSpPr>
        <p:spPr>
          <a:xfrm>
            <a:off x="1127035" y="1522605"/>
            <a:ext cx="9440648" cy="855888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6900"/>
              </a:lnSpc>
            </a:pPr>
            <a:r>
              <a:rPr lang="en-US" sz="4928">
                <a:solidFill>
                  <a:srgbClr val="000000"/>
                </a:solidFill>
                <a:latin typeface="Roboto Condensed"/>
                <a:ea typeface="Roboto Condensed"/>
                <a:cs typeface="Roboto Condensed"/>
                <a:sym typeface="Roboto Condensed"/>
              </a:rPr>
              <a:t>PHOTO RALLY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1589642" y="7248730"/>
            <a:ext cx="1597894" cy="345479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marL="0" lvl="0" indent="0" algn="l">
              <a:lnSpc>
                <a:spcPts val="2940"/>
              </a:lnSpc>
              <a:spcBef>
                <a:spcPct val="0"/>
              </a:spcBef>
            </a:pPr>
            <a:r>
              <a:rPr lang="en-US" sz="2100" b="1" dirty="0">
                <a:solidFill>
                  <a:srgbClr val="565656"/>
                </a:solidFill>
                <a:latin typeface="Montserrat Bold"/>
                <a:ea typeface="Montserrat Bold"/>
                <a:cs typeface="Montserrat Bold"/>
                <a:sym typeface="Montserrat Bold"/>
              </a:rPr>
              <a:t>60-120 </a:t>
            </a:r>
            <a:r>
              <a:rPr lang="en-US" sz="2100" b="1" u="none" strike="noStrike" dirty="0">
                <a:solidFill>
                  <a:srgbClr val="565656"/>
                </a:solidFill>
                <a:latin typeface="Montserrat Bold"/>
                <a:ea typeface="Montserrat Bold"/>
                <a:cs typeface="Montserrat Bold"/>
                <a:sym typeface="Montserrat Bold"/>
              </a:rPr>
              <a:t>dk.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1589642" y="7756913"/>
            <a:ext cx="6667210" cy="356234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marL="0" lvl="0" indent="0" algn="l">
              <a:lnSpc>
                <a:spcPts val="2940"/>
              </a:lnSpc>
              <a:spcBef>
                <a:spcPct val="0"/>
              </a:spcBef>
            </a:pPr>
            <a:r>
              <a:rPr lang="en-US" sz="2100" b="1" u="none" strike="noStrike" dirty="0">
                <a:solidFill>
                  <a:srgbClr val="565656"/>
                </a:solidFill>
                <a:latin typeface="Montserrat Bold"/>
                <a:ea typeface="Montserrat Bold"/>
                <a:cs typeface="Montserrat Bold"/>
                <a:sym typeface="Montserrat Bold"/>
              </a:rPr>
              <a:t>1 moderatör, 1 koordinatör, her </a:t>
            </a:r>
            <a:r>
              <a:rPr lang="en-US" sz="2100" b="1" u="none" strike="noStrike" dirty="0" err="1">
                <a:solidFill>
                  <a:srgbClr val="565656"/>
                </a:solidFill>
                <a:latin typeface="Montserrat Bold"/>
                <a:ea typeface="Montserrat Bold"/>
                <a:cs typeface="Montserrat Bold"/>
                <a:sym typeface="Montserrat Bold"/>
              </a:rPr>
              <a:t>takıma</a:t>
            </a:r>
            <a:r>
              <a:rPr lang="en-US" sz="2100" b="1" u="none" strike="noStrike" dirty="0">
                <a:solidFill>
                  <a:srgbClr val="565656"/>
                </a:solidFill>
                <a:latin typeface="Montserrat Bold"/>
                <a:ea typeface="Montserrat Bold"/>
                <a:cs typeface="Montserrat Bold"/>
                <a:sym typeface="Montserrat Bold"/>
              </a:rPr>
              <a:t> 1 asistan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834810" y="8265547"/>
            <a:ext cx="3432389" cy="356234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marL="0" lvl="0" indent="0" algn="l">
              <a:lnSpc>
                <a:spcPts val="2940"/>
              </a:lnSpc>
              <a:spcBef>
                <a:spcPct val="0"/>
              </a:spcBef>
            </a:pPr>
            <a:r>
              <a:rPr lang="en-US" sz="2100" b="1" u="none" strike="noStrike" dirty="0">
                <a:solidFill>
                  <a:srgbClr val="565656"/>
                </a:solidFill>
                <a:latin typeface="Montserrat Bold"/>
                <a:ea typeface="Montserrat Bold"/>
                <a:cs typeface="Montserrat Bold"/>
                <a:sym typeface="Montserrat Bold"/>
              </a:rPr>
              <a:t>Katılımcı Sayısı:  10-500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851335" y="2840038"/>
            <a:ext cx="7149666" cy="3564309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just">
              <a:lnSpc>
                <a:spcPts val="2800"/>
              </a:lnSpc>
            </a:pP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Şehrin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ruhu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kare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kare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keşfediliyor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!</a:t>
            </a:r>
          </a:p>
          <a:p>
            <a:pPr algn="just">
              <a:lnSpc>
                <a:spcPts val="2800"/>
              </a:lnSpc>
            </a:pPr>
            <a:endParaRPr lang="en-US" sz="2000" dirty="0">
              <a:solidFill>
                <a:srgbClr val="565656"/>
              </a:solidFill>
              <a:latin typeface="Montserrat"/>
              <a:ea typeface="Montserrat"/>
              <a:cs typeface="Montserrat"/>
              <a:sym typeface="Montserrat"/>
            </a:endParaRPr>
          </a:p>
          <a:p>
            <a:pPr algn="just">
              <a:lnSpc>
                <a:spcPts val="2800"/>
              </a:lnSpc>
            </a:pP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Takımlar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,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ellerindeki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kartpostal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fotoğrafları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yeniden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canlandırmak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için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şehri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keşfe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çıkıyor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. Harita,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pusula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ve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ekipmanlarla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şehrin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en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güzel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köşelerini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gezerken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kendi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bakış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açılarıyla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efsaneyi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yeniden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yaratıyorlar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.</a:t>
            </a:r>
          </a:p>
          <a:p>
            <a:pPr algn="just">
              <a:lnSpc>
                <a:spcPts val="2800"/>
              </a:lnSpc>
            </a:pPr>
            <a:endParaRPr lang="en-US" sz="2000" dirty="0">
              <a:solidFill>
                <a:srgbClr val="565656"/>
              </a:solidFill>
              <a:latin typeface="Montserrat"/>
              <a:ea typeface="Montserrat"/>
              <a:cs typeface="Montserrat"/>
              <a:sym typeface="Montserrat"/>
            </a:endParaRPr>
          </a:p>
          <a:p>
            <a:pPr marL="0" lvl="0" indent="0" algn="just">
              <a:lnSpc>
                <a:spcPts val="2800"/>
              </a:lnSpc>
              <a:spcBef>
                <a:spcPct val="0"/>
              </a:spcBef>
            </a:pP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En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yaratıcı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kareler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jüri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tarafından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seçilerek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ödüllendiriliyor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;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tüm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fotoğraflar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ise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baskı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alınıp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hediye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ediliyor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.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1882048" y="2358708"/>
            <a:ext cx="9440648" cy="35877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2800"/>
              </a:lnSpc>
            </a:pPr>
            <a:r>
              <a:rPr lang="en-US" sz="2000">
                <a:solidFill>
                  <a:srgbClr val="000000"/>
                </a:solidFill>
                <a:latin typeface="Roboto Condensed"/>
                <a:ea typeface="Roboto Condensed"/>
                <a:cs typeface="Roboto Condensed"/>
                <a:sym typeface="Roboto Condensed"/>
              </a:rPr>
              <a:t>TAKIM ÇALIŞMASI</a:t>
            </a:r>
          </a:p>
        </p:txBody>
      </p:sp>
      <p:sp>
        <p:nvSpPr>
          <p:cNvPr id="27" name="TextBox 27"/>
          <p:cNvSpPr txBox="1"/>
          <p:nvPr/>
        </p:nvSpPr>
        <p:spPr>
          <a:xfrm>
            <a:off x="3274322" y="9587428"/>
            <a:ext cx="6564285" cy="32321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0" lvl="0" indent="0" algn="ctr">
              <a:lnSpc>
                <a:spcPts val="2660"/>
              </a:lnSpc>
              <a:spcBef>
                <a:spcPct val="0"/>
              </a:spcBef>
            </a:pPr>
            <a:r>
              <a:rPr lang="en-US" sz="190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http://www.m3.com.tr/photo-rally/ </a:t>
            </a:r>
          </a:p>
        </p:txBody>
      </p:sp>
      <p:sp>
        <p:nvSpPr>
          <p:cNvPr id="28" name="TextBox 28"/>
          <p:cNvSpPr txBox="1"/>
          <p:nvPr/>
        </p:nvSpPr>
        <p:spPr>
          <a:xfrm>
            <a:off x="5572493" y="9240719"/>
            <a:ext cx="1971307" cy="345479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marL="0" lvl="0" indent="0" algn="l">
              <a:lnSpc>
                <a:spcPts val="2940"/>
              </a:lnSpc>
              <a:spcBef>
                <a:spcPct val="0"/>
              </a:spcBef>
            </a:pPr>
            <a:r>
              <a:rPr lang="en-US" sz="2100" b="1" dirty="0">
                <a:solidFill>
                  <a:srgbClr val="565656"/>
                </a:solidFill>
                <a:latin typeface="Montserrat Bold"/>
                <a:ea typeface="Montserrat Bold"/>
                <a:cs typeface="Montserrat Bold"/>
                <a:sym typeface="Montserrat Bold"/>
              </a:rPr>
              <a:t>Detaylı bilgi:</a:t>
            </a:r>
          </a:p>
        </p:txBody>
      </p:sp>
      <p:sp>
        <p:nvSpPr>
          <p:cNvPr id="29" name="TextBox 29"/>
          <p:cNvSpPr txBox="1"/>
          <p:nvPr/>
        </p:nvSpPr>
        <p:spPr>
          <a:xfrm>
            <a:off x="1028700" y="9463603"/>
            <a:ext cx="1980378" cy="26670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2160"/>
              </a:lnSpc>
            </a:pPr>
            <a:r>
              <a:rPr lang="en-US" sz="1800" b="1">
                <a:solidFill>
                  <a:srgbClr val="FFFFFF"/>
                </a:solidFill>
                <a:latin typeface="Montserrat Bold"/>
                <a:ea typeface="Montserrat Bold"/>
                <a:cs typeface="Montserrat Bold"/>
                <a:sym typeface="Montserrat Bold"/>
              </a:rPr>
              <a:t>Fiyat: </a:t>
            </a:r>
          </a:p>
        </p:txBody>
      </p:sp>
    </p:spTree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2"/>
          <p:cNvGrpSpPr/>
          <p:nvPr/>
        </p:nvGrpSpPr>
        <p:grpSpPr>
          <a:xfrm>
            <a:off x="9703621" y="0"/>
            <a:ext cx="8584380" cy="10287000"/>
            <a:chOff x="0" y="0"/>
            <a:chExt cx="3358824" cy="2709333"/>
          </a:xfrm>
          <a:solidFill>
            <a:schemeClr val="accent4">
              <a:lumMod val="75000"/>
            </a:schemeClr>
          </a:solidFill>
        </p:grpSpPr>
        <p:sp>
          <p:nvSpPr>
            <p:cNvPr id="3" name="Freeform 3"/>
            <p:cNvSpPr/>
            <p:nvPr/>
          </p:nvSpPr>
          <p:spPr>
            <a:xfrm>
              <a:off x="0" y="0"/>
              <a:ext cx="3358824" cy="2709333"/>
            </a:xfrm>
            <a:custGeom>
              <a:avLst/>
              <a:gdLst/>
              <a:ahLst/>
              <a:cxnLst/>
              <a:rect l="l" t="t" r="r" b="b"/>
              <a:pathLst>
                <a:path w="3358824" h="2709333">
                  <a:moveTo>
                    <a:pt x="0" y="0"/>
                  </a:moveTo>
                  <a:lnTo>
                    <a:pt x="3358824" y="0"/>
                  </a:lnTo>
                  <a:lnTo>
                    <a:pt x="3358824" y="2709333"/>
                  </a:lnTo>
                  <a:lnTo>
                    <a:pt x="0" y="2709333"/>
                  </a:lnTo>
                  <a:close/>
                </a:path>
              </a:pathLst>
            </a:custGeom>
            <a:grpFill/>
          </p:spPr>
          <p:txBody>
            <a:bodyPr/>
            <a:lstStyle/>
            <a:p>
              <a:endParaRPr lang="tr-TR"/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0" y="-38100"/>
              <a:ext cx="3358824" cy="2747433"/>
            </a:xfrm>
            <a:prstGeom prst="rect">
              <a:avLst/>
            </a:prstGeom>
            <a:grpFill/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940"/>
                </a:lnSpc>
              </a:pPr>
              <a:endParaRPr/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8256852" y="2195976"/>
            <a:ext cx="3241165" cy="5559935"/>
            <a:chOff x="0" y="0"/>
            <a:chExt cx="4321553" cy="7413246"/>
          </a:xfrm>
        </p:grpSpPr>
        <p:pic>
          <p:nvPicPr>
            <p:cNvPr id="6" name="Picture 6"/>
            <p:cNvPicPr>
              <a:picLocks noChangeAspect="1"/>
            </p:cNvPicPr>
            <p:nvPr/>
          </p:nvPicPr>
          <p:blipFill>
            <a:blip r:embed="rId2"/>
            <a:srcRect l="26349" t="7909" r="45607" b="14464"/>
            <a:stretch>
              <a:fillRect/>
            </a:stretch>
          </p:blipFill>
          <p:spPr>
            <a:xfrm>
              <a:off x="0" y="0"/>
              <a:ext cx="4321553" cy="7413246"/>
            </a:xfrm>
            <a:prstGeom prst="rect">
              <a:avLst/>
            </a:prstGeom>
          </p:spPr>
        </p:pic>
      </p:grpSp>
      <p:grpSp>
        <p:nvGrpSpPr>
          <p:cNvPr id="7" name="Group 7"/>
          <p:cNvGrpSpPr/>
          <p:nvPr/>
        </p:nvGrpSpPr>
        <p:grpSpPr>
          <a:xfrm>
            <a:off x="11653271" y="2195976"/>
            <a:ext cx="3241165" cy="5559935"/>
            <a:chOff x="0" y="0"/>
            <a:chExt cx="4321553" cy="7413246"/>
          </a:xfrm>
        </p:grpSpPr>
        <p:pic>
          <p:nvPicPr>
            <p:cNvPr id="8" name="Picture 8"/>
            <p:cNvPicPr>
              <a:picLocks noChangeAspect="1"/>
            </p:cNvPicPr>
            <p:nvPr/>
          </p:nvPicPr>
          <p:blipFill>
            <a:blip r:embed="rId3"/>
            <a:srcRect l="37251" r="26604" b="53111"/>
            <a:stretch>
              <a:fillRect/>
            </a:stretch>
          </p:blipFill>
          <p:spPr>
            <a:xfrm>
              <a:off x="0" y="0"/>
              <a:ext cx="4321553" cy="7413246"/>
            </a:xfrm>
            <a:prstGeom prst="rect">
              <a:avLst/>
            </a:prstGeom>
          </p:spPr>
        </p:pic>
      </p:grpSp>
      <p:grpSp>
        <p:nvGrpSpPr>
          <p:cNvPr id="9" name="Group 9"/>
          <p:cNvGrpSpPr/>
          <p:nvPr/>
        </p:nvGrpSpPr>
        <p:grpSpPr>
          <a:xfrm>
            <a:off x="15046835" y="2195976"/>
            <a:ext cx="3241165" cy="5559935"/>
            <a:chOff x="0" y="0"/>
            <a:chExt cx="4321553" cy="7413246"/>
          </a:xfrm>
        </p:grpSpPr>
        <p:pic>
          <p:nvPicPr>
            <p:cNvPr id="10" name="Picture 10"/>
            <p:cNvPicPr>
              <a:picLocks noChangeAspect="1"/>
            </p:cNvPicPr>
            <p:nvPr/>
          </p:nvPicPr>
          <p:blipFill>
            <a:blip r:embed="rId4"/>
            <a:srcRect l="19600" t="1410" b="21010"/>
            <a:stretch>
              <a:fillRect/>
            </a:stretch>
          </p:blipFill>
          <p:spPr>
            <a:xfrm>
              <a:off x="0" y="0"/>
              <a:ext cx="4321553" cy="7413246"/>
            </a:xfrm>
            <a:prstGeom prst="rect">
              <a:avLst/>
            </a:prstGeom>
          </p:spPr>
        </p:pic>
      </p:grpSp>
      <p:sp>
        <p:nvSpPr>
          <p:cNvPr id="11" name="Freeform 11"/>
          <p:cNvSpPr/>
          <p:nvPr/>
        </p:nvSpPr>
        <p:spPr>
          <a:xfrm>
            <a:off x="12400255" y="9021491"/>
            <a:ext cx="3211827" cy="2879938"/>
          </a:xfrm>
          <a:custGeom>
            <a:avLst/>
            <a:gdLst/>
            <a:ahLst/>
            <a:cxnLst/>
            <a:rect l="l" t="t" r="r" b="b"/>
            <a:pathLst>
              <a:path w="3211827" h="2879938">
                <a:moveTo>
                  <a:pt x="0" y="0"/>
                </a:moveTo>
                <a:lnTo>
                  <a:pt x="3211827" y="0"/>
                </a:lnTo>
                <a:lnTo>
                  <a:pt x="3211827" y="2879938"/>
                </a:lnTo>
                <a:lnTo>
                  <a:pt x="0" y="2879938"/>
                </a:lnTo>
                <a:lnTo>
                  <a:pt x="0" y="0"/>
                </a:lnTo>
                <a:close/>
              </a:path>
            </a:pathLst>
          </a:custGeom>
          <a:blipFill>
            <a:blip r:embed="rId5">
              <a:extLst>
                <a:ext uri="{96DAC541-7B7A-43D3-8B79-37D633B846F1}">
                  <asvg:svgBlip xmlns:asvg="http://schemas.microsoft.com/office/drawing/2016/SVG/main" r:embed="rId6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tr-TR"/>
          </a:p>
        </p:txBody>
      </p:sp>
      <p:sp>
        <p:nvSpPr>
          <p:cNvPr id="12" name="Freeform 12"/>
          <p:cNvSpPr/>
          <p:nvPr/>
        </p:nvSpPr>
        <p:spPr>
          <a:xfrm>
            <a:off x="16052795" y="596667"/>
            <a:ext cx="1216708" cy="1216708"/>
          </a:xfrm>
          <a:custGeom>
            <a:avLst/>
            <a:gdLst/>
            <a:ahLst/>
            <a:cxnLst/>
            <a:rect l="l" t="t" r="r" b="b"/>
            <a:pathLst>
              <a:path w="1216708" h="1216708">
                <a:moveTo>
                  <a:pt x="0" y="0"/>
                </a:moveTo>
                <a:lnTo>
                  <a:pt x="1216708" y="0"/>
                </a:lnTo>
                <a:lnTo>
                  <a:pt x="1216708" y="1216708"/>
                </a:lnTo>
                <a:lnTo>
                  <a:pt x="0" y="1216708"/>
                </a:lnTo>
                <a:lnTo>
                  <a:pt x="0" y="0"/>
                </a:lnTo>
                <a:close/>
              </a:path>
            </a:pathLst>
          </a:custGeom>
          <a:blipFill>
            <a:blip r:embed="rId7"/>
            <a:stretch>
              <a:fillRect/>
            </a:stretch>
          </a:blipFill>
          <a:ln cap="sq">
            <a:noFill/>
            <a:prstDash val="solid"/>
            <a:miter/>
          </a:ln>
        </p:spPr>
        <p:txBody>
          <a:bodyPr/>
          <a:lstStyle/>
          <a:p>
            <a:endParaRPr lang="tr-TR"/>
          </a:p>
        </p:txBody>
      </p:sp>
      <p:sp>
        <p:nvSpPr>
          <p:cNvPr id="13" name="Freeform 13"/>
          <p:cNvSpPr/>
          <p:nvPr/>
        </p:nvSpPr>
        <p:spPr>
          <a:xfrm>
            <a:off x="851334" y="596667"/>
            <a:ext cx="2061427" cy="2061427"/>
          </a:xfrm>
          <a:custGeom>
            <a:avLst/>
            <a:gdLst/>
            <a:ahLst/>
            <a:cxnLst/>
            <a:rect l="l" t="t" r="r" b="b"/>
            <a:pathLst>
              <a:path w="2061427" h="2061427">
                <a:moveTo>
                  <a:pt x="0" y="0"/>
                </a:moveTo>
                <a:lnTo>
                  <a:pt x="2061428" y="0"/>
                </a:lnTo>
                <a:lnTo>
                  <a:pt x="2061428" y="2061427"/>
                </a:lnTo>
                <a:lnTo>
                  <a:pt x="0" y="2061427"/>
                </a:lnTo>
                <a:lnTo>
                  <a:pt x="0" y="0"/>
                </a:lnTo>
                <a:close/>
              </a:path>
            </a:pathLst>
          </a:custGeom>
          <a:blipFill>
            <a:blip r:embed="rId8">
              <a:extLst>
                <a:ext uri="{96DAC541-7B7A-43D3-8B79-37D633B846F1}">
                  <asvg:svgBlip xmlns:asvg="http://schemas.microsoft.com/office/drawing/2016/SVG/main" r:embed="rId9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tr-TR"/>
          </a:p>
        </p:txBody>
      </p:sp>
      <p:sp>
        <p:nvSpPr>
          <p:cNvPr id="14" name="Freeform 14"/>
          <p:cNvSpPr/>
          <p:nvPr/>
        </p:nvSpPr>
        <p:spPr>
          <a:xfrm>
            <a:off x="854169" y="7252751"/>
            <a:ext cx="386295" cy="386295"/>
          </a:xfrm>
          <a:custGeom>
            <a:avLst/>
            <a:gdLst/>
            <a:ahLst/>
            <a:cxnLst/>
            <a:rect l="l" t="t" r="r" b="b"/>
            <a:pathLst>
              <a:path w="386295" h="386295">
                <a:moveTo>
                  <a:pt x="0" y="0"/>
                </a:moveTo>
                <a:lnTo>
                  <a:pt x="386295" y="0"/>
                </a:lnTo>
                <a:lnTo>
                  <a:pt x="386295" y="386295"/>
                </a:lnTo>
                <a:lnTo>
                  <a:pt x="0" y="386295"/>
                </a:lnTo>
                <a:lnTo>
                  <a:pt x="0" y="0"/>
                </a:lnTo>
                <a:close/>
              </a:path>
            </a:pathLst>
          </a:custGeom>
          <a:blipFill>
            <a:blip r:embed="rId10">
              <a:extLst>
                <a:ext uri="{96DAC541-7B7A-43D3-8B79-37D633B846F1}">
                  <asvg:svgBlip xmlns:asvg="http://schemas.microsoft.com/office/drawing/2016/SVG/main" r:embed="rId11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tr-TR"/>
          </a:p>
        </p:txBody>
      </p:sp>
      <p:sp>
        <p:nvSpPr>
          <p:cNvPr id="15" name="Freeform 15"/>
          <p:cNvSpPr/>
          <p:nvPr/>
        </p:nvSpPr>
        <p:spPr>
          <a:xfrm>
            <a:off x="812686" y="7755911"/>
            <a:ext cx="595651" cy="347711"/>
          </a:xfrm>
          <a:custGeom>
            <a:avLst/>
            <a:gdLst/>
            <a:ahLst/>
            <a:cxnLst/>
            <a:rect l="l" t="t" r="r" b="b"/>
            <a:pathLst>
              <a:path w="595651" h="347711">
                <a:moveTo>
                  <a:pt x="0" y="0"/>
                </a:moveTo>
                <a:lnTo>
                  <a:pt x="595651" y="0"/>
                </a:lnTo>
                <a:lnTo>
                  <a:pt x="595651" y="347711"/>
                </a:lnTo>
                <a:lnTo>
                  <a:pt x="0" y="347711"/>
                </a:lnTo>
                <a:lnTo>
                  <a:pt x="0" y="0"/>
                </a:lnTo>
                <a:close/>
              </a:path>
            </a:pathLst>
          </a:custGeom>
          <a:blipFill>
            <a:blip r:embed="rId12">
              <a:extLst>
                <a:ext uri="{96DAC541-7B7A-43D3-8B79-37D633B846F1}">
                  <asvg:svgBlip xmlns:asvg="http://schemas.microsoft.com/office/drawing/2016/SVG/main" r:embed="rId13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tr-TR"/>
          </a:p>
        </p:txBody>
      </p:sp>
      <p:sp>
        <p:nvSpPr>
          <p:cNvPr id="16" name="Freeform 16"/>
          <p:cNvSpPr/>
          <p:nvPr/>
        </p:nvSpPr>
        <p:spPr>
          <a:xfrm>
            <a:off x="9838607" y="9258300"/>
            <a:ext cx="824341" cy="607951"/>
          </a:xfrm>
          <a:custGeom>
            <a:avLst/>
            <a:gdLst/>
            <a:ahLst/>
            <a:cxnLst/>
            <a:rect l="l" t="t" r="r" b="b"/>
            <a:pathLst>
              <a:path w="824341" h="607951">
                <a:moveTo>
                  <a:pt x="0" y="0"/>
                </a:moveTo>
                <a:lnTo>
                  <a:pt x="824341" y="0"/>
                </a:lnTo>
                <a:lnTo>
                  <a:pt x="824341" y="607951"/>
                </a:lnTo>
                <a:lnTo>
                  <a:pt x="0" y="607951"/>
                </a:lnTo>
                <a:lnTo>
                  <a:pt x="0" y="0"/>
                </a:lnTo>
                <a:close/>
              </a:path>
            </a:pathLst>
          </a:custGeom>
        </p:spPr>
        <p:txBody>
          <a:bodyPr/>
          <a:lstStyle/>
          <a:p>
            <a:endParaRPr lang="tr-TR"/>
          </a:p>
        </p:txBody>
      </p:sp>
      <p:sp>
        <p:nvSpPr>
          <p:cNvPr id="17" name="Freeform 17"/>
          <p:cNvSpPr/>
          <p:nvPr/>
        </p:nvSpPr>
        <p:spPr>
          <a:xfrm>
            <a:off x="10384741" y="9590801"/>
            <a:ext cx="556412" cy="569949"/>
          </a:xfrm>
          <a:custGeom>
            <a:avLst/>
            <a:gdLst/>
            <a:ahLst/>
            <a:cxnLst/>
            <a:rect l="l" t="t" r="r" b="b"/>
            <a:pathLst>
              <a:path w="556412" h="569949">
                <a:moveTo>
                  <a:pt x="0" y="0"/>
                </a:moveTo>
                <a:lnTo>
                  <a:pt x="556413" y="0"/>
                </a:lnTo>
                <a:lnTo>
                  <a:pt x="556413" y="569949"/>
                </a:lnTo>
                <a:lnTo>
                  <a:pt x="0" y="569949"/>
                </a:lnTo>
                <a:lnTo>
                  <a:pt x="0" y="0"/>
                </a:lnTo>
                <a:close/>
              </a:path>
            </a:pathLst>
          </a:custGeom>
          <a:blipFill>
            <a:blip r:embed="rId14">
              <a:extLst>
                <a:ext uri="{96DAC541-7B7A-43D3-8B79-37D633B846F1}">
                  <asvg:svgBlip xmlns:asvg="http://schemas.microsoft.com/office/drawing/2016/SVG/main" r:embed="rId15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tr-TR"/>
          </a:p>
        </p:txBody>
      </p:sp>
      <p:sp>
        <p:nvSpPr>
          <p:cNvPr id="21" name="TextBox 21"/>
          <p:cNvSpPr txBox="1"/>
          <p:nvPr/>
        </p:nvSpPr>
        <p:spPr>
          <a:xfrm>
            <a:off x="1127035" y="1522605"/>
            <a:ext cx="9440648" cy="855888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6900"/>
              </a:lnSpc>
            </a:pPr>
            <a:r>
              <a:rPr lang="en-US" sz="4928">
                <a:solidFill>
                  <a:srgbClr val="000000"/>
                </a:solidFill>
                <a:latin typeface="Roboto Condensed"/>
                <a:ea typeface="Roboto Condensed"/>
                <a:cs typeface="Roboto Condensed"/>
                <a:sym typeface="Roboto Condensed"/>
              </a:rPr>
              <a:t>EL BİRLİĞİ TABLOSU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1589642" y="7248731"/>
            <a:ext cx="1276469" cy="356234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0" lvl="0" indent="0" algn="l">
              <a:lnSpc>
                <a:spcPts val="2940"/>
              </a:lnSpc>
              <a:spcBef>
                <a:spcPct val="0"/>
              </a:spcBef>
            </a:pPr>
            <a:r>
              <a:rPr lang="en-US" sz="2100" b="1">
                <a:solidFill>
                  <a:srgbClr val="565656"/>
                </a:solidFill>
                <a:latin typeface="Montserrat Bold"/>
                <a:ea typeface="Montserrat Bold"/>
                <a:cs typeface="Montserrat Bold"/>
                <a:sym typeface="Montserrat Bold"/>
              </a:rPr>
              <a:t>Tüm Gün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1589642" y="7756912"/>
            <a:ext cx="4963558" cy="345479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marL="0" lvl="0" indent="0" algn="l">
              <a:lnSpc>
                <a:spcPts val="2940"/>
              </a:lnSpc>
              <a:spcBef>
                <a:spcPct val="0"/>
              </a:spcBef>
            </a:pPr>
            <a:r>
              <a:rPr lang="en-US" sz="2100" b="1" u="none" strike="noStrike" dirty="0">
                <a:solidFill>
                  <a:srgbClr val="565656"/>
                </a:solidFill>
                <a:latin typeface="Montserrat Bold"/>
                <a:ea typeface="Montserrat Bold"/>
                <a:cs typeface="Montserrat Bold"/>
                <a:sym typeface="Montserrat Bold"/>
              </a:rPr>
              <a:t>1 moderatör, 1 koordinatör, asistan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834811" y="8265546"/>
            <a:ext cx="3813389" cy="345479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marL="0" lvl="0" indent="0" algn="l">
              <a:lnSpc>
                <a:spcPts val="2940"/>
              </a:lnSpc>
              <a:spcBef>
                <a:spcPct val="0"/>
              </a:spcBef>
            </a:pPr>
            <a:r>
              <a:rPr lang="en-US" sz="2100" b="1" u="none" strike="noStrike" dirty="0">
                <a:solidFill>
                  <a:srgbClr val="565656"/>
                </a:solidFill>
                <a:latin typeface="Montserrat Bold"/>
                <a:ea typeface="Montserrat Bold"/>
                <a:cs typeface="Montserrat Bold"/>
                <a:sym typeface="Montserrat Bold"/>
              </a:rPr>
              <a:t>Katılımcı Sayısı:  20-2000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851334" y="3303051"/>
            <a:ext cx="7275243" cy="3923382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just">
              <a:lnSpc>
                <a:spcPts val="2800"/>
              </a:lnSpc>
            </a:pP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Çalışanların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yaratıcılıklarını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ve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el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izlerini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logonuzla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birleştiren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dev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bir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birlik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tablosu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!</a:t>
            </a:r>
          </a:p>
          <a:p>
            <a:pPr algn="just">
              <a:lnSpc>
                <a:spcPts val="2800"/>
              </a:lnSpc>
            </a:pPr>
            <a:endParaRPr lang="en-US" sz="2000" dirty="0">
              <a:solidFill>
                <a:srgbClr val="565656"/>
              </a:solidFill>
              <a:latin typeface="Montserrat"/>
              <a:ea typeface="Montserrat"/>
              <a:cs typeface="Montserrat"/>
              <a:sym typeface="Montserrat"/>
            </a:endParaRPr>
          </a:p>
          <a:p>
            <a:pPr algn="just">
              <a:lnSpc>
                <a:spcPts val="2800"/>
              </a:lnSpc>
            </a:pP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Katılımcıların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kolayca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çıkan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rengarenk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boyalarla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el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izlerini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ve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mesajlarını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bıraktığı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bu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eğlenceli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çalışma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sonrası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oluşturulan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eser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etkinliğinizi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ölümsüzleştirecek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. </a:t>
            </a:r>
          </a:p>
          <a:p>
            <a:pPr algn="just">
              <a:lnSpc>
                <a:spcPts val="2800"/>
              </a:lnSpc>
            </a:pPr>
            <a:endParaRPr lang="en-US" sz="2000" dirty="0">
              <a:solidFill>
                <a:srgbClr val="565656"/>
              </a:solidFill>
              <a:latin typeface="Montserrat"/>
              <a:ea typeface="Montserrat"/>
              <a:cs typeface="Montserrat"/>
              <a:sym typeface="Montserrat"/>
            </a:endParaRPr>
          </a:p>
          <a:p>
            <a:pPr algn="just">
              <a:lnSpc>
                <a:spcPts val="2800"/>
              </a:lnSpc>
            </a:pP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Açık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veya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kapalı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alanlarda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kurulabilen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tablomuza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ister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çıplak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elle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,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ister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eldivenle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istediğiniz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renkte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boyalarla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el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izlerinizi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ve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imzanızı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bırakabilirsiniz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.</a:t>
            </a:r>
          </a:p>
          <a:p>
            <a:pPr marL="0" lvl="0" indent="0" algn="l">
              <a:lnSpc>
                <a:spcPts val="2800"/>
              </a:lnSpc>
              <a:spcBef>
                <a:spcPct val="0"/>
              </a:spcBef>
            </a:pPr>
            <a:endParaRPr lang="en-US" sz="2000" dirty="0">
              <a:solidFill>
                <a:srgbClr val="565656"/>
              </a:solidFill>
              <a:latin typeface="Montserrat"/>
              <a:ea typeface="Montserrat"/>
              <a:cs typeface="Montserrat"/>
              <a:sym typeface="Montserrat"/>
            </a:endParaRPr>
          </a:p>
        </p:txBody>
      </p:sp>
      <p:sp>
        <p:nvSpPr>
          <p:cNvPr id="26" name="TextBox 26"/>
          <p:cNvSpPr txBox="1"/>
          <p:nvPr/>
        </p:nvSpPr>
        <p:spPr>
          <a:xfrm>
            <a:off x="1882048" y="2358708"/>
            <a:ext cx="9440648" cy="35877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2800"/>
              </a:lnSpc>
            </a:pPr>
            <a:r>
              <a:rPr lang="en-US" sz="2000">
                <a:solidFill>
                  <a:srgbClr val="000000"/>
                </a:solidFill>
                <a:latin typeface="Roboto Condensed"/>
                <a:ea typeface="Roboto Condensed"/>
                <a:cs typeface="Roboto Condensed"/>
                <a:sym typeface="Roboto Condensed"/>
              </a:rPr>
              <a:t>TAKIM ÇALIŞMASI</a:t>
            </a:r>
          </a:p>
        </p:txBody>
      </p:sp>
      <p:sp>
        <p:nvSpPr>
          <p:cNvPr id="27" name="TextBox 27"/>
          <p:cNvSpPr txBox="1"/>
          <p:nvPr/>
        </p:nvSpPr>
        <p:spPr>
          <a:xfrm>
            <a:off x="3274322" y="9587428"/>
            <a:ext cx="6564285" cy="32321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0" lvl="0" indent="0" algn="ctr">
              <a:lnSpc>
                <a:spcPts val="2660"/>
              </a:lnSpc>
              <a:spcBef>
                <a:spcPct val="0"/>
              </a:spcBef>
            </a:pPr>
            <a:r>
              <a:rPr lang="en-US" sz="190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http://www.m3.com.tr/elbirligi-tablosu/</a:t>
            </a:r>
          </a:p>
        </p:txBody>
      </p:sp>
      <p:sp>
        <p:nvSpPr>
          <p:cNvPr id="28" name="TextBox 28"/>
          <p:cNvSpPr txBox="1"/>
          <p:nvPr/>
        </p:nvSpPr>
        <p:spPr>
          <a:xfrm>
            <a:off x="5572493" y="9240719"/>
            <a:ext cx="1971307" cy="345479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marL="0" lvl="0" indent="0" algn="l">
              <a:lnSpc>
                <a:spcPts val="2940"/>
              </a:lnSpc>
              <a:spcBef>
                <a:spcPct val="0"/>
              </a:spcBef>
            </a:pPr>
            <a:r>
              <a:rPr lang="en-US" sz="2100" b="1" dirty="0">
                <a:solidFill>
                  <a:srgbClr val="565656"/>
                </a:solidFill>
                <a:latin typeface="Montserrat Bold"/>
                <a:ea typeface="Montserrat Bold"/>
                <a:cs typeface="Montserrat Bold"/>
                <a:sym typeface="Montserrat Bold"/>
              </a:rPr>
              <a:t>Detaylı bilgi:</a:t>
            </a:r>
          </a:p>
        </p:txBody>
      </p:sp>
      <p:sp>
        <p:nvSpPr>
          <p:cNvPr id="29" name="TextBox 29"/>
          <p:cNvSpPr txBox="1"/>
          <p:nvPr/>
        </p:nvSpPr>
        <p:spPr>
          <a:xfrm>
            <a:off x="1028700" y="9463603"/>
            <a:ext cx="1980378" cy="26670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2160"/>
              </a:lnSpc>
            </a:pPr>
            <a:r>
              <a:rPr lang="en-US" sz="1800" b="1">
                <a:solidFill>
                  <a:srgbClr val="FFFFFF"/>
                </a:solidFill>
                <a:latin typeface="Montserrat Bold"/>
                <a:ea typeface="Montserrat Bold"/>
                <a:cs typeface="Montserrat Bold"/>
                <a:sym typeface="Montserrat Bold"/>
              </a:rPr>
              <a:t>Fiyat: </a:t>
            </a:r>
          </a:p>
        </p:txBody>
      </p:sp>
    </p:spTree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2"/>
          <p:cNvGrpSpPr/>
          <p:nvPr/>
        </p:nvGrpSpPr>
        <p:grpSpPr>
          <a:xfrm>
            <a:off x="9703621" y="0"/>
            <a:ext cx="8584380" cy="10287000"/>
            <a:chOff x="0" y="0"/>
            <a:chExt cx="3358824" cy="2709333"/>
          </a:xfrm>
          <a:solidFill>
            <a:schemeClr val="accent4">
              <a:lumMod val="75000"/>
            </a:schemeClr>
          </a:solidFill>
        </p:grpSpPr>
        <p:sp>
          <p:nvSpPr>
            <p:cNvPr id="3" name="Freeform 3"/>
            <p:cNvSpPr/>
            <p:nvPr/>
          </p:nvSpPr>
          <p:spPr>
            <a:xfrm>
              <a:off x="0" y="0"/>
              <a:ext cx="3358824" cy="2709333"/>
            </a:xfrm>
            <a:custGeom>
              <a:avLst/>
              <a:gdLst/>
              <a:ahLst/>
              <a:cxnLst/>
              <a:rect l="l" t="t" r="r" b="b"/>
              <a:pathLst>
                <a:path w="3358824" h="2709333">
                  <a:moveTo>
                    <a:pt x="0" y="0"/>
                  </a:moveTo>
                  <a:lnTo>
                    <a:pt x="3358824" y="0"/>
                  </a:lnTo>
                  <a:lnTo>
                    <a:pt x="3358824" y="2709333"/>
                  </a:lnTo>
                  <a:lnTo>
                    <a:pt x="0" y="2709333"/>
                  </a:lnTo>
                  <a:close/>
                </a:path>
              </a:pathLst>
            </a:custGeom>
            <a:grpFill/>
          </p:spPr>
          <p:txBody>
            <a:bodyPr/>
            <a:lstStyle/>
            <a:p>
              <a:endParaRPr lang="tr-TR"/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0" y="-38100"/>
              <a:ext cx="3358824" cy="2747433"/>
            </a:xfrm>
            <a:prstGeom prst="rect">
              <a:avLst/>
            </a:prstGeom>
            <a:grpFill/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940"/>
                </a:lnSpc>
              </a:pPr>
              <a:endParaRPr/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8256852" y="2195976"/>
            <a:ext cx="3241165" cy="5559935"/>
            <a:chOff x="0" y="0"/>
            <a:chExt cx="4321553" cy="7413246"/>
          </a:xfrm>
        </p:grpSpPr>
        <p:pic>
          <p:nvPicPr>
            <p:cNvPr id="6" name="Picture 6"/>
            <p:cNvPicPr>
              <a:picLocks noChangeAspect="1"/>
            </p:cNvPicPr>
            <p:nvPr/>
          </p:nvPicPr>
          <p:blipFill>
            <a:blip r:embed="rId2"/>
            <a:srcRect l="11287" t="7764" r="63336" b="14676"/>
            <a:stretch>
              <a:fillRect/>
            </a:stretch>
          </p:blipFill>
          <p:spPr>
            <a:xfrm>
              <a:off x="0" y="0"/>
              <a:ext cx="4321553" cy="7413246"/>
            </a:xfrm>
            <a:prstGeom prst="rect">
              <a:avLst/>
            </a:prstGeom>
          </p:spPr>
        </p:pic>
      </p:grpSp>
      <p:grpSp>
        <p:nvGrpSpPr>
          <p:cNvPr id="7" name="Group 7"/>
          <p:cNvGrpSpPr/>
          <p:nvPr/>
        </p:nvGrpSpPr>
        <p:grpSpPr>
          <a:xfrm>
            <a:off x="11653271" y="2195976"/>
            <a:ext cx="3241165" cy="5559935"/>
            <a:chOff x="0" y="0"/>
            <a:chExt cx="4321553" cy="7413246"/>
          </a:xfrm>
        </p:grpSpPr>
        <p:pic>
          <p:nvPicPr>
            <p:cNvPr id="8" name="Picture 8"/>
            <p:cNvPicPr>
              <a:picLocks noChangeAspect="1"/>
            </p:cNvPicPr>
            <p:nvPr/>
          </p:nvPicPr>
          <p:blipFill>
            <a:blip r:embed="rId3"/>
            <a:srcRect l="21786" t="6278" r="46974" b="15872"/>
            <a:stretch>
              <a:fillRect/>
            </a:stretch>
          </p:blipFill>
          <p:spPr>
            <a:xfrm>
              <a:off x="0" y="0"/>
              <a:ext cx="4321553" cy="7413246"/>
            </a:xfrm>
            <a:prstGeom prst="rect">
              <a:avLst/>
            </a:prstGeom>
          </p:spPr>
        </p:pic>
      </p:grpSp>
      <p:grpSp>
        <p:nvGrpSpPr>
          <p:cNvPr id="9" name="Group 9"/>
          <p:cNvGrpSpPr/>
          <p:nvPr/>
        </p:nvGrpSpPr>
        <p:grpSpPr>
          <a:xfrm>
            <a:off x="15046835" y="2195976"/>
            <a:ext cx="3241165" cy="5559935"/>
            <a:chOff x="0" y="0"/>
            <a:chExt cx="4321553" cy="7413246"/>
          </a:xfrm>
        </p:grpSpPr>
        <p:pic>
          <p:nvPicPr>
            <p:cNvPr id="10" name="Picture 10"/>
            <p:cNvPicPr>
              <a:picLocks noChangeAspect="1"/>
            </p:cNvPicPr>
            <p:nvPr/>
          </p:nvPicPr>
          <p:blipFill>
            <a:blip r:embed="rId4"/>
            <a:srcRect l="31554" r="35654"/>
            <a:stretch>
              <a:fillRect/>
            </a:stretch>
          </p:blipFill>
          <p:spPr>
            <a:xfrm>
              <a:off x="0" y="0"/>
              <a:ext cx="4321553" cy="7413246"/>
            </a:xfrm>
            <a:prstGeom prst="rect">
              <a:avLst/>
            </a:prstGeom>
          </p:spPr>
        </p:pic>
      </p:grpSp>
      <p:sp>
        <p:nvSpPr>
          <p:cNvPr id="11" name="Freeform 11"/>
          <p:cNvSpPr/>
          <p:nvPr/>
        </p:nvSpPr>
        <p:spPr>
          <a:xfrm>
            <a:off x="12400255" y="9021491"/>
            <a:ext cx="3211827" cy="2879938"/>
          </a:xfrm>
          <a:custGeom>
            <a:avLst/>
            <a:gdLst/>
            <a:ahLst/>
            <a:cxnLst/>
            <a:rect l="l" t="t" r="r" b="b"/>
            <a:pathLst>
              <a:path w="3211827" h="2879938">
                <a:moveTo>
                  <a:pt x="0" y="0"/>
                </a:moveTo>
                <a:lnTo>
                  <a:pt x="3211827" y="0"/>
                </a:lnTo>
                <a:lnTo>
                  <a:pt x="3211827" y="2879938"/>
                </a:lnTo>
                <a:lnTo>
                  <a:pt x="0" y="2879938"/>
                </a:lnTo>
                <a:lnTo>
                  <a:pt x="0" y="0"/>
                </a:lnTo>
                <a:close/>
              </a:path>
            </a:pathLst>
          </a:custGeom>
          <a:blipFill>
            <a:blip r:embed="rId5">
              <a:extLst>
                <a:ext uri="{96DAC541-7B7A-43D3-8B79-37D633B846F1}">
                  <asvg:svgBlip xmlns:asvg="http://schemas.microsoft.com/office/drawing/2016/SVG/main" r:embed="rId6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tr-TR"/>
          </a:p>
        </p:txBody>
      </p:sp>
      <p:sp>
        <p:nvSpPr>
          <p:cNvPr id="12" name="Freeform 12"/>
          <p:cNvSpPr/>
          <p:nvPr/>
        </p:nvSpPr>
        <p:spPr>
          <a:xfrm>
            <a:off x="16052795" y="596667"/>
            <a:ext cx="1216708" cy="1216708"/>
          </a:xfrm>
          <a:custGeom>
            <a:avLst/>
            <a:gdLst/>
            <a:ahLst/>
            <a:cxnLst/>
            <a:rect l="l" t="t" r="r" b="b"/>
            <a:pathLst>
              <a:path w="1216708" h="1216708">
                <a:moveTo>
                  <a:pt x="0" y="0"/>
                </a:moveTo>
                <a:lnTo>
                  <a:pt x="1216708" y="0"/>
                </a:lnTo>
                <a:lnTo>
                  <a:pt x="1216708" y="1216708"/>
                </a:lnTo>
                <a:lnTo>
                  <a:pt x="0" y="1216708"/>
                </a:lnTo>
                <a:lnTo>
                  <a:pt x="0" y="0"/>
                </a:lnTo>
                <a:close/>
              </a:path>
            </a:pathLst>
          </a:custGeom>
          <a:blipFill>
            <a:blip r:embed="rId7"/>
            <a:stretch>
              <a:fillRect/>
            </a:stretch>
          </a:blipFill>
          <a:ln cap="sq">
            <a:noFill/>
            <a:prstDash val="solid"/>
            <a:miter/>
          </a:ln>
        </p:spPr>
        <p:txBody>
          <a:bodyPr/>
          <a:lstStyle/>
          <a:p>
            <a:endParaRPr lang="tr-TR"/>
          </a:p>
        </p:txBody>
      </p:sp>
      <p:sp>
        <p:nvSpPr>
          <p:cNvPr id="13" name="Freeform 13"/>
          <p:cNvSpPr/>
          <p:nvPr/>
        </p:nvSpPr>
        <p:spPr>
          <a:xfrm>
            <a:off x="851334" y="596667"/>
            <a:ext cx="2061427" cy="2061427"/>
          </a:xfrm>
          <a:custGeom>
            <a:avLst/>
            <a:gdLst/>
            <a:ahLst/>
            <a:cxnLst/>
            <a:rect l="l" t="t" r="r" b="b"/>
            <a:pathLst>
              <a:path w="2061427" h="2061427">
                <a:moveTo>
                  <a:pt x="0" y="0"/>
                </a:moveTo>
                <a:lnTo>
                  <a:pt x="2061428" y="0"/>
                </a:lnTo>
                <a:lnTo>
                  <a:pt x="2061428" y="2061427"/>
                </a:lnTo>
                <a:lnTo>
                  <a:pt x="0" y="2061427"/>
                </a:lnTo>
                <a:lnTo>
                  <a:pt x="0" y="0"/>
                </a:lnTo>
                <a:close/>
              </a:path>
            </a:pathLst>
          </a:custGeom>
          <a:blipFill>
            <a:blip r:embed="rId8">
              <a:extLst>
                <a:ext uri="{96DAC541-7B7A-43D3-8B79-37D633B846F1}">
                  <asvg:svgBlip xmlns:asvg="http://schemas.microsoft.com/office/drawing/2016/SVG/main" r:embed="rId9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tr-TR"/>
          </a:p>
        </p:txBody>
      </p:sp>
      <p:sp>
        <p:nvSpPr>
          <p:cNvPr id="14" name="Freeform 14"/>
          <p:cNvSpPr/>
          <p:nvPr/>
        </p:nvSpPr>
        <p:spPr>
          <a:xfrm>
            <a:off x="854169" y="7252751"/>
            <a:ext cx="386295" cy="386295"/>
          </a:xfrm>
          <a:custGeom>
            <a:avLst/>
            <a:gdLst/>
            <a:ahLst/>
            <a:cxnLst/>
            <a:rect l="l" t="t" r="r" b="b"/>
            <a:pathLst>
              <a:path w="386295" h="386295">
                <a:moveTo>
                  <a:pt x="0" y="0"/>
                </a:moveTo>
                <a:lnTo>
                  <a:pt x="386295" y="0"/>
                </a:lnTo>
                <a:lnTo>
                  <a:pt x="386295" y="386295"/>
                </a:lnTo>
                <a:lnTo>
                  <a:pt x="0" y="386295"/>
                </a:lnTo>
                <a:lnTo>
                  <a:pt x="0" y="0"/>
                </a:lnTo>
                <a:close/>
              </a:path>
            </a:pathLst>
          </a:custGeom>
          <a:blipFill>
            <a:blip r:embed="rId10">
              <a:extLst>
                <a:ext uri="{96DAC541-7B7A-43D3-8B79-37D633B846F1}">
                  <asvg:svgBlip xmlns:asvg="http://schemas.microsoft.com/office/drawing/2016/SVG/main" r:embed="rId11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tr-TR"/>
          </a:p>
        </p:txBody>
      </p:sp>
      <p:sp>
        <p:nvSpPr>
          <p:cNvPr id="15" name="Freeform 15"/>
          <p:cNvSpPr/>
          <p:nvPr/>
        </p:nvSpPr>
        <p:spPr>
          <a:xfrm>
            <a:off x="812686" y="7755911"/>
            <a:ext cx="595651" cy="347711"/>
          </a:xfrm>
          <a:custGeom>
            <a:avLst/>
            <a:gdLst/>
            <a:ahLst/>
            <a:cxnLst/>
            <a:rect l="l" t="t" r="r" b="b"/>
            <a:pathLst>
              <a:path w="595651" h="347711">
                <a:moveTo>
                  <a:pt x="0" y="0"/>
                </a:moveTo>
                <a:lnTo>
                  <a:pt x="595651" y="0"/>
                </a:lnTo>
                <a:lnTo>
                  <a:pt x="595651" y="347711"/>
                </a:lnTo>
                <a:lnTo>
                  <a:pt x="0" y="347711"/>
                </a:lnTo>
                <a:lnTo>
                  <a:pt x="0" y="0"/>
                </a:lnTo>
                <a:close/>
              </a:path>
            </a:pathLst>
          </a:custGeom>
          <a:blipFill>
            <a:blip r:embed="rId12">
              <a:extLst>
                <a:ext uri="{96DAC541-7B7A-43D3-8B79-37D633B846F1}">
                  <asvg:svgBlip xmlns:asvg="http://schemas.microsoft.com/office/drawing/2016/SVG/main" r:embed="rId13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tr-TR"/>
          </a:p>
        </p:txBody>
      </p:sp>
      <p:sp>
        <p:nvSpPr>
          <p:cNvPr id="19" name="TextBox 19"/>
          <p:cNvSpPr txBox="1"/>
          <p:nvPr/>
        </p:nvSpPr>
        <p:spPr>
          <a:xfrm>
            <a:off x="1589642" y="7248730"/>
            <a:ext cx="1419436" cy="345479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marL="0" lvl="0" indent="0" algn="l">
              <a:lnSpc>
                <a:spcPts val="2940"/>
              </a:lnSpc>
              <a:spcBef>
                <a:spcPct val="0"/>
              </a:spcBef>
            </a:pPr>
            <a:r>
              <a:rPr lang="en-US" sz="2100" b="1">
                <a:solidFill>
                  <a:srgbClr val="565656"/>
                </a:solidFill>
                <a:latin typeface="Montserrat Bold"/>
                <a:ea typeface="Montserrat Bold"/>
                <a:cs typeface="Montserrat Bold"/>
                <a:sym typeface="Montserrat Bold"/>
              </a:rPr>
              <a:t>60-120 dk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1589642" y="7756913"/>
            <a:ext cx="6667210" cy="345479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marL="0" lvl="0" indent="0" algn="l">
              <a:lnSpc>
                <a:spcPts val="2940"/>
              </a:lnSpc>
              <a:spcBef>
                <a:spcPct val="0"/>
              </a:spcBef>
            </a:pPr>
            <a:r>
              <a:rPr lang="en-US" sz="2100" b="1" u="none" strike="noStrike" dirty="0">
                <a:solidFill>
                  <a:srgbClr val="565656"/>
                </a:solidFill>
                <a:latin typeface="Montserrat Bold"/>
                <a:ea typeface="Montserrat Bold"/>
                <a:cs typeface="Montserrat Bold"/>
                <a:sym typeface="Montserrat Bold"/>
              </a:rPr>
              <a:t>1 moderatör, 1 koordinatör, her </a:t>
            </a:r>
            <a:r>
              <a:rPr lang="en-US" sz="2100" b="1" u="none" strike="noStrike" dirty="0" err="1">
                <a:solidFill>
                  <a:srgbClr val="565656"/>
                </a:solidFill>
                <a:latin typeface="Montserrat Bold"/>
                <a:ea typeface="Montserrat Bold"/>
                <a:cs typeface="Montserrat Bold"/>
                <a:sym typeface="Montserrat Bold"/>
              </a:rPr>
              <a:t>takıma</a:t>
            </a:r>
            <a:r>
              <a:rPr lang="en-US" sz="2100" b="1" u="none" strike="noStrike" dirty="0">
                <a:solidFill>
                  <a:srgbClr val="565656"/>
                </a:solidFill>
                <a:latin typeface="Montserrat Bold"/>
                <a:ea typeface="Montserrat Bold"/>
                <a:cs typeface="Montserrat Bold"/>
                <a:sym typeface="Montserrat Bold"/>
              </a:rPr>
              <a:t> 1 asistan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834810" y="8265547"/>
            <a:ext cx="3279989" cy="345479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marL="0" lvl="0" indent="0" algn="l">
              <a:lnSpc>
                <a:spcPts val="2940"/>
              </a:lnSpc>
              <a:spcBef>
                <a:spcPct val="0"/>
              </a:spcBef>
            </a:pPr>
            <a:r>
              <a:rPr lang="en-US" sz="2100" b="1" u="none" strike="noStrike" dirty="0">
                <a:solidFill>
                  <a:srgbClr val="565656"/>
                </a:solidFill>
                <a:latin typeface="Montserrat Bold"/>
                <a:ea typeface="Montserrat Bold"/>
                <a:cs typeface="Montserrat Bold"/>
                <a:sym typeface="Montserrat Bold"/>
              </a:rPr>
              <a:t>Katılımcı Sayısı:  10-500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904312" y="3024906"/>
            <a:ext cx="7172888" cy="3923382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just">
              <a:lnSpc>
                <a:spcPts val="2800"/>
              </a:lnSpc>
            </a:pP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Networking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hiç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bu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kadar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eğlenceli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olmamıştı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!</a:t>
            </a:r>
          </a:p>
          <a:p>
            <a:pPr algn="just">
              <a:lnSpc>
                <a:spcPts val="2800"/>
              </a:lnSpc>
            </a:pPr>
            <a:endParaRPr lang="en-US" sz="2000" dirty="0">
              <a:solidFill>
                <a:srgbClr val="565656"/>
              </a:solidFill>
              <a:latin typeface="Montserrat"/>
              <a:ea typeface="Montserrat"/>
              <a:cs typeface="Montserrat"/>
              <a:sym typeface="Montserrat"/>
            </a:endParaRPr>
          </a:p>
          <a:p>
            <a:pPr algn="just">
              <a:lnSpc>
                <a:spcPts val="2800"/>
              </a:lnSpc>
            </a:pP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Tüm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katılımcıların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acayip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eğlenceli, bazen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ciddi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, bazen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gizemli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görevleri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tamamladığı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,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tamamlarken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tanıştığı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,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araştığı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,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işbirlikleri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yaptığı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nefis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bir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uygulama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. </a:t>
            </a:r>
          </a:p>
          <a:p>
            <a:pPr algn="just">
              <a:lnSpc>
                <a:spcPts val="2800"/>
              </a:lnSpc>
            </a:pPr>
            <a:endParaRPr lang="en-US" sz="2000" dirty="0">
              <a:solidFill>
                <a:srgbClr val="565656"/>
              </a:solidFill>
              <a:latin typeface="Montserrat"/>
              <a:ea typeface="Montserrat"/>
              <a:cs typeface="Montserrat"/>
              <a:sym typeface="Montserrat"/>
            </a:endParaRPr>
          </a:p>
          <a:p>
            <a:pPr marL="0" lvl="0" indent="0" algn="just">
              <a:lnSpc>
                <a:spcPts val="2800"/>
              </a:lnSpc>
              <a:spcBef>
                <a:spcPct val="0"/>
              </a:spcBef>
            </a:pP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Kişi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sınırı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olmaksızın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kurumsal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partilerin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eğlence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dozunu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networkingle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artıran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bu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oyunumuzda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zamanın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nasıl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geçtiğini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farketmeyeceksiniz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.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Elbette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gecenin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kazananlarına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sürpriz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hediyelerimiz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var.</a:t>
            </a:r>
            <a:endParaRPr lang="en-US" sz="2000" dirty="0">
              <a:solidFill>
                <a:srgbClr val="565656"/>
              </a:solidFill>
              <a:latin typeface="Montserrat"/>
              <a:ea typeface="Montserrat"/>
              <a:cs typeface="Montserrat"/>
              <a:sym typeface="Montserrat"/>
              <a:hlinkClick r:id="rId14" tooltip="https://youtu.be/PvrsKVrJ8dw"/>
            </a:endParaRPr>
          </a:p>
          <a:p>
            <a:pPr marL="0" lvl="0" indent="0" algn="l">
              <a:lnSpc>
                <a:spcPts val="2800"/>
              </a:lnSpc>
              <a:spcBef>
                <a:spcPct val="0"/>
              </a:spcBef>
            </a:pPr>
            <a:endParaRPr lang="en-US" sz="2000" dirty="0">
              <a:solidFill>
                <a:srgbClr val="565656"/>
              </a:solidFill>
              <a:latin typeface="Montserrat"/>
              <a:ea typeface="Montserrat"/>
              <a:cs typeface="Montserrat"/>
              <a:sym typeface="Montserrat"/>
              <a:hlinkClick r:id="rId14" tooltip="https://youtu.be/PvrsKVrJ8dw"/>
            </a:endParaRPr>
          </a:p>
        </p:txBody>
      </p:sp>
      <p:sp>
        <p:nvSpPr>
          <p:cNvPr id="23" name="TextBox 23"/>
          <p:cNvSpPr txBox="1"/>
          <p:nvPr/>
        </p:nvSpPr>
        <p:spPr>
          <a:xfrm>
            <a:off x="1882048" y="2358708"/>
            <a:ext cx="9440648" cy="35877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2800"/>
              </a:lnSpc>
            </a:pPr>
            <a:r>
              <a:rPr lang="en-US" sz="2000">
                <a:solidFill>
                  <a:srgbClr val="000000"/>
                </a:solidFill>
                <a:latin typeface="Roboto Condensed"/>
                <a:ea typeface="Roboto Condensed"/>
                <a:cs typeface="Roboto Condensed"/>
                <a:sym typeface="Roboto Condensed"/>
              </a:rPr>
              <a:t>KAYNAŞMA OYUNLARI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1028700" y="9463603"/>
            <a:ext cx="1980378" cy="26670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2160"/>
              </a:lnSpc>
            </a:pPr>
            <a:r>
              <a:rPr lang="en-US" sz="1800" b="1">
                <a:solidFill>
                  <a:srgbClr val="FFFFFF"/>
                </a:solidFill>
                <a:latin typeface="Montserrat Bold"/>
                <a:ea typeface="Montserrat Bold"/>
                <a:cs typeface="Montserrat Bold"/>
                <a:sym typeface="Montserrat Bold"/>
              </a:rPr>
              <a:t>Fiyat: 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1127035" y="1494030"/>
            <a:ext cx="9440648" cy="1696628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6760"/>
              </a:lnSpc>
            </a:pPr>
            <a:r>
              <a:rPr lang="en-US" sz="4828">
                <a:solidFill>
                  <a:srgbClr val="000000"/>
                </a:solidFill>
                <a:latin typeface="Roboto Condensed"/>
                <a:ea typeface="Roboto Condensed"/>
                <a:cs typeface="Roboto Condensed"/>
                <a:sym typeface="Roboto Condensed"/>
              </a:rPr>
              <a:t>VAY BE ! TANIŞMA PARTİSİ</a:t>
            </a:r>
          </a:p>
          <a:p>
            <a:pPr algn="l">
              <a:lnSpc>
                <a:spcPts val="6760"/>
              </a:lnSpc>
            </a:pPr>
            <a:endParaRPr lang="en-US" sz="4828">
              <a:solidFill>
                <a:srgbClr val="000000"/>
              </a:solidFill>
              <a:latin typeface="Roboto Condensed"/>
              <a:ea typeface="Roboto Condensed"/>
              <a:cs typeface="Roboto Condensed"/>
              <a:sym typeface="Roboto Condensed"/>
            </a:endParaRPr>
          </a:p>
        </p:txBody>
      </p:sp>
      <p:sp>
        <p:nvSpPr>
          <p:cNvPr id="26" name="Freeform 19">
            <a:extLst>
              <a:ext uri="{FF2B5EF4-FFF2-40B4-BE49-F238E27FC236}">
                <a16:creationId xmlns:a16="http://schemas.microsoft.com/office/drawing/2014/main" id="{F4F90CA8-E119-6565-0CED-3C916CA02E5B}"/>
              </a:ext>
            </a:extLst>
          </p:cNvPr>
          <p:cNvSpPr/>
          <p:nvPr/>
        </p:nvSpPr>
        <p:spPr>
          <a:xfrm>
            <a:off x="9838607" y="9258300"/>
            <a:ext cx="824341" cy="607951"/>
          </a:xfrm>
          <a:custGeom>
            <a:avLst/>
            <a:gdLst/>
            <a:ahLst/>
            <a:cxnLst/>
            <a:rect l="l" t="t" r="r" b="b"/>
            <a:pathLst>
              <a:path w="824341" h="607951">
                <a:moveTo>
                  <a:pt x="0" y="0"/>
                </a:moveTo>
                <a:lnTo>
                  <a:pt x="824341" y="0"/>
                </a:lnTo>
                <a:lnTo>
                  <a:pt x="824341" y="607951"/>
                </a:lnTo>
                <a:lnTo>
                  <a:pt x="0" y="607951"/>
                </a:lnTo>
                <a:lnTo>
                  <a:pt x="0" y="0"/>
                </a:lnTo>
                <a:close/>
              </a:path>
            </a:pathLst>
          </a:custGeom>
        </p:spPr>
        <p:txBody>
          <a:bodyPr/>
          <a:lstStyle/>
          <a:p>
            <a:endParaRPr lang="tr-TR"/>
          </a:p>
        </p:txBody>
      </p:sp>
      <p:sp>
        <p:nvSpPr>
          <p:cNvPr id="27" name="Freeform 20">
            <a:extLst>
              <a:ext uri="{FF2B5EF4-FFF2-40B4-BE49-F238E27FC236}">
                <a16:creationId xmlns:a16="http://schemas.microsoft.com/office/drawing/2014/main" id="{5B4AEC8E-1FD0-0BAC-FCF0-58D2A47C2A8C}"/>
              </a:ext>
            </a:extLst>
          </p:cNvPr>
          <p:cNvSpPr/>
          <p:nvPr/>
        </p:nvSpPr>
        <p:spPr>
          <a:xfrm>
            <a:off x="10384741" y="9590801"/>
            <a:ext cx="556412" cy="569949"/>
          </a:xfrm>
          <a:custGeom>
            <a:avLst/>
            <a:gdLst/>
            <a:ahLst/>
            <a:cxnLst/>
            <a:rect l="l" t="t" r="r" b="b"/>
            <a:pathLst>
              <a:path w="556412" h="569949">
                <a:moveTo>
                  <a:pt x="0" y="0"/>
                </a:moveTo>
                <a:lnTo>
                  <a:pt x="556413" y="0"/>
                </a:lnTo>
                <a:lnTo>
                  <a:pt x="556413" y="569949"/>
                </a:lnTo>
                <a:lnTo>
                  <a:pt x="0" y="569949"/>
                </a:lnTo>
                <a:lnTo>
                  <a:pt x="0" y="0"/>
                </a:lnTo>
                <a:close/>
              </a:path>
            </a:pathLst>
          </a:custGeom>
          <a:blipFill>
            <a:blip r:embed="rId15">
              <a:extLst>
                <a:ext uri="{96DAC541-7B7A-43D3-8B79-37D633B846F1}">
                  <asvg:svgBlip xmlns:asvg="http://schemas.microsoft.com/office/drawing/2016/SVG/main" r:embed="rId16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tr-TR"/>
          </a:p>
        </p:txBody>
      </p:sp>
      <p:sp>
        <p:nvSpPr>
          <p:cNvPr id="28" name="TextBox 26">
            <a:extLst>
              <a:ext uri="{FF2B5EF4-FFF2-40B4-BE49-F238E27FC236}">
                <a16:creationId xmlns:a16="http://schemas.microsoft.com/office/drawing/2014/main" id="{BD60F09D-A84F-4567-0AE9-544770C99BC5}"/>
              </a:ext>
            </a:extLst>
          </p:cNvPr>
          <p:cNvSpPr txBox="1"/>
          <p:nvPr/>
        </p:nvSpPr>
        <p:spPr>
          <a:xfrm>
            <a:off x="3274322" y="9587428"/>
            <a:ext cx="6564285" cy="666144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0" lvl="0" indent="0" algn="ctr">
              <a:lnSpc>
                <a:spcPts val="2660"/>
              </a:lnSpc>
              <a:spcBef>
                <a:spcPct val="0"/>
              </a:spcBef>
            </a:pPr>
            <a:r>
              <a:rPr lang="en-US" sz="19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https://www.m3.com.tr/etkinlik/vay-be-tanisma-partisi/</a:t>
            </a:r>
          </a:p>
        </p:txBody>
      </p:sp>
      <p:sp>
        <p:nvSpPr>
          <p:cNvPr id="29" name="TextBox 27">
            <a:extLst>
              <a:ext uri="{FF2B5EF4-FFF2-40B4-BE49-F238E27FC236}">
                <a16:creationId xmlns:a16="http://schemas.microsoft.com/office/drawing/2014/main" id="{AF294AB1-4381-E759-046E-A96B8CE3A6CC}"/>
              </a:ext>
            </a:extLst>
          </p:cNvPr>
          <p:cNvSpPr txBox="1"/>
          <p:nvPr/>
        </p:nvSpPr>
        <p:spPr>
          <a:xfrm>
            <a:off x="5572493" y="9240719"/>
            <a:ext cx="1818907" cy="345479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marL="0" lvl="0" indent="0" algn="l">
              <a:lnSpc>
                <a:spcPts val="2940"/>
              </a:lnSpc>
              <a:spcBef>
                <a:spcPct val="0"/>
              </a:spcBef>
            </a:pPr>
            <a:r>
              <a:rPr lang="en-US" sz="2100" b="1" dirty="0">
                <a:solidFill>
                  <a:srgbClr val="565656"/>
                </a:solidFill>
                <a:latin typeface="Montserrat Bold"/>
                <a:ea typeface="Montserrat Bold"/>
                <a:cs typeface="Montserrat Bold"/>
                <a:sym typeface="Montserrat Bold"/>
              </a:rPr>
              <a:t>Detaylı bilgi:</a:t>
            </a:r>
          </a:p>
        </p:txBody>
      </p:sp>
    </p:spTree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898A6B29-0866-A97E-BD61-D257C12D8303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3" name="Group 3">
            <a:extLst>
              <a:ext uri="{FF2B5EF4-FFF2-40B4-BE49-F238E27FC236}">
                <a16:creationId xmlns:a16="http://schemas.microsoft.com/office/drawing/2014/main" id="{470C4288-693A-75D7-DD4A-8B1407431FD6}"/>
              </a:ext>
            </a:extLst>
          </p:cNvPr>
          <p:cNvGrpSpPr/>
          <p:nvPr/>
        </p:nvGrpSpPr>
        <p:grpSpPr>
          <a:xfrm>
            <a:off x="8686800" y="3826058"/>
            <a:ext cx="9440648" cy="4614174"/>
            <a:chOff x="0" y="0"/>
            <a:chExt cx="2379503" cy="1215256"/>
          </a:xfrm>
          <a:solidFill>
            <a:schemeClr val="tx1"/>
          </a:solidFill>
        </p:grpSpPr>
        <p:sp>
          <p:nvSpPr>
            <p:cNvPr id="4" name="Freeform 4">
              <a:extLst>
                <a:ext uri="{FF2B5EF4-FFF2-40B4-BE49-F238E27FC236}">
                  <a16:creationId xmlns:a16="http://schemas.microsoft.com/office/drawing/2014/main" id="{929B4A0E-77DB-BDC3-4900-9DA76ACCA987}"/>
                </a:ext>
              </a:extLst>
            </p:cNvPr>
            <p:cNvSpPr/>
            <p:nvPr/>
          </p:nvSpPr>
          <p:spPr>
            <a:xfrm>
              <a:off x="0" y="0"/>
              <a:ext cx="2379503" cy="1215256"/>
            </a:xfrm>
            <a:custGeom>
              <a:avLst/>
              <a:gdLst/>
              <a:ahLst/>
              <a:cxnLst/>
              <a:rect l="l" t="t" r="r" b="b"/>
              <a:pathLst>
                <a:path w="2379503" h="1215256">
                  <a:moveTo>
                    <a:pt x="0" y="0"/>
                  </a:moveTo>
                  <a:lnTo>
                    <a:pt x="2379503" y="0"/>
                  </a:lnTo>
                  <a:lnTo>
                    <a:pt x="2379503" y="1215256"/>
                  </a:lnTo>
                  <a:lnTo>
                    <a:pt x="0" y="1215256"/>
                  </a:lnTo>
                  <a:close/>
                </a:path>
              </a:pathLst>
            </a:custGeom>
            <a:grpFill/>
          </p:spPr>
          <p:txBody>
            <a:bodyPr/>
            <a:lstStyle/>
            <a:p>
              <a:endParaRPr lang="tr-TR">
                <a:solidFill>
                  <a:srgbClr val="FF0000"/>
                </a:solidFill>
              </a:endParaRPr>
            </a:p>
          </p:txBody>
        </p:sp>
        <p:sp>
          <p:nvSpPr>
            <p:cNvPr id="5" name="TextBox 5">
              <a:extLst>
                <a:ext uri="{FF2B5EF4-FFF2-40B4-BE49-F238E27FC236}">
                  <a16:creationId xmlns:a16="http://schemas.microsoft.com/office/drawing/2014/main" id="{A6A50369-5E95-5FBB-6BF3-93C69BD847AF}"/>
                </a:ext>
              </a:extLst>
            </p:cNvPr>
            <p:cNvSpPr txBox="1"/>
            <p:nvPr/>
          </p:nvSpPr>
          <p:spPr>
            <a:xfrm>
              <a:off x="0" y="-57150"/>
              <a:ext cx="2379503" cy="1272406"/>
            </a:xfrm>
            <a:prstGeom prst="rect">
              <a:avLst/>
            </a:prstGeom>
            <a:grpFill/>
          </p:spPr>
          <p:txBody>
            <a:bodyPr lIns="50800" tIns="50800" rIns="50800" bIns="50800" rtlCol="0" anchor="ctr"/>
            <a:lstStyle/>
            <a:p>
              <a:pPr algn="ctr">
                <a:lnSpc>
                  <a:spcPts val="3723"/>
                </a:lnSpc>
              </a:pPr>
              <a:endParaRPr>
                <a:solidFill>
                  <a:srgbClr val="FF0000"/>
                </a:solidFill>
              </a:endParaRPr>
            </a:p>
          </p:txBody>
        </p:sp>
      </p:grpSp>
      <p:grpSp>
        <p:nvGrpSpPr>
          <p:cNvPr id="6" name="Group 6">
            <a:extLst>
              <a:ext uri="{FF2B5EF4-FFF2-40B4-BE49-F238E27FC236}">
                <a16:creationId xmlns:a16="http://schemas.microsoft.com/office/drawing/2014/main" id="{84FE9232-09ED-9812-AF44-C9A766F91D55}"/>
              </a:ext>
            </a:extLst>
          </p:cNvPr>
          <p:cNvGrpSpPr/>
          <p:nvPr/>
        </p:nvGrpSpPr>
        <p:grpSpPr>
          <a:xfrm>
            <a:off x="381000" y="3033806"/>
            <a:ext cx="9154038" cy="4614174"/>
            <a:chOff x="0" y="0"/>
            <a:chExt cx="2379503" cy="1215256"/>
          </a:xfrm>
          <a:solidFill>
            <a:schemeClr val="accent6">
              <a:lumMod val="75000"/>
            </a:schemeClr>
          </a:solidFill>
        </p:grpSpPr>
        <p:sp>
          <p:nvSpPr>
            <p:cNvPr id="7" name="Freeform 7">
              <a:extLst>
                <a:ext uri="{FF2B5EF4-FFF2-40B4-BE49-F238E27FC236}">
                  <a16:creationId xmlns:a16="http://schemas.microsoft.com/office/drawing/2014/main" id="{0D17851A-4B58-B2CF-28EB-043AFA5806FD}"/>
                </a:ext>
              </a:extLst>
            </p:cNvPr>
            <p:cNvSpPr/>
            <p:nvPr/>
          </p:nvSpPr>
          <p:spPr>
            <a:xfrm>
              <a:off x="0" y="0"/>
              <a:ext cx="2379503" cy="1215256"/>
            </a:xfrm>
            <a:custGeom>
              <a:avLst/>
              <a:gdLst/>
              <a:ahLst/>
              <a:cxnLst/>
              <a:rect l="l" t="t" r="r" b="b"/>
              <a:pathLst>
                <a:path w="2379503" h="1215256">
                  <a:moveTo>
                    <a:pt x="0" y="0"/>
                  </a:moveTo>
                  <a:lnTo>
                    <a:pt x="2379503" y="0"/>
                  </a:lnTo>
                  <a:lnTo>
                    <a:pt x="2379503" y="1215256"/>
                  </a:lnTo>
                  <a:lnTo>
                    <a:pt x="0" y="1215256"/>
                  </a:lnTo>
                  <a:close/>
                </a:path>
              </a:pathLst>
            </a:custGeom>
            <a:grpFill/>
          </p:spPr>
          <p:txBody>
            <a:bodyPr/>
            <a:lstStyle/>
            <a:p>
              <a:endParaRPr lang="tr-TR"/>
            </a:p>
          </p:txBody>
        </p:sp>
        <p:sp>
          <p:nvSpPr>
            <p:cNvPr id="8" name="TextBox 8">
              <a:extLst>
                <a:ext uri="{FF2B5EF4-FFF2-40B4-BE49-F238E27FC236}">
                  <a16:creationId xmlns:a16="http://schemas.microsoft.com/office/drawing/2014/main" id="{041FC0FE-DF37-131A-1625-D60E0BD929EC}"/>
                </a:ext>
              </a:extLst>
            </p:cNvPr>
            <p:cNvSpPr txBox="1"/>
            <p:nvPr/>
          </p:nvSpPr>
          <p:spPr>
            <a:xfrm>
              <a:off x="0" y="-57150"/>
              <a:ext cx="2379503" cy="1272406"/>
            </a:xfrm>
            <a:prstGeom prst="rect">
              <a:avLst/>
            </a:prstGeom>
            <a:grpFill/>
          </p:spPr>
          <p:txBody>
            <a:bodyPr lIns="50800" tIns="50800" rIns="50800" bIns="50800" rtlCol="0" anchor="ctr"/>
            <a:lstStyle/>
            <a:p>
              <a:pPr algn="ctr">
                <a:lnSpc>
                  <a:spcPts val="3723"/>
                </a:lnSpc>
              </a:pPr>
              <a:endParaRPr/>
            </a:p>
          </p:txBody>
        </p:sp>
      </p:grpSp>
      <p:grpSp>
        <p:nvGrpSpPr>
          <p:cNvPr id="11" name="Group 11">
            <a:extLst>
              <a:ext uri="{FF2B5EF4-FFF2-40B4-BE49-F238E27FC236}">
                <a16:creationId xmlns:a16="http://schemas.microsoft.com/office/drawing/2014/main" id="{0904303F-1D38-032C-A261-D112BA33928E}"/>
              </a:ext>
            </a:extLst>
          </p:cNvPr>
          <p:cNvGrpSpPr/>
          <p:nvPr/>
        </p:nvGrpSpPr>
        <p:grpSpPr>
          <a:xfrm>
            <a:off x="9727036" y="4533900"/>
            <a:ext cx="2571948" cy="1959705"/>
            <a:chOff x="0" y="0"/>
            <a:chExt cx="775141" cy="549927"/>
          </a:xfrm>
        </p:grpSpPr>
        <p:sp>
          <p:nvSpPr>
            <p:cNvPr id="12" name="Freeform 12">
              <a:extLst>
                <a:ext uri="{FF2B5EF4-FFF2-40B4-BE49-F238E27FC236}">
                  <a16:creationId xmlns:a16="http://schemas.microsoft.com/office/drawing/2014/main" id="{37A05E4E-0B6C-F5C6-BC4A-18748DCFB395}"/>
                </a:ext>
              </a:extLst>
            </p:cNvPr>
            <p:cNvSpPr/>
            <p:nvPr/>
          </p:nvSpPr>
          <p:spPr>
            <a:xfrm>
              <a:off x="0" y="0"/>
              <a:ext cx="775141" cy="549927"/>
            </a:xfrm>
            <a:custGeom>
              <a:avLst/>
              <a:gdLst/>
              <a:ahLst/>
              <a:cxnLst/>
              <a:rect l="l" t="t" r="r" b="b"/>
              <a:pathLst>
                <a:path w="775141" h="549927">
                  <a:moveTo>
                    <a:pt x="0" y="0"/>
                  </a:moveTo>
                  <a:lnTo>
                    <a:pt x="775141" y="0"/>
                  </a:lnTo>
                  <a:lnTo>
                    <a:pt x="775141" y="549927"/>
                  </a:lnTo>
                  <a:lnTo>
                    <a:pt x="0" y="549927"/>
                  </a:lnTo>
                  <a:close/>
                </a:path>
              </a:pathLst>
            </a:custGeom>
            <a:blipFill>
              <a:blip r:embed="rId2"/>
              <a:stretch>
                <a:fillRect l="-3160" r="-3160"/>
              </a:stretch>
            </a:blipFill>
            <a:ln w="104775" cap="sq">
              <a:solidFill>
                <a:srgbClr val="FFFFFF"/>
              </a:solidFill>
              <a:prstDash val="solid"/>
              <a:miter/>
            </a:ln>
          </p:spPr>
          <p:txBody>
            <a:bodyPr/>
            <a:lstStyle/>
            <a:p>
              <a:endParaRPr lang="tr-TR"/>
            </a:p>
          </p:txBody>
        </p:sp>
      </p:grpSp>
      <p:grpSp>
        <p:nvGrpSpPr>
          <p:cNvPr id="13" name="Group 13">
            <a:extLst>
              <a:ext uri="{FF2B5EF4-FFF2-40B4-BE49-F238E27FC236}">
                <a16:creationId xmlns:a16="http://schemas.microsoft.com/office/drawing/2014/main" id="{BF369857-F858-8896-E5E7-65386DE282A7}"/>
              </a:ext>
            </a:extLst>
          </p:cNvPr>
          <p:cNvGrpSpPr/>
          <p:nvPr/>
        </p:nvGrpSpPr>
        <p:grpSpPr>
          <a:xfrm>
            <a:off x="12530599" y="4529444"/>
            <a:ext cx="2598927" cy="1959706"/>
            <a:chOff x="0" y="0"/>
            <a:chExt cx="775141" cy="549927"/>
          </a:xfrm>
        </p:grpSpPr>
        <p:sp>
          <p:nvSpPr>
            <p:cNvPr id="14" name="Freeform 14">
              <a:extLst>
                <a:ext uri="{FF2B5EF4-FFF2-40B4-BE49-F238E27FC236}">
                  <a16:creationId xmlns:a16="http://schemas.microsoft.com/office/drawing/2014/main" id="{65B5F3E7-526B-7F05-99CD-7A8B15BF5B7D}"/>
                </a:ext>
              </a:extLst>
            </p:cNvPr>
            <p:cNvSpPr/>
            <p:nvPr/>
          </p:nvSpPr>
          <p:spPr>
            <a:xfrm>
              <a:off x="0" y="0"/>
              <a:ext cx="775141" cy="549927"/>
            </a:xfrm>
            <a:custGeom>
              <a:avLst/>
              <a:gdLst/>
              <a:ahLst/>
              <a:cxnLst/>
              <a:rect l="l" t="t" r="r" b="b"/>
              <a:pathLst>
                <a:path w="775141" h="549927">
                  <a:moveTo>
                    <a:pt x="0" y="0"/>
                  </a:moveTo>
                  <a:lnTo>
                    <a:pt x="775141" y="0"/>
                  </a:lnTo>
                  <a:lnTo>
                    <a:pt x="775141" y="549927"/>
                  </a:lnTo>
                  <a:lnTo>
                    <a:pt x="0" y="549927"/>
                  </a:lnTo>
                  <a:close/>
                </a:path>
              </a:pathLst>
            </a:custGeom>
            <a:blipFill>
              <a:blip r:embed="rId3"/>
              <a:stretch>
                <a:fillRect l="-9738" r="-9738"/>
              </a:stretch>
            </a:blipFill>
            <a:ln w="104775" cap="sq">
              <a:solidFill>
                <a:srgbClr val="FFFFFF"/>
              </a:solidFill>
              <a:prstDash val="solid"/>
              <a:miter/>
            </a:ln>
          </p:spPr>
          <p:txBody>
            <a:bodyPr/>
            <a:lstStyle/>
            <a:p>
              <a:endParaRPr lang="tr-TR"/>
            </a:p>
          </p:txBody>
        </p:sp>
      </p:grpSp>
      <p:sp>
        <p:nvSpPr>
          <p:cNvPr id="16" name="Freeform 16">
            <a:extLst>
              <a:ext uri="{FF2B5EF4-FFF2-40B4-BE49-F238E27FC236}">
                <a16:creationId xmlns:a16="http://schemas.microsoft.com/office/drawing/2014/main" id="{C089D809-EEBF-1D74-0839-A252571AA2E8}"/>
              </a:ext>
            </a:extLst>
          </p:cNvPr>
          <p:cNvSpPr/>
          <p:nvPr/>
        </p:nvSpPr>
        <p:spPr>
          <a:xfrm>
            <a:off x="3673052" y="4227205"/>
            <a:ext cx="2717759" cy="1905940"/>
          </a:xfrm>
          <a:custGeom>
            <a:avLst/>
            <a:gdLst/>
            <a:ahLst/>
            <a:cxnLst/>
            <a:rect l="l" t="t" r="r" b="b"/>
            <a:pathLst>
              <a:path w="812800" h="549927">
                <a:moveTo>
                  <a:pt x="0" y="0"/>
                </a:moveTo>
                <a:lnTo>
                  <a:pt x="812800" y="0"/>
                </a:lnTo>
                <a:lnTo>
                  <a:pt x="812800" y="549927"/>
                </a:lnTo>
                <a:lnTo>
                  <a:pt x="0" y="549927"/>
                </a:lnTo>
                <a:close/>
              </a:path>
            </a:pathLst>
          </a:custGeom>
          <a:blipFill>
            <a:blip r:embed="rId4"/>
            <a:stretch>
              <a:fillRect t="-544" b="-544"/>
            </a:stretch>
          </a:blipFill>
          <a:ln w="104775" cap="sq">
            <a:solidFill>
              <a:srgbClr val="FFFFFF"/>
            </a:solidFill>
            <a:prstDash val="solid"/>
            <a:miter/>
          </a:ln>
        </p:spPr>
        <p:txBody>
          <a:bodyPr/>
          <a:lstStyle/>
          <a:p>
            <a:endParaRPr lang="tr-TR" dirty="0"/>
          </a:p>
        </p:txBody>
      </p:sp>
      <p:grpSp>
        <p:nvGrpSpPr>
          <p:cNvPr id="17" name="Group 17">
            <a:extLst>
              <a:ext uri="{FF2B5EF4-FFF2-40B4-BE49-F238E27FC236}">
                <a16:creationId xmlns:a16="http://schemas.microsoft.com/office/drawing/2014/main" id="{43838B97-2D79-883D-9F18-3560BE46EEDC}"/>
              </a:ext>
            </a:extLst>
          </p:cNvPr>
          <p:cNvGrpSpPr/>
          <p:nvPr/>
        </p:nvGrpSpPr>
        <p:grpSpPr>
          <a:xfrm>
            <a:off x="627433" y="4227204"/>
            <a:ext cx="2787252" cy="1905941"/>
            <a:chOff x="0" y="0"/>
            <a:chExt cx="812800" cy="549927"/>
          </a:xfrm>
        </p:grpSpPr>
        <p:sp>
          <p:nvSpPr>
            <p:cNvPr id="18" name="Freeform 18">
              <a:extLst>
                <a:ext uri="{FF2B5EF4-FFF2-40B4-BE49-F238E27FC236}">
                  <a16:creationId xmlns:a16="http://schemas.microsoft.com/office/drawing/2014/main" id="{41F87818-6790-D7C1-F5A2-DDCA3A883EDB}"/>
                </a:ext>
              </a:extLst>
            </p:cNvPr>
            <p:cNvSpPr/>
            <p:nvPr/>
          </p:nvSpPr>
          <p:spPr>
            <a:xfrm>
              <a:off x="0" y="0"/>
              <a:ext cx="812800" cy="549927"/>
            </a:xfrm>
            <a:custGeom>
              <a:avLst/>
              <a:gdLst/>
              <a:ahLst/>
              <a:cxnLst/>
              <a:rect l="l" t="t" r="r" b="b"/>
              <a:pathLst>
                <a:path w="812800" h="549927">
                  <a:moveTo>
                    <a:pt x="0" y="0"/>
                  </a:moveTo>
                  <a:lnTo>
                    <a:pt x="812800" y="0"/>
                  </a:lnTo>
                  <a:lnTo>
                    <a:pt x="812800" y="549927"/>
                  </a:lnTo>
                  <a:lnTo>
                    <a:pt x="0" y="549927"/>
                  </a:lnTo>
                  <a:close/>
                </a:path>
              </a:pathLst>
            </a:custGeom>
            <a:blipFill>
              <a:blip r:embed="rId5"/>
              <a:stretch>
                <a:fillRect l="-5858" t="-7070" r="-10716" b="-15327"/>
              </a:stretch>
            </a:blipFill>
            <a:ln w="104775" cap="sq">
              <a:solidFill>
                <a:srgbClr val="FFFFFF"/>
              </a:solidFill>
              <a:prstDash val="solid"/>
              <a:miter/>
            </a:ln>
          </p:spPr>
          <p:txBody>
            <a:bodyPr/>
            <a:lstStyle/>
            <a:p>
              <a:endParaRPr lang="tr-TR"/>
            </a:p>
          </p:txBody>
        </p:sp>
      </p:grpSp>
      <p:grpSp>
        <p:nvGrpSpPr>
          <p:cNvPr id="19" name="Group 19">
            <a:extLst>
              <a:ext uri="{FF2B5EF4-FFF2-40B4-BE49-F238E27FC236}">
                <a16:creationId xmlns:a16="http://schemas.microsoft.com/office/drawing/2014/main" id="{136CE20A-1831-F794-C621-11DC767A129C}"/>
              </a:ext>
            </a:extLst>
          </p:cNvPr>
          <p:cNvGrpSpPr/>
          <p:nvPr/>
        </p:nvGrpSpPr>
        <p:grpSpPr>
          <a:xfrm>
            <a:off x="15380004" y="4524030"/>
            <a:ext cx="2594129" cy="1959706"/>
            <a:chOff x="0" y="0"/>
            <a:chExt cx="775141" cy="549927"/>
          </a:xfrm>
        </p:grpSpPr>
        <p:sp>
          <p:nvSpPr>
            <p:cNvPr id="20" name="Freeform 20">
              <a:extLst>
                <a:ext uri="{FF2B5EF4-FFF2-40B4-BE49-F238E27FC236}">
                  <a16:creationId xmlns:a16="http://schemas.microsoft.com/office/drawing/2014/main" id="{3ACEE922-2990-48F5-A923-699320C1AD4D}"/>
                </a:ext>
              </a:extLst>
            </p:cNvPr>
            <p:cNvSpPr/>
            <p:nvPr/>
          </p:nvSpPr>
          <p:spPr>
            <a:xfrm>
              <a:off x="0" y="0"/>
              <a:ext cx="775141" cy="549927"/>
            </a:xfrm>
            <a:custGeom>
              <a:avLst/>
              <a:gdLst/>
              <a:ahLst/>
              <a:cxnLst/>
              <a:rect l="l" t="t" r="r" b="b"/>
              <a:pathLst>
                <a:path w="775141" h="549927">
                  <a:moveTo>
                    <a:pt x="0" y="0"/>
                  </a:moveTo>
                  <a:lnTo>
                    <a:pt x="775141" y="0"/>
                  </a:lnTo>
                  <a:lnTo>
                    <a:pt x="775141" y="549927"/>
                  </a:lnTo>
                  <a:lnTo>
                    <a:pt x="0" y="549927"/>
                  </a:lnTo>
                  <a:close/>
                </a:path>
              </a:pathLst>
            </a:custGeom>
            <a:blipFill>
              <a:blip r:embed="rId6"/>
              <a:stretch>
                <a:fillRect l="-3257" r="-3257"/>
              </a:stretch>
            </a:blipFill>
            <a:ln w="104775" cap="sq">
              <a:solidFill>
                <a:srgbClr val="FFFFFF"/>
              </a:solidFill>
              <a:prstDash val="solid"/>
              <a:miter/>
            </a:ln>
          </p:spPr>
          <p:txBody>
            <a:bodyPr/>
            <a:lstStyle/>
            <a:p>
              <a:endParaRPr lang="tr-TR"/>
            </a:p>
          </p:txBody>
        </p:sp>
      </p:grpSp>
      <p:sp>
        <p:nvSpPr>
          <p:cNvPr id="21" name="Freeform 21">
            <a:extLst>
              <a:ext uri="{FF2B5EF4-FFF2-40B4-BE49-F238E27FC236}">
                <a16:creationId xmlns:a16="http://schemas.microsoft.com/office/drawing/2014/main" id="{C59D4C79-C9FD-ECBA-DC16-87160A68060D}"/>
              </a:ext>
            </a:extLst>
          </p:cNvPr>
          <p:cNvSpPr/>
          <p:nvPr/>
        </p:nvSpPr>
        <p:spPr>
          <a:xfrm>
            <a:off x="16052795" y="596667"/>
            <a:ext cx="1216708" cy="1216708"/>
          </a:xfrm>
          <a:custGeom>
            <a:avLst/>
            <a:gdLst/>
            <a:ahLst/>
            <a:cxnLst/>
            <a:rect l="l" t="t" r="r" b="b"/>
            <a:pathLst>
              <a:path w="1216708" h="1216708">
                <a:moveTo>
                  <a:pt x="0" y="0"/>
                </a:moveTo>
                <a:lnTo>
                  <a:pt x="1216708" y="0"/>
                </a:lnTo>
                <a:lnTo>
                  <a:pt x="1216708" y="1216708"/>
                </a:lnTo>
                <a:lnTo>
                  <a:pt x="0" y="1216708"/>
                </a:lnTo>
                <a:lnTo>
                  <a:pt x="0" y="0"/>
                </a:lnTo>
                <a:close/>
              </a:path>
            </a:pathLst>
          </a:custGeom>
          <a:blipFill>
            <a:blip r:embed="rId7"/>
            <a:stretch>
              <a:fillRect/>
            </a:stretch>
          </a:blipFill>
        </p:spPr>
        <p:txBody>
          <a:bodyPr/>
          <a:lstStyle/>
          <a:p>
            <a:endParaRPr lang="tr-TR"/>
          </a:p>
        </p:txBody>
      </p:sp>
      <p:sp>
        <p:nvSpPr>
          <p:cNvPr id="22" name="TextBox 22">
            <a:extLst>
              <a:ext uri="{FF2B5EF4-FFF2-40B4-BE49-F238E27FC236}">
                <a16:creationId xmlns:a16="http://schemas.microsoft.com/office/drawing/2014/main" id="{CBC6C7A3-6DFF-1473-C263-718CE2985061}"/>
              </a:ext>
            </a:extLst>
          </p:cNvPr>
          <p:cNvSpPr txBox="1"/>
          <p:nvPr/>
        </p:nvSpPr>
        <p:spPr>
          <a:xfrm>
            <a:off x="1142999" y="1571817"/>
            <a:ext cx="14909795" cy="819776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l">
              <a:lnSpc>
                <a:spcPts val="6900"/>
              </a:lnSpc>
            </a:pPr>
            <a:r>
              <a:rPr lang="tr-TR" sz="4928" b="1" dirty="0">
                <a:solidFill>
                  <a:srgbClr val="000000"/>
                </a:solidFill>
                <a:latin typeface="Montserrat" panose="00000500000000000000" pitchFamily="2" charset="-94"/>
                <a:ea typeface="League Spartan"/>
                <a:cs typeface="League Spartan"/>
                <a:sym typeface="League Spartan"/>
              </a:rPr>
              <a:t>INDOOR &amp; OUTDOOR TAKIM AKTİVİTELERİ</a:t>
            </a:r>
          </a:p>
        </p:txBody>
      </p:sp>
      <p:sp>
        <p:nvSpPr>
          <p:cNvPr id="25" name="TextBox 25">
            <a:extLst>
              <a:ext uri="{FF2B5EF4-FFF2-40B4-BE49-F238E27FC236}">
                <a16:creationId xmlns:a16="http://schemas.microsoft.com/office/drawing/2014/main" id="{96004258-2FE1-E1D0-7A0D-354F90D04978}"/>
              </a:ext>
            </a:extLst>
          </p:cNvPr>
          <p:cNvSpPr txBox="1"/>
          <p:nvPr/>
        </p:nvSpPr>
        <p:spPr>
          <a:xfrm>
            <a:off x="571262" y="6327173"/>
            <a:ext cx="2899593" cy="25648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2031"/>
              </a:lnSpc>
            </a:pPr>
            <a:r>
              <a:rPr lang="tr-TR" b="1" spc="-29" dirty="0">
                <a:solidFill>
                  <a:srgbClr val="FFFFFF"/>
                </a:solidFill>
                <a:latin typeface="Montserrat" panose="00000500000000000000" pitchFamily="2" charset="-94"/>
                <a:ea typeface="Montserrat Bold"/>
                <a:cs typeface="Montserrat Bold"/>
                <a:sym typeface="Montserrat Bold"/>
              </a:rPr>
              <a:t>AI Müzik Yarışması</a:t>
            </a:r>
            <a:endParaRPr lang="en-US" b="1" spc="-29" dirty="0">
              <a:solidFill>
                <a:srgbClr val="FFFFFF"/>
              </a:solidFill>
              <a:latin typeface="Montserrat" panose="00000500000000000000" pitchFamily="2" charset="-94"/>
              <a:ea typeface="Montserrat Bold"/>
              <a:cs typeface="Montserrat Bold"/>
              <a:sym typeface="Montserrat Bold"/>
            </a:endParaRPr>
          </a:p>
        </p:txBody>
      </p:sp>
      <p:sp>
        <p:nvSpPr>
          <p:cNvPr id="26" name="TextBox 26">
            <a:extLst>
              <a:ext uri="{FF2B5EF4-FFF2-40B4-BE49-F238E27FC236}">
                <a16:creationId xmlns:a16="http://schemas.microsoft.com/office/drawing/2014/main" id="{B26565E3-69A3-9164-4D01-75FF55191E0A}"/>
              </a:ext>
            </a:extLst>
          </p:cNvPr>
          <p:cNvSpPr txBox="1"/>
          <p:nvPr/>
        </p:nvSpPr>
        <p:spPr>
          <a:xfrm>
            <a:off x="9535038" y="6706141"/>
            <a:ext cx="2899593" cy="25648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2031"/>
              </a:lnSpc>
            </a:pPr>
            <a:r>
              <a:rPr lang="en-US" b="1" spc="-29" dirty="0">
                <a:solidFill>
                  <a:srgbClr val="FFFFFF"/>
                </a:solidFill>
                <a:latin typeface="Montserrat" panose="00000500000000000000" pitchFamily="2" charset="-94"/>
                <a:ea typeface="Montserrat Bold"/>
                <a:cs typeface="Montserrat Bold"/>
                <a:sym typeface="Montserrat Bold"/>
              </a:rPr>
              <a:t>Karanlıkta Ritim</a:t>
            </a:r>
          </a:p>
        </p:txBody>
      </p:sp>
      <p:sp>
        <p:nvSpPr>
          <p:cNvPr id="27" name="TextBox 27">
            <a:extLst>
              <a:ext uri="{FF2B5EF4-FFF2-40B4-BE49-F238E27FC236}">
                <a16:creationId xmlns:a16="http://schemas.microsoft.com/office/drawing/2014/main" id="{F0C87735-842F-656A-8220-A4FE23AF0426}"/>
              </a:ext>
            </a:extLst>
          </p:cNvPr>
          <p:cNvSpPr txBox="1"/>
          <p:nvPr/>
        </p:nvSpPr>
        <p:spPr>
          <a:xfrm>
            <a:off x="3582134" y="6327173"/>
            <a:ext cx="2899593" cy="25648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2031"/>
              </a:lnSpc>
            </a:pPr>
            <a:r>
              <a:rPr lang="en-US" b="1" spc="-29" dirty="0">
                <a:solidFill>
                  <a:srgbClr val="FFFFFF"/>
                </a:solidFill>
                <a:latin typeface="Montserrat" panose="00000500000000000000" pitchFamily="2" charset="-94"/>
                <a:ea typeface="Montserrat Bold"/>
                <a:cs typeface="Montserrat Bold"/>
                <a:sym typeface="Montserrat Bold"/>
              </a:rPr>
              <a:t>Body Percussion</a:t>
            </a:r>
          </a:p>
        </p:txBody>
      </p:sp>
      <p:sp>
        <p:nvSpPr>
          <p:cNvPr id="28" name="TextBox 28">
            <a:extLst>
              <a:ext uri="{FF2B5EF4-FFF2-40B4-BE49-F238E27FC236}">
                <a16:creationId xmlns:a16="http://schemas.microsoft.com/office/drawing/2014/main" id="{C890B87D-FDF7-D2F5-D468-DEB25FF618CE}"/>
              </a:ext>
            </a:extLst>
          </p:cNvPr>
          <p:cNvSpPr txBox="1"/>
          <p:nvPr/>
        </p:nvSpPr>
        <p:spPr>
          <a:xfrm>
            <a:off x="12388373" y="6706141"/>
            <a:ext cx="2899593" cy="25648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2031"/>
              </a:lnSpc>
            </a:pPr>
            <a:r>
              <a:rPr lang="en-US" b="1" spc="-29" dirty="0">
                <a:solidFill>
                  <a:srgbClr val="FFFFFF"/>
                </a:solidFill>
                <a:latin typeface="Montserrat" panose="00000500000000000000" pitchFamily="2" charset="-94"/>
                <a:ea typeface="Montserrat Bold"/>
                <a:cs typeface="Montserrat Bold"/>
                <a:sym typeface="Montserrat Bold"/>
              </a:rPr>
              <a:t>Duymaksızın İletişim</a:t>
            </a:r>
          </a:p>
        </p:txBody>
      </p:sp>
      <p:sp>
        <p:nvSpPr>
          <p:cNvPr id="29" name="TextBox 29">
            <a:extLst>
              <a:ext uri="{FF2B5EF4-FFF2-40B4-BE49-F238E27FC236}">
                <a16:creationId xmlns:a16="http://schemas.microsoft.com/office/drawing/2014/main" id="{E08E999D-9DDC-551F-145C-7FC9B5C50DF5}"/>
              </a:ext>
            </a:extLst>
          </p:cNvPr>
          <p:cNvSpPr txBox="1"/>
          <p:nvPr/>
        </p:nvSpPr>
        <p:spPr>
          <a:xfrm>
            <a:off x="6508618" y="6327173"/>
            <a:ext cx="2899593" cy="25648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2031"/>
              </a:lnSpc>
            </a:pPr>
            <a:r>
              <a:rPr lang="en-US" b="1" spc="-29" dirty="0">
                <a:solidFill>
                  <a:srgbClr val="FFFFFF"/>
                </a:solidFill>
                <a:latin typeface="Montserrat" panose="00000500000000000000" pitchFamily="2" charset="-94"/>
                <a:ea typeface="Montserrat Bold"/>
                <a:cs typeface="Montserrat Bold"/>
                <a:sym typeface="Montserrat Bold"/>
              </a:rPr>
              <a:t>Müzikal Borular</a:t>
            </a:r>
          </a:p>
        </p:txBody>
      </p:sp>
      <p:sp>
        <p:nvSpPr>
          <p:cNvPr id="30" name="TextBox 30">
            <a:extLst>
              <a:ext uri="{FF2B5EF4-FFF2-40B4-BE49-F238E27FC236}">
                <a16:creationId xmlns:a16="http://schemas.microsoft.com/office/drawing/2014/main" id="{4162818C-C800-13A4-9F51-8EE22FC4F396}"/>
              </a:ext>
            </a:extLst>
          </p:cNvPr>
          <p:cNvSpPr txBox="1"/>
          <p:nvPr/>
        </p:nvSpPr>
        <p:spPr>
          <a:xfrm>
            <a:off x="15211352" y="6706141"/>
            <a:ext cx="2899593" cy="25648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2031"/>
              </a:lnSpc>
            </a:pPr>
            <a:r>
              <a:rPr lang="en-US" b="1" spc="-29" dirty="0">
                <a:solidFill>
                  <a:srgbClr val="FFFFFF"/>
                </a:solidFill>
                <a:latin typeface="Montserrat" panose="00000500000000000000" pitchFamily="2" charset="-94"/>
                <a:ea typeface="Montserrat Bold"/>
                <a:cs typeface="Montserrat Bold"/>
                <a:sym typeface="Montserrat Bold"/>
              </a:rPr>
              <a:t>Şirket Korosu</a:t>
            </a:r>
          </a:p>
        </p:txBody>
      </p:sp>
      <p:sp>
        <p:nvSpPr>
          <p:cNvPr id="31" name="Freeform 31">
            <a:extLst>
              <a:ext uri="{FF2B5EF4-FFF2-40B4-BE49-F238E27FC236}">
                <a16:creationId xmlns:a16="http://schemas.microsoft.com/office/drawing/2014/main" id="{65E8F187-34E9-B68E-6445-E45A9D3CEB1F}"/>
              </a:ext>
            </a:extLst>
          </p:cNvPr>
          <p:cNvSpPr/>
          <p:nvPr/>
        </p:nvSpPr>
        <p:spPr>
          <a:xfrm>
            <a:off x="15357163" y="9258300"/>
            <a:ext cx="1912340" cy="793621"/>
          </a:xfrm>
          <a:custGeom>
            <a:avLst/>
            <a:gdLst/>
            <a:ahLst/>
            <a:cxnLst/>
            <a:rect l="l" t="t" r="r" b="b"/>
            <a:pathLst>
              <a:path w="1912340" h="793621">
                <a:moveTo>
                  <a:pt x="0" y="0"/>
                </a:moveTo>
                <a:lnTo>
                  <a:pt x="1912340" y="0"/>
                </a:lnTo>
                <a:lnTo>
                  <a:pt x="1912340" y="793621"/>
                </a:lnTo>
                <a:lnTo>
                  <a:pt x="0" y="793621"/>
                </a:lnTo>
                <a:lnTo>
                  <a:pt x="0" y="0"/>
                </a:lnTo>
                <a:close/>
              </a:path>
            </a:pathLst>
          </a:custGeom>
          <a:blipFill>
            <a:blip r:embed="rId8">
              <a:extLst>
                <a:ext uri="{96DAC541-7B7A-43D3-8B79-37D633B846F1}">
                  <asvg:svgBlip xmlns:asvg="http://schemas.microsoft.com/office/drawing/2016/SVG/main" r:embed="rId9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tr-TR"/>
          </a:p>
        </p:txBody>
      </p:sp>
      <p:sp>
        <p:nvSpPr>
          <p:cNvPr id="32" name="TextBox 32">
            <a:extLst>
              <a:ext uri="{FF2B5EF4-FFF2-40B4-BE49-F238E27FC236}">
                <a16:creationId xmlns:a16="http://schemas.microsoft.com/office/drawing/2014/main" id="{286AB3CC-9980-75E8-E6B5-4C07F686BAF9}"/>
              </a:ext>
            </a:extLst>
          </p:cNvPr>
          <p:cNvSpPr txBox="1"/>
          <p:nvPr/>
        </p:nvSpPr>
        <p:spPr>
          <a:xfrm>
            <a:off x="14719222" y="8853271"/>
            <a:ext cx="2899593" cy="23939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0" lvl="0" indent="0" algn="l">
              <a:lnSpc>
                <a:spcPts val="2029"/>
              </a:lnSpc>
              <a:spcBef>
                <a:spcPct val="0"/>
              </a:spcBef>
            </a:pPr>
            <a:r>
              <a:rPr lang="en-US" sz="1449" b="1" u="none" strike="noStrike" dirty="0">
                <a:solidFill>
                  <a:srgbClr val="000000"/>
                </a:solidFill>
                <a:latin typeface="Montserrat" panose="00000500000000000000" pitchFamily="2" charset="-94"/>
                <a:ea typeface="League Spartan"/>
                <a:cs typeface="League Spartan"/>
                <a:sym typeface="League Spartan"/>
              </a:rPr>
              <a:t>VE ÇOK DAHA FAZLASI...</a:t>
            </a:r>
          </a:p>
        </p:txBody>
      </p:sp>
      <p:sp>
        <p:nvSpPr>
          <p:cNvPr id="36" name="Freeform 16">
            <a:extLst>
              <a:ext uri="{FF2B5EF4-FFF2-40B4-BE49-F238E27FC236}">
                <a16:creationId xmlns:a16="http://schemas.microsoft.com/office/drawing/2014/main" id="{0F6F0003-983E-7975-533D-41D8E284033B}"/>
              </a:ext>
            </a:extLst>
          </p:cNvPr>
          <p:cNvSpPr/>
          <p:nvPr/>
        </p:nvSpPr>
        <p:spPr>
          <a:xfrm>
            <a:off x="6649178" y="4227205"/>
            <a:ext cx="2682712" cy="1905940"/>
          </a:xfrm>
          <a:custGeom>
            <a:avLst/>
            <a:gdLst/>
            <a:ahLst/>
            <a:cxnLst/>
            <a:rect l="l" t="t" r="r" b="b"/>
            <a:pathLst>
              <a:path w="812800" h="549927">
                <a:moveTo>
                  <a:pt x="0" y="0"/>
                </a:moveTo>
                <a:lnTo>
                  <a:pt x="812800" y="0"/>
                </a:lnTo>
                <a:lnTo>
                  <a:pt x="812800" y="549927"/>
                </a:lnTo>
                <a:lnTo>
                  <a:pt x="0" y="549927"/>
                </a:lnTo>
                <a:close/>
              </a:path>
            </a:pathLst>
          </a:custGeom>
          <a:blipFill>
            <a:blip r:embed="rId4"/>
            <a:stretch>
              <a:fillRect t="-544" b="-544"/>
            </a:stretch>
          </a:blipFill>
          <a:ln w="104775" cap="sq">
            <a:solidFill>
              <a:srgbClr val="FFFFFF"/>
            </a:solidFill>
            <a:prstDash val="solid"/>
            <a:miter/>
          </a:ln>
        </p:spPr>
        <p:txBody>
          <a:bodyPr/>
          <a:lstStyle/>
          <a:p>
            <a:endParaRPr lang="tr-TR" dirty="0"/>
          </a:p>
        </p:txBody>
      </p:sp>
      <p:pic>
        <p:nvPicPr>
          <p:cNvPr id="34" name="Resim 33">
            <a:extLst>
              <a:ext uri="{FF2B5EF4-FFF2-40B4-BE49-F238E27FC236}">
                <a16:creationId xmlns:a16="http://schemas.microsoft.com/office/drawing/2014/main" id="{EDD13674-4B22-6359-6D4E-B80D58D5A017}"/>
              </a:ext>
            </a:extLst>
          </p:cNvPr>
          <p:cNvPicPr>
            <a:picLocks noChangeAspect="1"/>
          </p:cNvPicPr>
          <p:nvPr/>
        </p:nvPicPr>
        <p:blipFill>
          <a:blip r:embed="rId10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711897" y="4266235"/>
            <a:ext cx="2557273" cy="1788371"/>
          </a:xfrm>
          <a:prstGeom prst="rect">
            <a:avLst/>
          </a:prstGeom>
        </p:spPr>
      </p:pic>
      <p:pic>
        <p:nvPicPr>
          <p:cNvPr id="33" name="Resim 32">
            <a:extLst>
              <a:ext uri="{FF2B5EF4-FFF2-40B4-BE49-F238E27FC236}">
                <a16:creationId xmlns:a16="http://schemas.microsoft.com/office/drawing/2014/main" id="{E230583E-A3A4-E022-F02C-07ACDEBECE4D}"/>
              </a:ext>
            </a:extLst>
          </p:cNvPr>
          <p:cNvPicPr>
            <a:picLocks noChangeAspect="1"/>
          </p:cNvPicPr>
          <p:nvPr/>
        </p:nvPicPr>
        <p:blipFill>
          <a:blip r:embed="rId11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622" t="29688" r="-841" b="20667"/>
          <a:stretch>
            <a:fillRect/>
          </a:stretch>
        </p:blipFill>
        <p:spPr>
          <a:xfrm>
            <a:off x="666519" y="4266235"/>
            <a:ext cx="2748166" cy="182787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224527889"/>
      </p:ext>
    </p:extLst>
  </p:cSld>
  <p:clrMapOvr>
    <a:masterClrMapping/>
  </p:clrMapOvr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2"/>
          <p:cNvGrpSpPr/>
          <p:nvPr/>
        </p:nvGrpSpPr>
        <p:grpSpPr>
          <a:xfrm>
            <a:off x="9703621" y="0"/>
            <a:ext cx="8584380" cy="10287000"/>
            <a:chOff x="0" y="0"/>
            <a:chExt cx="3358824" cy="2709333"/>
          </a:xfrm>
          <a:solidFill>
            <a:schemeClr val="accent6">
              <a:lumMod val="75000"/>
            </a:schemeClr>
          </a:solidFill>
        </p:grpSpPr>
        <p:sp>
          <p:nvSpPr>
            <p:cNvPr id="3" name="Freeform 3"/>
            <p:cNvSpPr/>
            <p:nvPr/>
          </p:nvSpPr>
          <p:spPr>
            <a:xfrm>
              <a:off x="0" y="0"/>
              <a:ext cx="3358824" cy="2709333"/>
            </a:xfrm>
            <a:custGeom>
              <a:avLst/>
              <a:gdLst/>
              <a:ahLst/>
              <a:cxnLst/>
              <a:rect l="l" t="t" r="r" b="b"/>
              <a:pathLst>
                <a:path w="3358824" h="2709333">
                  <a:moveTo>
                    <a:pt x="0" y="0"/>
                  </a:moveTo>
                  <a:lnTo>
                    <a:pt x="3358824" y="0"/>
                  </a:lnTo>
                  <a:lnTo>
                    <a:pt x="3358824" y="2709333"/>
                  </a:lnTo>
                  <a:lnTo>
                    <a:pt x="0" y="2709333"/>
                  </a:lnTo>
                  <a:close/>
                </a:path>
              </a:pathLst>
            </a:custGeom>
            <a:grpFill/>
          </p:spPr>
          <p:txBody>
            <a:bodyPr/>
            <a:lstStyle/>
            <a:p>
              <a:endParaRPr lang="tr-TR"/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0" y="-38100"/>
              <a:ext cx="3358824" cy="2747433"/>
            </a:xfrm>
            <a:prstGeom prst="rect">
              <a:avLst/>
            </a:prstGeom>
            <a:grpFill/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940"/>
                </a:lnSpc>
              </a:pPr>
              <a:endParaRPr/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8256852" y="2195976"/>
            <a:ext cx="3241165" cy="5559935"/>
            <a:chOff x="0" y="0"/>
            <a:chExt cx="4321553" cy="7413246"/>
          </a:xfrm>
        </p:grpSpPr>
        <p:pic>
          <p:nvPicPr>
            <p:cNvPr id="6" name="Picture 6"/>
            <p:cNvPicPr>
              <a:picLocks noChangeAspect="1"/>
            </p:cNvPicPr>
            <p:nvPr/>
          </p:nvPicPr>
          <p:blipFill>
            <a:blip r:embed="rId2"/>
            <a:srcRect l="11772" r="49364"/>
            <a:stretch>
              <a:fillRect/>
            </a:stretch>
          </p:blipFill>
          <p:spPr>
            <a:xfrm>
              <a:off x="0" y="0"/>
              <a:ext cx="4321553" cy="7413246"/>
            </a:xfrm>
            <a:prstGeom prst="rect">
              <a:avLst/>
            </a:prstGeom>
          </p:spPr>
        </p:pic>
      </p:grpSp>
      <p:grpSp>
        <p:nvGrpSpPr>
          <p:cNvPr id="7" name="Group 7"/>
          <p:cNvGrpSpPr/>
          <p:nvPr/>
        </p:nvGrpSpPr>
        <p:grpSpPr>
          <a:xfrm>
            <a:off x="11653271" y="2195976"/>
            <a:ext cx="3241165" cy="5559935"/>
            <a:chOff x="0" y="0"/>
            <a:chExt cx="4321553" cy="7413246"/>
          </a:xfrm>
        </p:grpSpPr>
        <p:pic>
          <p:nvPicPr>
            <p:cNvPr id="8" name="Picture 8"/>
            <p:cNvPicPr>
              <a:picLocks noChangeAspect="1"/>
            </p:cNvPicPr>
            <p:nvPr/>
          </p:nvPicPr>
          <p:blipFill>
            <a:blip r:embed="rId3"/>
            <a:srcRect l="11107" r="11107"/>
            <a:stretch>
              <a:fillRect/>
            </a:stretch>
          </p:blipFill>
          <p:spPr>
            <a:xfrm>
              <a:off x="0" y="0"/>
              <a:ext cx="4321553" cy="7413246"/>
            </a:xfrm>
            <a:prstGeom prst="rect">
              <a:avLst/>
            </a:prstGeom>
          </p:spPr>
        </p:pic>
      </p:grpSp>
      <p:grpSp>
        <p:nvGrpSpPr>
          <p:cNvPr id="9" name="Group 9"/>
          <p:cNvGrpSpPr/>
          <p:nvPr/>
        </p:nvGrpSpPr>
        <p:grpSpPr>
          <a:xfrm>
            <a:off x="15046835" y="2195976"/>
            <a:ext cx="3241165" cy="5559935"/>
            <a:chOff x="0" y="0"/>
            <a:chExt cx="4321553" cy="7413246"/>
          </a:xfrm>
        </p:grpSpPr>
        <p:pic>
          <p:nvPicPr>
            <p:cNvPr id="10" name="Picture 10"/>
            <p:cNvPicPr>
              <a:picLocks noChangeAspect="1"/>
            </p:cNvPicPr>
            <p:nvPr/>
          </p:nvPicPr>
          <p:blipFill>
            <a:blip r:embed="rId4"/>
            <a:srcRect l="25260" r="35052" b="9227"/>
            <a:stretch>
              <a:fillRect/>
            </a:stretch>
          </p:blipFill>
          <p:spPr>
            <a:xfrm>
              <a:off x="0" y="0"/>
              <a:ext cx="4321553" cy="7413246"/>
            </a:xfrm>
            <a:prstGeom prst="rect">
              <a:avLst/>
            </a:prstGeom>
          </p:spPr>
        </p:pic>
      </p:grpSp>
      <p:sp>
        <p:nvSpPr>
          <p:cNvPr id="11" name="Freeform 11"/>
          <p:cNvSpPr/>
          <p:nvPr/>
        </p:nvSpPr>
        <p:spPr>
          <a:xfrm>
            <a:off x="12400255" y="9021491"/>
            <a:ext cx="3211827" cy="2879938"/>
          </a:xfrm>
          <a:custGeom>
            <a:avLst/>
            <a:gdLst/>
            <a:ahLst/>
            <a:cxnLst/>
            <a:rect l="l" t="t" r="r" b="b"/>
            <a:pathLst>
              <a:path w="3211827" h="2879938">
                <a:moveTo>
                  <a:pt x="0" y="0"/>
                </a:moveTo>
                <a:lnTo>
                  <a:pt x="3211827" y="0"/>
                </a:lnTo>
                <a:lnTo>
                  <a:pt x="3211827" y="2879938"/>
                </a:lnTo>
                <a:lnTo>
                  <a:pt x="0" y="2879938"/>
                </a:lnTo>
                <a:lnTo>
                  <a:pt x="0" y="0"/>
                </a:lnTo>
                <a:close/>
              </a:path>
            </a:pathLst>
          </a:custGeom>
          <a:blipFill>
            <a:blip r:embed="rId5">
              <a:extLst>
                <a:ext uri="{96DAC541-7B7A-43D3-8B79-37D633B846F1}">
                  <asvg:svgBlip xmlns:asvg="http://schemas.microsoft.com/office/drawing/2016/SVG/main" r:embed="rId6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tr-TR"/>
          </a:p>
        </p:txBody>
      </p:sp>
      <p:sp>
        <p:nvSpPr>
          <p:cNvPr id="12" name="Freeform 12"/>
          <p:cNvSpPr/>
          <p:nvPr/>
        </p:nvSpPr>
        <p:spPr>
          <a:xfrm>
            <a:off x="16052795" y="596667"/>
            <a:ext cx="1216708" cy="1216708"/>
          </a:xfrm>
          <a:custGeom>
            <a:avLst/>
            <a:gdLst/>
            <a:ahLst/>
            <a:cxnLst/>
            <a:rect l="l" t="t" r="r" b="b"/>
            <a:pathLst>
              <a:path w="1216708" h="1216708">
                <a:moveTo>
                  <a:pt x="0" y="0"/>
                </a:moveTo>
                <a:lnTo>
                  <a:pt x="1216708" y="0"/>
                </a:lnTo>
                <a:lnTo>
                  <a:pt x="1216708" y="1216708"/>
                </a:lnTo>
                <a:lnTo>
                  <a:pt x="0" y="1216708"/>
                </a:lnTo>
                <a:lnTo>
                  <a:pt x="0" y="0"/>
                </a:lnTo>
                <a:close/>
              </a:path>
            </a:pathLst>
          </a:custGeom>
          <a:blipFill>
            <a:blip r:embed="rId7"/>
            <a:stretch>
              <a:fillRect/>
            </a:stretch>
          </a:blipFill>
          <a:ln cap="sq">
            <a:noFill/>
            <a:prstDash val="solid"/>
            <a:miter/>
          </a:ln>
        </p:spPr>
        <p:txBody>
          <a:bodyPr/>
          <a:lstStyle/>
          <a:p>
            <a:endParaRPr lang="tr-TR"/>
          </a:p>
        </p:txBody>
      </p:sp>
      <p:sp>
        <p:nvSpPr>
          <p:cNvPr id="13" name="Freeform 13"/>
          <p:cNvSpPr/>
          <p:nvPr/>
        </p:nvSpPr>
        <p:spPr>
          <a:xfrm>
            <a:off x="851334" y="596667"/>
            <a:ext cx="2061427" cy="2061427"/>
          </a:xfrm>
          <a:custGeom>
            <a:avLst/>
            <a:gdLst/>
            <a:ahLst/>
            <a:cxnLst/>
            <a:rect l="l" t="t" r="r" b="b"/>
            <a:pathLst>
              <a:path w="2061427" h="2061427">
                <a:moveTo>
                  <a:pt x="0" y="0"/>
                </a:moveTo>
                <a:lnTo>
                  <a:pt x="2061428" y="0"/>
                </a:lnTo>
                <a:lnTo>
                  <a:pt x="2061428" y="2061427"/>
                </a:lnTo>
                <a:lnTo>
                  <a:pt x="0" y="2061427"/>
                </a:lnTo>
                <a:lnTo>
                  <a:pt x="0" y="0"/>
                </a:lnTo>
                <a:close/>
              </a:path>
            </a:pathLst>
          </a:custGeom>
          <a:blipFill>
            <a:blip r:embed="rId8">
              <a:extLst>
                <a:ext uri="{96DAC541-7B7A-43D3-8B79-37D633B846F1}">
                  <asvg:svgBlip xmlns:asvg="http://schemas.microsoft.com/office/drawing/2016/SVG/main" r:embed="rId9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tr-TR"/>
          </a:p>
        </p:txBody>
      </p:sp>
      <p:sp>
        <p:nvSpPr>
          <p:cNvPr id="14" name="Freeform 14"/>
          <p:cNvSpPr/>
          <p:nvPr/>
        </p:nvSpPr>
        <p:spPr>
          <a:xfrm>
            <a:off x="854169" y="7252751"/>
            <a:ext cx="386295" cy="386295"/>
          </a:xfrm>
          <a:custGeom>
            <a:avLst/>
            <a:gdLst/>
            <a:ahLst/>
            <a:cxnLst/>
            <a:rect l="l" t="t" r="r" b="b"/>
            <a:pathLst>
              <a:path w="386295" h="386295">
                <a:moveTo>
                  <a:pt x="0" y="0"/>
                </a:moveTo>
                <a:lnTo>
                  <a:pt x="386295" y="0"/>
                </a:lnTo>
                <a:lnTo>
                  <a:pt x="386295" y="386295"/>
                </a:lnTo>
                <a:lnTo>
                  <a:pt x="0" y="386295"/>
                </a:lnTo>
                <a:lnTo>
                  <a:pt x="0" y="0"/>
                </a:lnTo>
                <a:close/>
              </a:path>
            </a:pathLst>
          </a:custGeom>
          <a:blipFill>
            <a:blip r:embed="rId10">
              <a:extLst>
                <a:ext uri="{96DAC541-7B7A-43D3-8B79-37D633B846F1}">
                  <asvg:svgBlip xmlns:asvg="http://schemas.microsoft.com/office/drawing/2016/SVG/main" r:embed="rId11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tr-TR"/>
          </a:p>
        </p:txBody>
      </p:sp>
      <p:sp>
        <p:nvSpPr>
          <p:cNvPr id="15" name="Freeform 15"/>
          <p:cNvSpPr/>
          <p:nvPr/>
        </p:nvSpPr>
        <p:spPr>
          <a:xfrm>
            <a:off x="812686" y="7755911"/>
            <a:ext cx="595651" cy="347711"/>
          </a:xfrm>
          <a:custGeom>
            <a:avLst/>
            <a:gdLst/>
            <a:ahLst/>
            <a:cxnLst/>
            <a:rect l="l" t="t" r="r" b="b"/>
            <a:pathLst>
              <a:path w="595651" h="347711">
                <a:moveTo>
                  <a:pt x="0" y="0"/>
                </a:moveTo>
                <a:lnTo>
                  <a:pt x="595651" y="0"/>
                </a:lnTo>
                <a:lnTo>
                  <a:pt x="595651" y="347711"/>
                </a:lnTo>
                <a:lnTo>
                  <a:pt x="0" y="347711"/>
                </a:lnTo>
                <a:lnTo>
                  <a:pt x="0" y="0"/>
                </a:lnTo>
                <a:close/>
              </a:path>
            </a:pathLst>
          </a:custGeom>
          <a:blipFill>
            <a:blip r:embed="rId12">
              <a:extLst>
                <a:ext uri="{96DAC541-7B7A-43D3-8B79-37D633B846F1}">
                  <asvg:svgBlip xmlns:asvg="http://schemas.microsoft.com/office/drawing/2016/SVG/main" r:embed="rId13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tr-TR"/>
          </a:p>
        </p:txBody>
      </p:sp>
      <p:sp>
        <p:nvSpPr>
          <p:cNvPr id="16" name="Freeform 16"/>
          <p:cNvSpPr/>
          <p:nvPr/>
        </p:nvSpPr>
        <p:spPr>
          <a:xfrm>
            <a:off x="9838607" y="9258300"/>
            <a:ext cx="824341" cy="607951"/>
          </a:xfrm>
          <a:custGeom>
            <a:avLst/>
            <a:gdLst/>
            <a:ahLst/>
            <a:cxnLst/>
            <a:rect l="l" t="t" r="r" b="b"/>
            <a:pathLst>
              <a:path w="824341" h="607951">
                <a:moveTo>
                  <a:pt x="0" y="0"/>
                </a:moveTo>
                <a:lnTo>
                  <a:pt x="824341" y="0"/>
                </a:lnTo>
                <a:lnTo>
                  <a:pt x="824341" y="607951"/>
                </a:lnTo>
                <a:lnTo>
                  <a:pt x="0" y="607951"/>
                </a:lnTo>
                <a:lnTo>
                  <a:pt x="0" y="0"/>
                </a:lnTo>
                <a:close/>
              </a:path>
            </a:pathLst>
          </a:custGeom>
        </p:spPr>
        <p:txBody>
          <a:bodyPr/>
          <a:lstStyle/>
          <a:p>
            <a:endParaRPr lang="tr-TR"/>
          </a:p>
        </p:txBody>
      </p:sp>
      <p:sp>
        <p:nvSpPr>
          <p:cNvPr id="17" name="Freeform 17"/>
          <p:cNvSpPr/>
          <p:nvPr/>
        </p:nvSpPr>
        <p:spPr>
          <a:xfrm>
            <a:off x="10384741" y="9590801"/>
            <a:ext cx="556412" cy="569949"/>
          </a:xfrm>
          <a:custGeom>
            <a:avLst/>
            <a:gdLst/>
            <a:ahLst/>
            <a:cxnLst/>
            <a:rect l="l" t="t" r="r" b="b"/>
            <a:pathLst>
              <a:path w="556412" h="569949">
                <a:moveTo>
                  <a:pt x="0" y="0"/>
                </a:moveTo>
                <a:lnTo>
                  <a:pt x="556413" y="0"/>
                </a:lnTo>
                <a:lnTo>
                  <a:pt x="556413" y="569949"/>
                </a:lnTo>
                <a:lnTo>
                  <a:pt x="0" y="569949"/>
                </a:lnTo>
                <a:lnTo>
                  <a:pt x="0" y="0"/>
                </a:lnTo>
                <a:close/>
              </a:path>
            </a:pathLst>
          </a:custGeom>
          <a:blipFill>
            <a:blip r:embed="rId14">
              <a:extLst>
                <a:ext uri="{96DAC541-7B7A-43D3-8B79-37D633B846F1}">
                  <asvg:svgBlip xmlns:asvg="http://schemas.microsoft.com/office/drawing/2016/SVG/main" r:embed="rId15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tr-TR"/>
          </a:p>
        </p:txBody>
      </p:sp>
      <p:sp>
        <p:nvSpPr>
          <p:cNvPr id="21" name="TextBox 21"/>
          <p:cNvSpPr txBox="1"/>
          <p:nvPr/>
        </p:nvSpPr>
        <p:spPr>
          <a:xfrm>
            <a:off x="1127035" y="1522605"/>
            <a:ext cx="9440648" cy="855888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6900"/>
              </a:lnSpc>
            </a:pPr>
            <a:r>
              <a:rPr lang="en-US" sz="4928">
                <a:solidFill>
                  <a:srgbClr val="000000"/>
                </a:solidFill>
                <a:latin typeface="Roboto Condensed"/>
                <a:ea typeface="Roboto Condensed"/>
                <a:cs typeface="Roboto Condensed"/>
                <a:sym typeface="Roboto Condensed"/>
              </a:rPr>
              <a:t>GELECEĞİN LİDERLERİ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1589642" y="7248730"/>
            <a:ext cx="1597894" cy="345479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marL="0" lvl="0" indent="0" algn="l">
              <a:lnSpc>
                <a:spcPts val="2940"/>
              </a:lnSpc>
              <a:spcBef>
                <a:spcPct val="0"/>
              </a:spcBef>
            </a:pPr>
            <a:r>
              <a:rPr lang="en-US" sz="2100" b="1" dirty="0">
                <a:solidFill>
                  <a:srgbClr val="565656"/>
                </a:solidFill>
                <a:latin typeface="Montserrat Bold"/>
                <a:ea typeface="Montserrat Bold"/>
                <a:cs typeface="Montserrat Bold"/>
                <a:sym typeface="Montserrat Bold"/>
              </a:rPr>
              <a:t>60-120 </a:t>
            </a:r>
            <a:r>
              <a:rPr lang="en-US" sz="2100" b="1" u="none" strike="noStrike" dirty="0">
                <a:solidFill>
                  <a:srgbClr val="565656"/>
                </a:solidFill>
                <a:latin typeface="Montserrat Bold"/>
                <a:ea typeface="Montserrat Bold"/>
                <a:cs typeface="Montserrat Bold"/>
                <a:sym typeface="Montserrat Bold"/>
              </a:rPr>
              <a:t>dk.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1589642" y="7756912"/>
            <a:ext cx="6667210" cy="345479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marL="0" lvl="0" indent="0" algn="l">
              <a:lnSpc>
                <a:spcPts val="2940"/>
              </a:lnSpc>
              <a:spcBef>
                <a:spcPct val="0"/>
              </a:spcBef>
            </a:pPr>
            <a:r>
              <a:rPr lang="en-US" sz="2100" b="1" u="none" strike="noStrike" dirty="0">
                <a:solidFill>
                  <a:srgbClr val="565656"/>
                </a:solidFill>
                <a:latin typeface="Montserrat Bold"/>
                <a:ea typeface="Montserrat Bold"/>
                <a:cs typeface="Montserrat Bold"/>
                <a:sym typeface="Montserrat Bold"/>
              </a:rPr>
              <a:t>1 moderatör, 1 koordinatör, her </a:t>
            </a:r>
            <a:r>
              <a:rPr lang="en-US" sz="2100" b="1" u="none" strike="noStrike" dirty="0" err="1">
                <a:solidFill>
                  <a:srgbClr val="565656"/>
                </a:solidFill>
                <a:latin typeface="Montserrat Bold"/>
                <a:ea typeface="Montserrat Bold"/>
                <a:cs typeface="Montserrat Bold"/>
                <a:sym typeface="Montserrat Bold"/>
              </a:rPr>
              <a:t>takıma</a:t>
            </a:r>
            <a:r>
              <a:rPr lang="en-US" sz="2100" b="1" u="none" strike="noStrike" dirty="0">
                <a:solidFill>
                  <a:srgbClr val="565656"/>
                </a:solidFill>
                <a:latin typeface="Montserrat Bold"/>
                <a:ea typeface="Montserrat Bold"/>
                <a:cs typeface="Montserrat Bold"/>
                <a:sym typeface="Montserrat Bold"/>
              </a:rPr>
              <a:t> 1 asistan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834811" y="8265547"/>
            <a:ext cx="3356189" cy="345479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marL="0" lvl="0" indent="0" algn="l">
              <a:lnSpc>
                <a:spcPts val="2940"/>
              </a:lnSpc>
              <a:spcBef>
                <a:spcPct val="0"/>
              </a:spcBef>
            </a:pPr>
            <a:r>
              <a:rPr lang="en-US" sz="2100" b="1" u="none" strike="noStrike" dirty="0">
                <a:solidFill>
                  <a:srgbClr val="565656"/>
                </a:solidFill>
                <a:latin typeface="Montserrat Bold"/>
                <a:ea typeface="Montserrat Bold"/>
                <a:cs typeface="Montserrat Bold"/>
                <a:sym typeface="Montserrat Bold"/>
              </a:rPr>
              <a:t>Katılımcı Sayısı:  20-500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851335" y="3036351"/>
            <a:ext cx="7225866" cy="3564309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marL="0" lvl="0" indent="0" algn="just">
              <a:lnSpc>
                <a:spcPts val="2800"/>
              </a:lnSpc>
              <a:spcBef>
                <a:spcPct val="0"/>
              </a:spcBef>
            </a:pP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Anka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kuşu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mis</a:t>
            </a:r>
            <a:r>
              <a:rPr lang="en-US" sz="2000" u="none" strike="noStrike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ali</a:t>
            </a:r>
            <a:r>
              <a:rPr lang="en-US" sz="2000" u="none" strike="noStrike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u="none" strike="noStrike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türlü</a:t>
            </a:r>
            <a:r>
              <a:rPr lang="en-US" sz="2000" u="none" strike="noStrike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u="none" strike="noStrike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türlü</a:t>
            </a:r>
            <a:r>
              <a:rPr lang="en-US" sz="2000" u="none" strike="noStrike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u="none" strike="noStrike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engelleri</a:t>
            </a:r>
            <a:r>
              <a:rPr lang="en-US" sz="2000" u="none" strike="noStrike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u="none" strike="noStrike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aşan</a:t>
            </a:r>
            <a:r>
              <a:rPr lang="en-US" sz="2000" u="none" strike="noStrike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u="none" strike="noStrike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katılımcılarımız</a:t>
            </a:r>
            <a:r>
              <a:rPr lang="en-US" sz="2000" u="none" strike="noStrike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finale </a:t>
            </a:r>
            <a:r>
              <a:rPr lang="en-US" sz="2000" u="none" strike="noStrike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ulaştığında</a:t>
            </a:r>
            <a:r>
              <a:rPr lang="en-US" sz="2000" u="none" strike="noStrike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u="none" strike="noStrike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büyük</a:t>
            </a:r>
            <a:r>
              <a:rPr lang="en-US" sz="2000" u="none" strike="noStrike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u="none" strike="noStrike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bir</a:t>
            </a:r>
            <a:r>
              <a:rPr lang="en-US" sz="2000" u="none" strike="noStrike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u="none" strike="noStrike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sürprizle</a:t>
            </a:r>
            <a:r>
              <a:rPr lang="en-US" sz="2000" u="none" strike="noStrike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u="none" strike="noStrike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karşılaşırlar</a:t>
            </a:r>
            <a:r>
              <a:rPr lang="en-US" sz="2000" u="none" strike="noStrike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. </a:t>
            </a:r>
            <a:r>
              <a:rPr lang="en-US" sz="2000" u="none" strike="noStrike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Perdeyi</a:t>
            </a:r>
            <a:r>
              <a:rPr lang="en-US" sz="2000" u="none" strike="noStrike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u="none" strike="noStrike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kaldırdıklarında</a:t>
            </a:r>
            <a:r>
              <a:rPr lang="en-US" sz="2000" u="none" strike="noStrike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dev </a:t>
            </a:r>
            <a:r>
              <a:rPr lang="en-US" sz="2000" u="none" strike="noStrike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aynaları</a:t>
            </a:r>
            <a:r>
              <a:rPr lang="en-US" sz="2000" u="none" strike="noStrike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u="none" strike="noStrike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karşılarında</a:t>
            </a:r>
            <a:r>
              <a:rPr lang="en-US" sz="2000" u="none" strike="noStrike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u="none" strike="noStrike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bulurlar</a:t>
            </a:r>
            <a:r>
              <a:rPr lang="en-US" sz="2000" u="none" strike="noStrike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: </a:t>
            </a:r>
            <a:r>
              <a:rPr lang="en-US" sz="2000" u="none" strike="noStrike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Aradıkları</a:t>
            </a:r>
            <a:r>
              <a:rPr lang="en-US" sz="2000" u="none" strike="noStrike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u="none" strike="noStrike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geleceğin</a:t>
            </a:r>
            <a:r>
              <a:rPr lang="en-US" sz="2000" u="none" strike="noStrike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u="none" strike="noStrike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liderlerinin</a:t>
            </a:r>
            <a:r>
              <a:rPr lang="en-US" sz="2000" u="none" strike="noStrike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u="none" strike="noStrike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sırrı</a:t>
            </a:r>
            <a:r>
              <a:rPr lang="en-US" sz="2000" u="none" strike="noStrike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u="none" strike="noStrike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aslında</a:t>
            </a:r>
            <a:r>
              <a:rPr lang="en-US" sz="2000" u="none" strike="noStrike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u="none" strike="noStrike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kendi</a:t>
            </a:r>
            <a:r>
              <a:rPr lang="en-US" sz="2000" u="none" strike="noStrike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u="none" strike="noStrike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içlerinde</a:t>
            </a:r>
            <a:r>
              <a:rPr lang="en-US" sz="2000" u="none" strike="noStrike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u="none" strike="noStrike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saklıdır</a:t>
            </a:r>
            <a:r>
              <a:rPr lang="en-US" sz="2000" u="none" strike="noStrike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.</a:t>
            </a:r>
          </a:p>
          <a:p>
            <a:pPr marL="0" lvl="0" indent="0" algn="just">
              <a:lnSpc>
                <a:spcPts val="2800"/>
              </a:lnSpc>
              <a:spcBef>
                <a:spcPct val="0"/>
              </a:spcBef>
            </a:pPr>
            <a:endParaRPr lang="en-US" sz="2000" u="none" strike="noStrike" dirty="0">
              <a:solidFill>
                <a:srgbClr val="565656"/>
              </a:solidFill>
              <a:latin typeface="Montserrat"/>
              <a:ea typeface="Montserrat"/>
              <a:cs typeface="Montserrat"/>
              <a:sym typeface="Montserrat"/>
            </a:endParaRPr>
          </a:p>
          <a:p>
            <a:pPr marL="0" lvl="0" indent="0" algn="just">
              <a:lnSpc>
                <a:spcPts val="2800"/>
              </a:lnSpc>
              <a:spcBef>
                <a:spcPct val="0"/>
              </a:spcBef>
            </a:pPr>
            <a:r>
              <a:rPr lang="en-US" sz="2000" u="none" strike="noStrike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Şirket </a:t>
            </a:r>
            <a:r>
              <a:rPr lang="en-US" sz="2000" u="none" strike="noStrike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değerlerinizle</a:t>
            </a:r>
            <a:r>
              <a:rPr lang="en-US" sz="2000" u="none" strike="noStrike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u="none" strike="noStrike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bezenmiş</a:t>
            </a:r>
            <a:r>
              <a:rPr lang="en-US" sz="2000" u="none" strike="noStrike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u="none" strike="noStrike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engellerin</a:t>
            </a:r>
            <a:r>
              <a:rPr lang="en-US" sz="2000" u="none" strike="noStrike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u="none" strike="noStrike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aşıldığı</a:t>
            </a:r>
            <a:r>
              <a:rPr lang="en-US" sz="2000" u="none" strike="noStrike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u="none" strike="noStrike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bir</a:t>
            </a:r>
            <a:r>
              <a:rPr lang="en-US" sz="2000" u="none" strike="noStrike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u="none" strike="noStrike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yolculuktur</a:t>
            </a:r>
            <a:r>
              <a:rPr lang="en-US" sz="2000" u="none" strike="noStrike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. Size </a:t>
            </a:r>
            <a:r>
              <a:rPr lang="en-US" sz="2000" u="none" strike="noStrike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özel</a:t>
            </a:r>
            <a:r>
              <a:rPr lang="en-US" sz="2000" u="none" strike="noStrike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u="none" strike="noStrike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tasarlanmış</a:t>
            </a:r>
            <a:r>
              <a:rPr lang="en-US" sz="2000" u="none" strike="noStrike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u="none" strike="noStrike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oyunda</a:t>
            </a:r>
            <a:r>
              <a:rPr lang="en-US" sz="2000" u="none" strike="noStrike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u="none" strike="noStrike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dilediğiniz</a:t>
            </a:r>
            <a:r>
              <a:rPr lang="en-US" sz="2000" u="none" strike="noStrike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u="none" strike="noStrike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konuları</a:t>
            </a:r>
            <a:r>
              <a:rPr lang="en-US" sz="2000" u="none" strike="noStrike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u="none" strike="noStrike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oyunlaştırarak</a:t>
            </a:r>
            <a:r>
              <a:rPr lang="en-US" sz="2000" u="none" strike="noStrike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u="none" strike="noStrike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işlerken</a:t>
            </a:r>
            <a:r>
              <a:rPr lang="en-US" sz="2000" u="none" strike="noStrike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hem </a:t>
            </a:r>
            <a:r>
              <a:rPr lang="en-US" sz="2000" u="none" strike="noStrike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eğlendirir</a:t>
            </a:r>
            <a:r>
              <a:rPr lang="en-US" sz="2000" u="none" strike="noStrike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hem de </a:t>
            </a:r>
            <a:r>
              <a:rPr lang="en-US" sz="2000" u="none" strike="noStrike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mesajlarınızı</a:t>
            </a:r>
            <a:r>
              <a:rPr lang="en-US" sz="2000" u="none" strike="noStrike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u="none" strike="noStrike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katılımcılarınıza</a:t>
            </a:r>
            <a:r>
              <a:rPr lang="en-US" sz="2000" u="none" strike="noStrike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etkili </a:t>
            </a:r>
            <a:r>
              <a:rPr lang="en-US" sz="2000" u="none" strike="noStrike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bir</a:t>
            </a:r>
            <a:r>
              <a:rPr lang="en-US" sz="2000" u="none" strike="noStrike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u="none" strike="noStrike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şekilde</a:t>
            </a:r>
            <a:r>
              <a:rPr lang="en-US" sz="2000" u="none" strike="noStrike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u="none" strike="noStrike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iletirsiniz</a:t>
            </a:r>
            <a:r>
              <a:rPr lang="en-US" sz="2000" u="none" strike="noStrike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.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1882048" y="2358708"/>
            <a:ext cx="9440648" cy="35877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2800"/>
              </a:lnSpc>
            </a:pPr>
            <a:r>
              <a:rPr lang="en-US" sz="2000">
                <a:solidFill>
                  <a:srgbClr val="000000"/>
                </a:solidFill>
                <a:latin typeface="Roboto Condensed"/>
                <a:ea typeface="Roboto Condensed"/>
                <a:cs typeface="Roboto Condensed"/>
                <a:sym typeface="Roboto Condensed"/>
              </a:rPr>
              <a:t>TAKIM ÇALIŞMASI</a:t>
            </a:r>
          </a:p>
        </p:txBody>
      </p:sp>
      <p:sp>
        <p:nvSpPr>
          <p:cNvPr id="27" name="TextBox 27"/>
          <p:cNvSpPr txBox="1"/>
          <p:nvPr/>
        </p:nvSpPr>
        <p:spPr>
          <a:xfrm>
            <a:off x="3274322" y="9587428"/>
            <a:ext cx="6564285" cy="32321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0" lvl="0" indent="0" algn="ctr">
              <a:lnSpc>
                <a:spcPts val="2660"/>
              </a:lnSpc>
              <a:spcBef>
                <a:spcPct val="0"/>
              </a:spcBef>
            </a:pPr>
            <a:r>
              <a:rPr lang="en-US" sz="19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https://www.m3.com.tr/gelecegin-liderleri/ </a:t>
            </a:r>
          </a:p>
        </p:txBody>
      </p:sp>
      <p:sp>
        <p:nvSpPr>
          <p:cNvPr id="28" name="TextBox 28"/>
          <p:cNvSpPr txBox="1"/>
          <p:nvPr/>
        </p:nvSpPr>
        <p:spPr>
          <a:xfrm>
            <a:off x="5572493" y="9240719"/>
            <a:ext cx="1818907" cy="345479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marL="0" lvl="0" indent="0" algn="l">
              <a:lnSpc>
                <a:spcPts val="2940"/>
              </a:lnSpc>
              <a:spcBef>
                <a:spcPct val="0"/>
              </a:spcBef>
            </a:pPr>
            <a:r>
              <a:rPr lang="en-US" sz="2100" b="1" dirty="0">
                <a:solidFill>
                  <a:srgbClr val="565656"/>
                </a:solidFill>
                <a:latin typeface="Montserrat Bold"/>
                <a:ea typeface="Montserrat Bold"/>
                <a:cs typeface="Montserrat Bold"/>
                <a:sym typeface="Montserrat Bold"/>
              </a:rPr>
              <a:t>Detaylı bilgi:</a:t>
            </a:r>
          </a:p>
        </p:txBody>
      </p:sp>
      <p:sp>
        <p:nvSpPr>
          <p:cNvPr id="29" name="TextBox 29"/>
          <p:cNvSpPr txBox="1"/>
          <p:nvPr/>
        </p:nvSpPr>
        <p:spPr>
          <a:xfrm>
            <a:off x="1028700" y="9463603"/>
            <a:ext cx="1980378" cy="26670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2160"/>
              </a:lnSpc>
            </a:pPr>
            <a:r>
              <a:rPr lang="en-US" sz="1800" b="1">
                <a:solidFill>
                  <a:srgbClr val="FFFFFF"/>
                </a:solidFill>
                <a:latin typeface="Montserrat Bold"/>
                <a:ea typeface="Montserrat Bold"/>
                <a:cs typeface="Montserrat Bold"/>
                <a:sym typeface="Montserrat Bold"/>
              </a:rPr>
              <a:t>Fiyat: </a:t>
            </a:r>
          </a:p>
        </p:txBody>
      </p:sp>
    </p:spTree>
  </p:cSld>
  <p:clrMapOvr>
    <a:masterClrMapping/>
  </p:clrMapOvr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530898E5-53E8-952E-4DA7-71FCA7B8010B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2">
            <a:extLst>
              <a:ext uri="{FF2B5EF4-FFF2-40B4-BE49-F238E27FC236}">
                <a16:creationId xmlns:a16="http://schemas.microsoft.com/office/drawing/2014/main" id="{A8A5DE88-E4FB-7C0F-6DC3-D1576B81FBD3}"/>
              </a:ext>
            </a:extLst>
          </p:cNvPr>
          <p:cNvGrpSpPr/>
          <p:nvPr/>
        </p:nvGrpSpPr>
        <p:grpSpPr>
          <a:xfrm>
            <a:off x="9703621" y="0"/>
            <a:ext cx="8584380" cy="10287000"/>
            <a:chOff x="0" y="0"/>
            <a:chExt cx="3358824" cy="2709333"/>
          </a:xfrm>
          <a:solidFill>
            <a:schemeClr val="accent6">
              <a:lumMod val="75000"/>
            </a:schemeClr>
          </a:solidFill>
        </p:grpSpPr>
        <p:sp>
          <p:nvSpPr>
            <p:cNvPr id="3" name="Freeform 3">
              <a:extLst>
                <a:ext uri="{FF2B5EF4-FFF2-40B4-BE49-F238E27FC236}">
                  <a16:creationId xmlns:a16="http://schemas.microsoft.com/office/drawing/2014/main" id="{8C2B67C8-E3DE-92B9-4C42-C849E050CBE6}"/>
                </a:ext>
              </a:extLst>
            </p:cNvPr>
            <p:cNvSpPr/>
            <p:nvPr/>
          </p:nvSpPr>
          <p:spPr>
            <a:xfrm>
              <a:off x="0" y="0"/>
              <a:ext cx="3358824" cy="2709333"/>
            </a:xfrm>
            <a:custGeom>
              <a:avLst/>
              <a:gdLst/>
              <a:ahLst/>
              <a:cxnLst/>
              <a:rect l="l" t="t" r="r" b="b"/>
              <a:pathLst>
                <a:path w="3358824" h="2709333">
                  <a:moveTo>
                    <a:pt x="0" y="0"/>
                  </a:moveTo>
                  <a:lnTo>
                    <a:pt x="3358824" y="0"/>
                  </a:lnTo>
                  <a:lnTo>
                    <a:pt x="3358824" y="2709333"/>
                  </a:lnTo>
                  <a:lnTo>
                    <a:pt x="0" y="2709333"/>
                  </a:lnTo>
                  <a:close/>
                </a:path>
              </a:pathLst>
            </a:custGeom>
            <a:grpFill/>
          </p:spPr>
          <p:txBody>
            <a:bodyPr/>
            <a:lstStyle/>
            <a:p>
              <a:endParaRPr lang="tr-TR"/>
            </a:p>
          </p:txBody>
        </p:sp>
        <p:sp>
          <p:nvSpPr>
            <p:cNvPr id="4" name="TextBox 4">
              <a:extLst>
                <a:ext uri="{FF2B5EF4-FFF2-40B4-BE49-F238E27FC236}">
                  <a16:creationId xmlns:a16="http://schemas.microsoft.com/office/drawing/2014/main" id="{B7FBF193-3E0E-E6DE-2B7F-669394997BCB}"/>
                </a:ext>
              </a:extLst>
            </p:cNvPr>
            <p:cNvSpPr txBox="1"/>
            <p:nvPr/>
          </p:nvSpPr>
          <p:spPr>
            <a:xfrm>
              <a:off x="0" y="-38100"/>
              <a:ext cx="3358824" cy="2747433"/>
            </a:xfrm>
            <a:prstGeom prst="rect">
              <a:avLst/>
            </a:prstGeom>
            <a:grpFill/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940"/>
                </a:lnSpc>
              </a:pPr>
              <a:endParaRPr/>
            </a:p>
          </p:txBody>
        </p:sp>
      </p:grpSp>
      <p:grpSp>
        <p:nvGrpSpPr>
          <p:cNvPr id="5" name="Group 5">
            <a:extLst>
              <a:ext uri="{FF2B5EF4-FFF2-40B4-BE49-F238E27FC236}">
                <a16:creationId xmlns:a16="http://schemas.microsoft.com/office/drawing/2014/main" id="{2D5620F4-BC6B-C6B7-D785-49B16F6AFD3C}"/>
              </a:ext>
            </a:extLst>
          </p:cNvPr>
          <p:cNvGrpSpPr/>
          <p:nvPr/>
        </p:nvGrpSpPr>
        <p:grpSpPr>
          <a:xfrm>
            <a:off x="8256852" y="2195976"/>
            <a:ext cx="3241165" cy="5559935"/>
            <a:chOff x="0" y="0"/>
            <a:chExt cx="4321553" cy="7413246"/>
          </a:xfrm>
        </p:grpSpPr>
        <p:pic>
          <p:nvPicPr>
            <p:cNvPr id="6" name="Picture 6">
              <a:extLst>
                <a:ext uri="{FF2B5EF4-FFF2-40B4-BE49-F238E27FC236}">
                  <a16:creationId xmlns:a16="http://schemas.microsoft.com/office/drawing/2014/main" id="{13D511DD-B3B4-08A6-ADAA-5787ACDDAF39}"/>
                </a:ext>
              </a:extLst>
            </p:cNvPr>
            <p:cNvPicPr>
              <a:picLocks noChangeAspect="1"/>
            </p:cNvPicPr>
            <p:nvPr/>
          </p:nvPicPr>
          <p:blipFill>
            <a:blip r:embed="rId2"/>
            <a:srcRect l="11772" r="49364"/>
            <a:stretch>
              <a:fillRect/>
            </a:stretch>
          </p:blipFill>
          <p:spPr>
            <a:xfrm>
              <a:off x="0" y="0"/>
              <a:ext cx="4321553" cy="7413246"/>
            </a:xfrm>
            <a:prstGeom prst="rect">
              <a:avLst/>
            </a:prstGeom>
          </p:spPr>
        </p:pic>
      </p:grpSp>
      <p:grpSp>
        <p:nvGrpSpPr>
          <p:cNvPr id="7" name="Group 7">
            <a:extLst>
              <a:ext uri="{FF2B5EF4-FFF2-40B4-BE49-F238E27FC236}">
                <a16:creationId xmlns:a16="http://schemas.microsoft.com/office/drawing/2014/main" id="{6B0FBD14-CA5E-99FE-7D6A-D3F3E4E27B30}"/>
              </a:ext>
            </a:extLst>
          </p:cNvPr>
          <p:cNvGrpSpPr/>
          <p:nvPr/>
        </p:nvGrpSpPr>
        <p:grpSpPr>
          <a:xfrm>
            <a:off x="11653271" y="2195976"/>
            <a:ext cx="3241165" cy="5559935"/>
            <a:chOff x="0" y="0"/>
            <a:chExt cx="4321553" cy="7413246"/>
          </a:xfrm>
        </p:grpSpPr>
        <p:pic>
          <p:nvPicPr>
            <p:cNvPr id="8" name="Picture 8">
              <a:extLst>
                <a:ext uri="{FF2B5EF4-FFF2-40B4-BE49-F238E27FC236}">
                  <a16:creationId xmlns:a16="http://schemas.microsoft.com/office/drawing/2014/main" id="{493ECA73-DF82-766C-9799-6A52EC102F19}"/>
                </a:ext>
              </a:extLst>
            </p:cNvPr>
            <p:cNvPicPr>
              <a:picLocks noChangeAspect="1"/>
            </p:cNvPicPr>
            <p:nvPr/>
          </p:nvPicPr>
          <p:blipFill>
            <a:blip r:embed="rId3"/>
            <a:srcRect l="11107" r="11107"/>
            <a:stretch>
              <a:fillRect/>
            </a:stretch>
          </p:blipFill>
          <p:spPr>
            <a:xfrm>
              <a:off x="0" y="0"/>
              <a:ext cx="4321553" cy="7413246"/>
            </a:xfrm>
            <a:prstGeom prst="rect">
              <a:avLst/>
            </a:prstGeom>
          </p:spPr>
        </p:pic>
      </p:grpSp>
      <p:grpSp>
        <p:nvGrpSpPr>
          <p:cNvPr id="9" name="Group 9">
            <a:extLst>
              <a:ext uri="{FF2B5EF4-FFF2-40B4-BE49-F238E27FC236}">
                <a16:creationId xmlns:a16="http://schemas.microsoft.com/office/drawing/2014/main" id="{61814B35-5510-2A95-CF05-FD17845366EF}"/>
              </a:ext>
            </a:extLst>
          </p:cNvPr>
          <p:cNvGrpSpPr/>
          <p:nvPr/>
        </p:nvGrpSpPr>
        <p:grpSpPr>
          <a:xfrm>
            <a:off x="15046835" y="2195976"/>
            <a:ext cx="3241165" cy="5559935"/>
            <a:chOff x="0" y="0"/>
            <a:chExt cx="4321553" cy="7413246"/>
          </a:xfrm>
        </p:grpSpPr>
        <p:pic>
          <p:nvPicPr>
            <p:cNvPr id="10" name="Picture 10">
              <a:extLst>
                <a:ext uri="{FF2B5EF4-FFF2-40B4-BE49-F238E27FC236}">
                  <a16:creationId xmlns:a16="http://schemas.microsoft.com/office/drawing/2014/main" id="{7366644D-AA05-A63E-B85C-8E546F6B336E}"/>
                </a:ext>
              </a:extLst>
            </p:cNvPr>
            <p:cNvPicPr>
              <a:picLocks noChangeAspect="1"/>
            </p:cNvPicPr>
            <p:nvPr/>
          </p:nvPicPr>
          <p:blipFill>
            <a:blip r:embed="rId4"/>
            <a:srcRect l="25260" r="35052" b="9227"/>
            <a:stretch>
              <a:fillRect/>
            </a:stretch>
          </p:blipFill>
          <p:spPr>
            <a:xfrm>
              <a:off x="0" y="0"/>
              <a:ext cx="4321553" cy="7413246"/>
            </a:xfrm>
            <a:prstGeom prst="rect">
              <a:avLst/>
            </a:prstGeom>
          </p:spPr>
        </p:pic>
      </p:grpSp>
      <p:sp>
        <p:nvSpPr>
          <p:cNvPr id="11" name="Freeform 11">
            <a:extLst>
              <a:ext uri="{FF2B5EF4-FFF2-40B4-BE49-F238E27FC236}">
                <a16:creationId xmlns:a16="http://schemas.microsoft.com/office/drawing/2014/main" id="{EDC7DA91-8F60-4B78-A454-72F03FF3BE81}"/>
              </a:ext>
            </a:extLst>
          </p:cNvPr>
          <p:cNvSpPr/>
          <p:nvPr/>
        </p:nvSpPr>
        <p:spPr>
          <a:xfrm>
            <a:off x="12400255" y="9021491"/>
            <a:ext cx="3211827" cy="2879938"/>
          </a:xfrm>
          <a:custGeom>
            <a:avLst/>
            <a:gdLst/>
            <a:ahLst/>
            <a:cxnLst/>
            <a:rect l="l" t="t" r="r" b="b"/>
            <a:pathLst>
              <a:path w="3211827" h="2879938">
                <a:moveTo>
                  <a:pt x="0" y="0"/>
                </a:moveTo>
                <a:lnTo>
                  <a:pt x="3211827" y="0"/>
                </a:lnTo>
                <a:lnTo>
                  <a:pt x="3211827" y="2879938"/>
                </a:lnTo>
                <a:lnTo>
                  <a:pt x="0" y="2879938"/>
                </a:lnTo>
                <a:lnTo>
                  <a:pt x="0" y="0"/>
                </a:lnTo>
                <a:close/>
              </a:path>
            </a:pathLst>
          </a:custGeom>
          <a:blipFill>
            <a:blip r:embed="rId5">
              <a:extLst>
                <a:ext uri="{96DAC541-7B7A-43D3-8B79-37D633B846F1}">
                  <asvg:svgBlip xmlns:asvg="http://schemas.microsoft.com/office/drawing/2016/SVG/main" r:embed="rId6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tr-TR"/>
          </a:p>
        </p:txBody>
      </p:sp>
      <p:sp>
        <p:nvSpPr>
          <p:cNvPr id="12" name="Freeform 12">
            <a:extLst>
              <a:ext uri="{FF2B5EF4-FFF2-40B4-BE49-F238E27FC236}">
                <a16:creationId xmlns:a16="http://schemas.microsoft.com/office/drawing/2014/main" id="{698110D4-36B6-6D33-ECCA-BEA4B5FAB4C6}"/>
              </a:ext>
            </a:extLst>
          </p:cNvPr>
          <p:cNvSpPr/>
          <p:nvPr/>
        </p:nvSpPr>
        <p:spPr>
          <a:xfrm>
            <a:off x="16052795" y="596667"/>
            <a:ext cx="1216708" cy="1216708"/>
          </a:xfrm>
          <a:custGeom>
            <a:avLst/>
            <a:gdLst/>
            <a:ahLst/>
            <a:cxnLst/>
            <a:rect l="l" t="t" r="r" b="b"/>
            <a:pathLst>
              <a:path w="1216708" h="1216708">
                <a:moveTo>
                  <a:pt x="0" y="0"/>
                </a:moveTo>
                <a:lnTo>
                  <a:pt x="1216708" y="0"/>
                </a:lnTo>
                <a:lnTo>
                  <a:pt x="1216708" y="1216708"/>
                </a:lnTo>
                <a:lnTo>
                  <a:pt x="0" y="1216708"/>
                </a:lnTo>
                <a:lnTo>
                  <a:pt x="0" y="0"/>
                </a:lnTo>
                <a:close/>
              </a:path>
            </a:pathLst>
          </a:custGeom>
          <a:blipFill>
            <a:blip r:embed="rId7"/>
            <a:stretch>
              <a:fillRect/>
            </a:stretch>
          </a:blipFill>
          <a:ln cap="sq">
            <a:noFill/>
            <a:prstDash val="solid"/>
            <a:miter/>
          </a:ln>
        </p:spPr>
        <p:txBody>
          <a:bodyPr/>
          <a:lstStyle/>
          <a:p>
            <a:endParaRPr lang="tr-TR"/>
          </a:p>
        </p:txBody>
      </p:sp>
      <p:sp>
        <p:nvSpPr>
          <p:cNvPr id="13" name="Freeform 13">
            <a:extLst>
              <a:ext uri="{FF2B5EF4-FFF2-40B4-BE49-F238E27FC236}">
                <a16:creationId xmlns:a16="http://schemas.microsoft.com/office/drawing/2014/main" id="{E70F727E-5313-F5BF-9711-002EA657E684}"/>
              </a:ext>
            </a:extLst>
          </p:cNvPr>
          <p:cNvSpPr/>
          <p:nvPr/>
        </p:nvSpPr>
        <p:spPr>
          <a:xfrm>
            <a:off x="851334" y="596667"/>
            <a:ext cx="2061427" cy="2061427"/>
          </a:xfrm>
          <a:custGeom>
            <a:avLst/>
            <a:gdLst/>
            <a:ahLst/>
            <a:cxnLst/>
            <a:rect l="l" t="t" r="r" b="b"/>
            <a:pathLst>
              <a:path w="2061427" h="2061427">
                <a:moveTo>
                  <a:pt x="0" y="0"/>
                </a:moveTo>
                <a:lnTo>
                  <a:pt x="2061428" y="0"/>
                </a:lnTo>
                <a:lnTo>
                  <a:pt x="2061428" y="2061427"/>
                </a:lnTo>
                <a:lnTo>
                  <a:pt x="0" y="2061427"/>
                </a:lnTo>
                <a:lnTo>
                  <a:pt x="0" y="0"/>
                </a:lnTo>
                <a:close/>
              </a:path>
            </a:pathLst>
          </a:custGeom>
          <a:blipFill>
            <a:blip r:embed="rId8">
              <a:extLst>
                <a:ext uri="{96DAC541-7B7A-43D3-8B79-37D633B846F1}">
                  <asvg:svgBlip xmlns:asvg="http://schemas.microsoft.com/office/drawing/2016/SVG/main" r:embed="rId9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tr-TR"/>
          </a:p>
        </p:txBody>
      </p:sp>
      <p:sp>
        <p:nvSpPr>
          <p:cNvPr id="14" name="Freeform 14">
            <a:extLst>
              <a:ext uri="{FF2B5EF4-FFF2-40B4-BE49-F238E27FC236}">
                <a16:creationId xmlns:a16="http://schemas.microsoft.com/office/drawing/2014/main" id="{9E63B001-16DE-9FE7-3E1A-0771BE8E11E2}"/>
              </a:ext>
            </a:extLst>
          </p:cNvPr>
          <p:cNvSpPr/>
          <p:nvPr/>
        </p:nvSpPr>
        <p:spPr>
          <a:xfrm>
            <a:off x="854169" y="7252751"/>
            <a:ext cx="386295" cy="386295"/>
          </a:xfrm>
          <a:custGeom>
            <a:avLst/>
            <a:gdLst/>
            <a:ahLst/>
            <a:cxnLst/>
            <a:rect l="l" t="t" r="r" b="b"/>
            <a:pathLst>
              <a:path w="386295" h="386295">
                <a:moveTo>
                  <a:pt x="0" y="0"/>
                </a:moveTo>
                <a:lnTo>
                  <a:pt x="386295" y="0"/>
                </a:lnTo>
                <a:lnTo>
                  <a:pt x="386295" y="386295"/>
                </a:lnTo>
                <a:lnTo>
                  <a:pt x="0" y="386295"/>
                </a:lnTo>
                <a:lnTo>
                  <a:pt x="0" y="0"/>
                </a:lnTo>
                <a:close/>
              </a:path>
            </a:pathLst>
          </a:custGeom>
          <a:blipFill>
            <a:blip r:embed="rId10">
              <a:extLst>
                <a:ext uri="{96DAC541-7B7A-43D3-8B79-37D633B846F1}">
                  <asvg:svgBlip xmlns:asvg="http://schemas.microsoft.com/office/drawing/2016/SVG/main" r:embed="rId11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tr-TR"/>
          </a:p>
        </p:txBody>
      </p:sp>
      <p:sp>
        <p:nvSpPr>
          <p:cNvPr id="15" name="Freeform 15">
            <a:extLst>
              <a:ext uri="{FF2B5EF4-FFF2-40B4-BE49-F238E27FC236}">
                <a16:creationId xmlns:a16="http://schemas.microsoft.com/office/drawing/2014/main" id="{B6216EF2-17F9-411C-31B5-6C39951C6E63}"/>
              </a:ext>
            </a:extLst>
          </p:cNvPr>
          <p:cNvSpPr/>
          <p:nvPr/>
        </p:nvSpPr>
        <p:spPr>
          <a:xfrm>
            <a:off x="812686" y="7755911"/>
            <a:ext cx="595651" cy="347711"/>
          </a:xfrm>
          <a:custGeom>
            <a:avLst/>
            <a:gdLst/>
            <a:ahLst/>
            <a:cxnLst/>
            <a:rect l="l" t="t" r="r" b="b"/>
            <a:pathLst>
              <a:path w="595651" h="347711">
                <a:moveTo>
                  <a:pt x="0" y="0"/>
                </a:moveTo>
                <a:lnTo>
                  <a:pt x="595651" y="0"/>
                </a:lnTo>
                <a:lnTo>
                  <a:pt x="595651" y="347711"/>
                </a:lnTo>
                <a:lnTo>
                  <a:pt x="0" y="347711"/>
                </a:lnTo>
                <a:lnTo>
                  <a:pt x="0" y="0"/>
                </a:lnTo>
                <a:close/>
              </a:path>
            </a:pathLst>
          </a:custGeom>
          <a:blipFill>
            <a:blip r:embed="rId12">
              <a:extLst>
                <a:ext uri="{96DAC541-7B7A-43D3-8B79-37D633B846F1}">
                  <asvg:svgBlip xmlns:asvg="http://schemas.microsoft.com/office/drawing/2016/SVG/main" r:embed="rId13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tr-TR"/>
          </a:p>
        </p:txBody>
      </p:sp>
      <p:sp>
        <p:nvSpPr>
          <p:cNvPr id="16" name="Freeform 16">
            <a:extLst>
              <a:ext uri="{FF2B5EF4-FFF2-40B4-BE49-F238E27FC236}">
                <a16:creationId xmlns:a16="http://schemas.microsoft.com/office/drawing/2014/main" id="{D59DDF4E-27BC-5767-C5E7-CBAF2C301A28}"/>
              </a:ext>
            </a:extLst>
          </p:cNvPr>
          <p:cNvSpPr/>
          <p:nvPr/>
        </p:nvSpPr>
        <p:spPr>
          <a:xfrm>
            <a:off x="9838607" y="9258300"/>
            <a:ext cx="824341" cy="607951"/>
          </a:xfrm>
          <a:custGeom>
            <a:avLst/>
            <a:gdLst/>
            <a:ahLst/>
            <a:cxnLst/>
            <a:rect l="l" t="t" r="r" b="b"/>
            <a:pathLst>
              <a:path w="824341" h="607951">
                <a:moveTo>
                  <a:pt x="0" y="0"/>
                </a:moveTo>
                <a:lnTo>
                  <a:pt x="824341" y="0"/>
                </a:lnTo>
                <a:lnTo>
                  <a:pt x="824341" y="607951"/>
                </a:lnTo>
                <a:lnTo>
                  <a:pt x="0" y="607951"/>
                </a:lnTo>
                <a:lnTo>
                  <a:pt x="0" y="0"/>
                </a:lnTo>
                <a:close/>
              </a:path>
            </a:pathLst>
          </a:custGeom>
        </p:spPr>
        <p:txBody>
          <a:bodyPr/>
          <a:lstStyle/>
          <a:p>
            <a:endParaRPr lang="tr-TR"/>
          </a:p>
        </p:txBody>
      </p:sp>
      <p:sp>
        <p:nvSpPr>
          <p:cNvPr id="17" name="Freeform 17">
            <a:extLst>
              <a:ext uri="{FF2B5EF4-FFF2-40B4-BE49-F238E27FC236}">
                <a16:creationId xmlns:a16="http://schemas.microsoft.com/office/drawing/2014/main" id="{C90C5FA4-9CD1-A66E-FE4C-0BAD9FA551F4}"/>
              </a:ext>
            </a:extLst>
          </p:cNvPr>
          <p:cNvSpPr/>
          <p:nvPr/>
        </p:nvSpPr>
        <p:spPr>
          <a:xfrm>
            <a:off x="10384741" y="9590801"/>
            <a:ext cx="556412" cy="569949"/>
          </a:xfrm>
          <a:custGeom>
            <a:avLst/>
            <a:gdLst/>
            <a:ahLst/>
            <a:cxnLst/>
            <a:rect l="l" t="t" r="r" b="b"/>
            <a:pathLst>
              <a:path w="556412" h="569949">
                <a:moveTo>
                  <a:pt x="0" y="0"/>
                </a:moveTo>
                <a:lnTo>
                  <a:pt x="556413" y="0"/>
                </a:lnTo>
                <a:lnTo>
                  <a:pt x="556413" y="569949"/>
                </a:lnTo>
                <a:lnTo>
                  <a:pt x="0" y="569949"/>
                </a:lnTo>
                <a:lnTo>
                  <a:pt x="0" y="0"/>
                </a:lnTo>
                <a:close/>
              </a:path>
            </a:pathLst>
          </a:custGeom>
          <a:blipFill>
            <a:blip r:embed="rId14">
              <a:extLst>
                <a:ext uri="{96DAC541-7B7A-43D3-8B79-37D633B846F1}">
                  <asvg:svgBlip xmlns:asvg="http://schemas.microsoft.com/office/drawing/2016/SVG/main" r:embed="rId15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tr-TR"/>
          </a:p>
        </p:txBody>
      </p:sp>
      <p:sp>
        <p:nvSpPr>
          <p:cNvPr id="21" name="TextBox 21">
            <a:extLst>
              <a:ext uri="{FF2B5EF4-FFF2-40B4-BE49-F238E27FC236}">
                <a16:creationId xmlns:a16="http://schemas.microsoft.com/office/drawing/2014/main" id="{55473AE9-9809-EA5A-DCEC-BC1A2F178D3E}"/>
              </a:ext>
            </a:extLst>
          </p:cNvPr>
          <p:cNvSpPr txBox="1"/>
          <p:nvPr/>
        </p:nvSpPr>
        <p:spPr>
          <a:xfrm>
            <a:off x="1127035" y="1522605"/>
            <a:ext cx="9440648" cy="82163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6900"/>
              </a:lnSpc>
            </a:pPr>
            <a:r>
              <a:rPr lang="tr-TR" sz="4928" dirty="0">
                <a:solidFill>
                  <a:srgbClr val="000000"/>
                </a:solidFill>
                <a:latin typeface="Roboto Condensed"/>
                <a:ea typeface="Roboto Condensed"/>
                <a:cs typeface="Roboto Condensed"/>
                <a:sym typeface="Roboto Condensed"/>
              </a:rPr>
              <a:t>LA CASA DE PAPEL</a:t>
            </a:r>
            <a:endParaRPr lang="en-US" sz="4928" dirty="0">
              <a:solidFill>
                <a:srgbClr val="000000"/>
              </a:solidFill>
              <a:latin typeface="Roboto Condensed"/>
              <a:ea typeface="Roboto Condensed"/>
              <a:cs typeface="Roboto Condensed"/>
              <a:sym typeface="Roboto Condensed"/>
            </a:endParaRPr>
          </a:p>
        </p:txBody>
      </p:sp>
      <p:sp>
        <p:nvSpPr>
          <p:cNvPr id="22" name="TextBox 22">
            <a:extLst>
              <a:ext uri="{FF2B5EF4-FFF2-40B4-BE49-F238E27FC236}">
                <a16:creationId xmlns:a16="http://schemas.microsoft.com/office/drawing/2014/main" id="{7C52046C-7901-07BD-C214-8A6491083F75}"/>
              </a:ext>
            </a:extLst>
          </p:cNvPr>
          <p:cNvSpPr txBox="1"/>
          <p:nvPr/>
        </p:nvSpPr>
        <p:spPr>
          <a:xfrm>
            <a:off x="1589642" y="7248730"/>
            <a:ext cx="1597894" cy="345479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marL="0" lvl="0" indent="0" algn="l">
              <a:lnSpc>
                <a:spcPts val="2940"/>
              </a:lnSpc>
              <a:spcBef>
                <a:spcPct val="0"/>
              </a:spcBef>
            </a:pPr>
            <a:r>
              <a:rPr lang="en-US" sz="2100" b="1" dirty="0">
                <a:solidFill>
                  <a:srgbClr val="565656"/>
                </a:solidFill>
                <a:latin typeface="Montserrat Bold"/>
                <a:ea typeface="Montserrat Bold"/>
                <a:cs typeface="Montserrat Bold"/>
                <a:sym typeface="Montserrat Bold"/>
              </a:rPr>
              <a:t>60-120 </a:t>
            </a:r>
            <a:r>
              <a:rPr lang="en-US" sz="2100" b="1" u="none" strike="noStrike" dirty="0">
                <a:solidFill>
                  <a:srgbClr val="565656"/>
                </a:solidFill>
                <a:latin typeface="Montserrat Bold"/>
                <a:ea typeface="Montserrat Bold"/>
                <a:cs typeface="Montserrat Bold"/>
                <a:sym typeface="Montserrat Bold"/>
              </a:rPr>
              <a:t>dk.</a:t>
            </a:r>
          </a:p>
        </p:txBody>
      </p:sp>
      <p:sp>
        <p:nvSpPr>
          <p:cNvPr id="23" name="TextBox 23">
            <a:extLst>
              <a:ext uri="{FF2B5EF4-FFF2-40B4-BE49-F238E27FC236}">
                <a16:creationId xmlns:a16="http://schemas.microsoft.com/office/drawing/2014/main" id="{145FEB20-85D5-6B70-3A40-FC6EB2864922}"/>
              </a:ext>
            </a:extLst>
          </p:cNvPr>
          <p:cNvSpPr txBox="1"/>
          <p:nvPr/>
        </p:nvSpPr>
        <p:spPr>
          <a:xfrm>
            <a:off x="1589642" y="7756912"/>
            <a:ext cx="6667210" cy="345479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marL="0" lvl="0" indent="0" algn="l">
              <a:lnSpc>
                <a:spcPts val="2940"/>
              </a:lnSpc>
              <a:spcBef>
                <a:spcPct val="0"/>
              </a:spcBef>
            </a:pPr>
            <a:r>
              <a:rPr lang="en-US" sz="2100" b="1" u="none" strike="noStrike" dirty="0">
                <a:solidFill>
                  <a:srgbClr val="565656"/>
                </a:solidFill>
                <a:latin typeface="Montserrat Bold"/>
                <a:ea typeface="Montserrat Bold"/>
                <a:cs typeface="Montserrat Bold"/>
                <a:sym typeface="Montserrat Bold"/>
              </a:rPr>
              <a:t>1 moderatör, 1 koordinatör, her </a:t>
            </a:r>
            <a:r>
              <a:rPr lang="en-US" sz="2100" b="1" u="none" strike="noStrike" dirty="0" err="1">
                <a:solidFill>
                  <a:srgbClr val="565656"/>
                </a:solidFill>
                <a:latin typeface="Montserrat Bold"/>
                <a:ea typeface="Montserrat Bold"/>
                <a:cs typeface="Montserrat Bold"/>
                <a:sym typeface="Montserrat Bold"/>
              </a:rPr>
              <a:t>takıma</a:t>
            </a:r>
            <a:r>
              <a:rPr lang="en-US" sz="2100" b="1" u="none" strike="noStrike" dirty="0">
                <a:solidFill>
                  <a:srgbClr val="565656"/>
                </a:solidFill>
                <a:latin typeface="Montserrat Bold"/>
                <a:ea typeface="Montserrat Bold"/>
                <a:cs typeface="Montserrat Bold"/>
                <a:sym typeface="Montserrat Bold"/>
              </a:rPr>
              <a:t> 1 asistan</a:t>
            </a:r>
          </a:p>
        </p:txBody>
      </p:sp>
      <p:sp>
        <p:nvSpPr>
          <p:cNvPr id="24" name="TextBox 24">
            <a:extLst>
              <a:ext uri="{FF2B5EF4-FFF2-40B4-BE49-F238E27FC236}">
                <a16:creationId xmlns:a16="http://schemas.microsoft.com/office/drawing/2014/main" id="{F933EC30-5D86-33F0-2CE0-55B99802A837}"/>
              </a:ext>
            </a:extLst>
          </p:cNvPr>
          <p:cNvSpPr txBox="1"/>
          <p:nvPr/>
        </p:nvSpPr>
        <p:spPr>
          <a:xfrm>
            <a:off x="834811" y="8265547"/>
            <a:ext cx="3356189" cy="345479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marL="0" lvl="0" indent="0" algn="l">
              <a:lnSpc>
                <a:spcPts val="2940"/>
              </a:lnSpc>
              <a:spcBef>
                <a:spcPct val="0"/>
              </a:spcBef>
            </a:pPr>
            <a:r>
              <a:rPr lang="en-US" sz="2100" b="1" u="none" strike="noStrike" dirty="0">
                <a:solidFill>
                  <a:srgbClr val="565656"/>
                </a:solidFill>
                <a:latin typeface="Montserrat Bold"/>
                <a:ea typeface="Montserrat Bold"/>
                <a:cs typeface="Montserrat Bold"/>
                <a:sym typeface="Montserrat Bold"/>
              </a:rPr>
              <a:t>Katılımcı Sayısı:  20-500</a:t>
            </a:r>
          </a:p>
        </p:txBody>
      </p:sp>
      <p:sp>
        <p:nvSpPr>
          <p:cNvPr id="25" name="TextBox 25">
            <a:extLst>
              <a:ext uri="{FF2B5EF4-FFF2-40B4-BE49-F238E27FC236}">
                <a16:creationId xmlns:a16="http://schemas.microsoft.com/office/drawing/2014/main" id="{28F9D400-BD75-88EE-62EB-68EA57850F63}"/>
              </a:ext>
            </a:extLst>
          </p:cNvPr>
          <p:cNvSpPr txBox="1"/>
          <p:nvPr/>
        </p:nvSpPr>
        <p:spPr>
          <a:xfrm>
            <a:off x="851335" y="3036351"/>
            <a:ext cx="7250263" cy="3923382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marL="0" lvl="0" indent="0" algn="just">
              <a:lnSpc>
                <a:spcPts val="2800"/>
              </a:lnSpc>
              <a:spcBef>
                <a:spcPct val="0"/>
              </a:spcBef>
            </a:pP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La Casa de Papel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evrenine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adım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atmaya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hazır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olun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!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Dünyaca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ünlü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soygun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dizisinden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ilham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alarak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geliştirdiğimiz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bu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oyun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,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oyunculara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zeka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ve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strateji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gerektiren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heyecan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dolu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bir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macera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sunuyor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.</a:t>
            </a:r>
            <a:endParaRPr lang="tr-TR" sz="2000" dirty="0">
              <a:solidFill>
                <a:srgbClr val="565656"/>
              </a:solidFill>
              <a:latin typeface="Montserrat"/>
              <a:ea typeface="Montserrat"/>
              <a:cs typeface="Montserrat"/>
              <a:sym typeface="Montserrat"/>
            </a:endParaRPr>
          </a:p>
          <a:p>
            <a:pPr marL="0" lvl="0" indent="0" algn="just">
              <a:lnSpc>
                <a:spcPts val="2800"/>
              </a:lnSpc>
              <a:spcBef>
                <a:spcPct val="0"/>
              </a:spcBef>
            </a:pPr>
            <a:endParaRPr lang="en-US" sz="2000" dirty="0">
              <a:solidFill>
                <a:srgbClr val="565656"/>
              </a:solidFill>
              <a:latin typeface="Montserrat"/>
              <a:ea typeface="Montserrat"/>
              <a:cs typeface="Montserrat"/>
              <a:sym typeface="Montserrat"/>
            </a:endParaRPr>
          </a:p>
          <a:p>
            <a:pPr marL="0" lvl="0" indent="0" algn="just">
              <a:lnSpc>
                <a:spcPts val="2800"/>
              </a:lnSpc>
              <a:spcBef>
                <a:spcPct val="0"/>
              </a:spcBef>
            </a:pP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Oyunumuz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,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dizinin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ikonik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karakterlerini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,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dramatik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anlarını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ve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sürükleyici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soygun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planlarını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oyuna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taşıyor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.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Profesör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gibi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strateji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ustası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olun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, her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adımınızı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dikkatle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planlayın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ve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büyük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ödülü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kazanın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.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Farklı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seviyelerdeki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görevler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,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oyuncuların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zekasını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ve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yaratıcılığını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zorlayacak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,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dizinin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atmosferini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yaşatan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aksiyon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dolu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anlar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sunacak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.</a:t>
            </a:r>
          </a:p>
        </p:txBody>
      </p:sp>
      <p:sp>
        <p:nvSpPr>
          <p:cNvPr id="26" name="TextBox 26">
            <a:extLst>
              <a:ext uri="{FF2B5EF4-FFF2-40B4-BE49-F238E27FC236}">
                <a16:creationId xmlns:a16="http://schemas.microsoft.com/office/drawing/2014/main" id="{7BB95AF2-6112-D40A-80AA-EA3D09156956}"/>
              </a:ext>
            </a:extLst>
          </p:cNvPr>
          <p:cNvSpPr txBox="1"/>
          <p:nvPr/>
        </p:nvSpPr>
        <p:spPr>
          <a:xfrm>
            <a:off x="1882048" y="2358708"/>
            <a:ext cx="9440648" cy="35877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2800"/>
              </a:lnSpc>
            </a:pPr>
            <a:r>
              <a:rPr lang="en-US" sz="2000">
                <a:solidFill>
                  <a:srgbClr val="000000"/>
                </a:solidFill>
                <a:latin typeface="Roboto Condensed"/>
                <a:ea typeface="Roboto Condensed"/>
                <a:cs typeface="Roboto Condensed"/>
                <a:sym typeface="Roboto Condensed"/>
              </a:rPr>
              <a:t>TAKIM ÇALIŞMASI</a:t>
            </a:r>
          </a:p>
        </p:txBody>
      </p:sp>
      <p:sp>
        <p:nvSpPr>
          <p:cNvPr id="27" name="TextBox 27">
            <a:extLst>
              <a:ext uri="{FF2B5EF4-FFF2-40B4-BE49-F238E27FC236}">
                <a16:creationId xmlns:a16="http://schemas.microsoft.com/office/drawing/2014/main" id="{E1598706-FFAF-E5E1-0C3E-DBE30265F023}"/>
              </a:ext>
            </a:extLst>
          </p:cNvPr>
          <p:cNvSpPr txBox="1"/>
          <p:nvPr/>
        </p:nvSpPr>
        <p:spPr>
          <a:xfrm>
            <a:off x="3274322" y="9587428"/>
            <a:ext cx="6564285" cy="32321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0" lvl="0" indent="0" algn="ctr">
              <a:lnSpc>
                <a:spcPts val="2660"/>
              </a:lnSpc>
              <a:spcBef>
                <a:spcPct val="0"/>
              </a:spcBef>
            </a:pPr>
            <a:r>
              <a:rPr lang="en-US" sz="19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https://www.m3.com.tr/etkinlik/la-casa-de-papel/</a:t>
            </a:r>
          </a:p>
        </p:txBody>
      </p:sp>
      <p:sp>
        <p:nvSpPr>
          <p:cNvPr id="28" name="TextBox 28">
            <a:extLst>
              <a:ext uri="{FF2B5EF4-FFF2-40B4-BE49-F238E27FC236}">
                <a16:creationId xmlns:a16="http://schemas.microsoft.com/office/drawing/2014/main" id="{A23C148E-0F5D-1269-BD1E-639D363E7883}"/>
              </a:ext>
            </a:extLst>
          </p:cNvPr>
          <p:cNvSpPr txBox="1"/>
          <p:nvPr/>
        </p:nvSpPr>
        <p:spPr>
          <a:xfrm>
            <a:off x="5572493" y="9240719"/>
            <a:ext cx="1818907" cy="345479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marL="0" lvl="0" indent="0" algn="l">
              <a:lnSpc>
                <a:spcPts val="2940"/>
              </a:lnSpc>
              <a:spcBef>
                <a:spcPct val="0"/>
              </a:spcBef>
            </a:pPr>
            <a:r>
              <a:rPr lang="en-US" sz="2100" b="1" dirty="0">
                <a:solidFill>
                  <a:srgbClr val="565656"/>
                </a:solidFill>
                <a:latin typeface="Montserrat Bold"/>
                <a:ea typeface="Montserrat Bold"/>
                <a:cs typeface="Montserrat Bold"/>
                <a:sym typeface="Montserrat Bold"/>
              </a:rPr>
              <a:t>Detaylı bilgi:</a:t>
            </a:r>
          </a:p>
        </p:txBody>
      </p:sp>
      <p:sp>
        <p:nvSpPr>
          <p:cNvPr id="29" name="TextBox 29">
            <a:extLst>
              <a:ext uri="{FF2B5EF4-FFF2-40B4-BE49-F238E27FC236}">
                <a16:creationId xmlns:a16="http://schemas.microsoft.com/office/drawing/2014/main" id="{7994FCF7-34E6-9670-FBD5-FE146B2F068B}"/>
              </a:ext>
            </a:extLst>
          </p:cNvPr>
          <p:cNvSpPr txBox="1"/>
          <p:nvPr/>
        </p:nvSpPr>
        <p:spPr>
          <a:xfrm>
            <a:off x="1028700" y="9463603"/>
            <a:ext cx="1980378" cy="26670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2160"/>
              </a:lnSpc>
            </a:pPr>
            <a:r>
              <a:rPr lang="en-US" sz="1800" b="1">
                <a:solidFill>
                  <a:srgbClr val="FFFFFF"/>
                </a:solidFill>
                <a:latin typeface="Montserrat Bold"/>
                <a:ea typeface="Montserrat Bold"/>
                <a:cs typeface="Montserrat Bold"/>
                <a:sym typeface="Montserrat Bold"/>
              </a:rPr>
              <a:t>Fiyat: </a:t>
            </a:r>
          </a:p>
        </p:txBody>
      </p:sp>
      <p:pic>
        <p:nvPicPr>
          <p:cNvPr id="31" name="Resim 30">
            <a:extLst>
              <a:ext uri="{FF2B5EF4-FFF2-40B4-BE49-F238E27FC236}">
                <a16:creationId xmlns:a16="http://schemas.microsoft.com/office/drawing/2014/main" id="{941AE3D0-BCAD-A61F-D27F-70BF6016AB13}"/>
              </a:ext>
            </a:extLst>
          </p:cNvPr>
          <p:cNvPicPr>
            <a:picLocks noChangeAspect="1"/>
          </p:cNvPicPr>
          <p:nvPr/>
        </p:nvPicPr>
        <p:blipFill>
          <a:blip r:embed="rId1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60" t="212" r="67093" b="-490"/>
          <a:stretch>
            <a:fillRect/>
          </a:stretch>
        </p:blipFill>
        <p:spPr>
          <a:xfrm>
            <a:off x="8256852" y="2193161"/>
            <a:ext cx="3251197" cy="5559935"/>
          </a:xfrm>
          <a:prstGeom prst="rect">
            <a:avLst/>
          </a:prstGeom>
        </p:spPr>
      </p:pic>
      <p:pic>
        <p:nvPicPr>
          <p:cNvPr id="33" name="Resim 32">
            <a:extLst>
              <a:ext uri="{FF2B5EF4-FFF2-40B4-BE49-F238E27FC236}">
                <a16:creationId xmlns:a16="http://schemas.microsoft.com/office/drawing/2014/main" id="{5B85BF78-3C9C-21FC-58C7-41663DEAB5FF}"/>
              </a:ext>
            </a:extLst>
          </p:cNvPr>
          <p:cNvPicPr>
            <a:picLocks noChangeAspect="1"/>
          </p:cNvPicPr>
          <p:nvPr/>
        </p:nvPicPr>
        <p:blipFill>
          <a:blip r:embed="rId1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3857" t="-380" r="33663" b="-22913"/>
          <a:stretch>
            <a:fillRect/>
          </a:stretch>
        </p:blipFill>
        <p:spPr>
          <a:xfrm>
            <a:off x="11643239" y="2163491"/>
            <a:ext cx="3280823" cy="6858000"/>
          </a:xfrm>
          <a:prstGeom prst="rect">
            <a:avLst/>
          </a:prstGeom>
        </p:spPr>
      </p:pic>
      <p:pic>
        <p:nvPicPr>
          <p:cNvPr id="35" name="Resim 34">
            <a:extLst>
              <a:ext uri="{FF2B5EF4-FFF2-40B4-BE49-F238E27FC236}">
                <a16:creationId xmlns:a16="http://schemas.microsoft.com/office/drawing/2014/main" id="{4C2DD779-D780-BC9A-0F45-5F0DFC331871}"/>
              </a:ext>
            </a:extLst>
          </p:cNvPr>
          <p:cNvPicPr>
            <a:picLocks noChangeAspect="1"/>
          </p:cNvPicPr>
          <p:nvPr/>
        </p:nvPicPr>
        <p:blipFill>
          <a:blip r:embed="rId1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66799" t="291" r="110" b="-291"/>
          <a:stretch>
            <a:fillRect/>
          </a:stretch>
        </p:blipFill>
        <p:spPr>
          <a:xfrm>
            <a:off x="15017210" y="2193161"/>
            <a:ext cx="3270790" cy="555993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91662226"/>
      </p:ext>
    </p:extLst>
  </p:cSld>
  <p:clrMapOvr>
    <a:masterClrMapping/>
  </p:clrMapOvr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2"/>
          <p:cNvGrpSpPr/>
          <p:nvPr/>
        </p:nvGrpSpPr>
        <p:grpSpPr>
          <a:xfrm>
            <a:off x="9703621" y="0"/>
            <a:ext cx="8584380" cy="10287000"/>
            <a:chOff x="0" y="0"/>
            <a:chExt cx="3358824" cy="2709333"/>
          </a:xfrm>
          <a:solidFill>
            <a:schemeClr val="accent6">
              <a:lumMod val="75000"/>
            </a:schemeClr>
          </a:solidFill>
        </p:grpSpPr>
        <p:sp>
          <p:nvSpPr>
            <p:cNvPr id="3" name="Freeform 3"/>
            <p:cNvSpPr/>
            <p:nvPr/>
          </p:nvSpPr>
          <p:spPr>
            <a:xfrm>
              <a:off x="0" y="0"/>
              <a:ext cx="3358824" cy="2709333"/>
            </a:xfrm>
            <a:custGeom>
              <a:avLst/>
              <a:gdLst/>
              <a:ahLst/>
              <a:cxnLst/>
              <a:rect l="l" t="t" r="r" b="b"/>
              <a:pathLst>
                <a:path w="3358824" h="2709333">
                  <a:moveTo>
                    <a:pt x="0" y="0"/>
                  </a:moveTo>
                  <a:lnTo>
                    <a:pt x="3358824" y="0"/>
                  </a:lnTo>
                  <a:lnTo>
                    <a:pt x="3358824" y="2709333"/>
                  </a:lnTo>
                  <a:lnTo>
                    <a:pt x="0" y="2709333"/>
                  </a:lnTo>
                  <a:close/>
                </a:path>
              </a:pathLst>
            </a:custGeom>
            <a:grpFill/>
          </p:spPr>
          <p:txBody>
            <a:bodyPr/>
            <a:lstStyle/>
            <a:p>
              <a:endParaRPr lang="tr-TR"/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0" y="-38100"/>
              <a:ext cx="3358824" cy="2747433"/>
            </a:xfrm>
            <a:prstGeom prst="rect">
              <a:avLst/>
            </a:prstGeom>
            <a:grpFill/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940"/>
                </a:lnSpc>
              </a:pPr>
              <a:endParaRPr/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8256852" y="2195976"/>
            <a:ext cx="3241165" cy="5559935"/>
            <a:chOff x="0" y="0"/>
            <a:chExt cx="4321553" cy="7413246"/>
          </a:xfrm>
        </p:grpSpPr>
        <p:pic>
          <p:nvPicPr>
            <p:cNvPr id="6" name="Picture 6"/>
            <p:cNvPicPr>
              <a:picLocks noChangeAspect="1"/>
            </p:cNvPicPr>
            <p:nvPr/>
          </p:nvPicPr>
          <p:blipFill>
            <a:blip r:embed="rId2"/>
            <a:srcRect l="11674" r="49461"/>
            <a:stretch>
              <a:fillRect/>
            </a:stretch>
          </p:blipFill>
          <p:spPr>
            <a:xfrm>
              <a:off x="0" y="0"/>
              <a:ext cx="4321553" cy="7413246"/>
            </a:xfrm>
            <a:prstGeom prst="rect">
              <a:avLst/>
            </a:prstGeom>
          </p:spPr>
        </p:pic>
      </p:grpSp>
      <p:grpSp>
        <p:nvGrpSpPr>
          <p:cNvPr id="7" name="Group 7"/>
          <p:cNvGrpSpPr/>
          <p:nvPr/>
        </p:nvGrpSpPr>
        <p:grpSpPr>
          <a:xfrm>
            <a:off x="11653271" y="2195976"/>
            <a:ext cx="3241165" cy="5559935"/>
            <a:chOff x="0" y="0"/>
            <a:chExt cx="4321553" cy="7413246"/>
          </a:xfrm>
        </p:grpSpPr>
        <p:pic>
          <p:nvPicPr>
            <p:cNvPr id="8" name="Picture 8"/>
            <p:cNvPicPr>
              <a:picLocks noChangeAspect="1"/>
            </p:cNvPicPr>
            <p:nvPr/>
          </p:nvPicPr>
          <p:blipFill>
            <a:blip r:embed="rId3"/>
            <a:srcRect l="27689" t="4278" r="35589" b="3620"/>
            <a:stretch>
              <a:fillRect/>
            </a:stretch>
          </p:blipFill>
          <p:spPr>
            <a:xfrm>
              <a:off x="0" y="0"/>
              <a:ext cx="4321553" cy="7413246"/>
            </a:xfrm>
            <a:prstGeom prst="rect">
              <a:avLst/>
            </a:prstGeom>
          </p:spPr>
        </p:pic>
      </p:grpSp>
      <p:grpSp>
        <p:nvGrpSpPr>
          <p:cNvPr id="9" name="Group 9"/>
          <p:cNvGrpSpPr/>
          <p:nvPr/>
        </p:nvGrpSpPr>
        <p:grpSpPr>
          <a:xfrm>
            <a:off x="15046835" y="2195976"/>
            <a:ext cx="3241165" cy="5559935"/>
            <a:chOff x="0" y="0"/>
            <a:chExt cx="4321553" cy="7413246"/>
          </a:xfrm>
        </p:grpSpPr>
        <p:pic>
          <p:nvPicPr>
            <p:cNvPr id="10" name="Picture 10"/>
            <p:cNvPicPr>
              <a:picLocks noChangeAspect="1"/>
            </p:cNvPicPr>
            <p:nvPr/>
          </p:nvPicPr>
          <p:blipFill>
            <a:blip r:embed="rId4"/>
            <a:srcRect l="31916" t="5291" r="30204" b="4618"/>
            <a:stretch>
              <a:fillRect/>
            </a:stretch>
          </p:blipFill>
          <p:spPr>
            <a:xfrm>
              <a:off x="0" y="0"/>
              <a:ext cx="4321553" cy="7413246"/>
            </a:xfrm>
            <a:prstGeom prst="rect">
              <a:avLst/>
            </a:prstGeom>
          </p:spPr>
        </p:pic>
      </p:grpSp>
      <p:sp>
        <p:nvSpPr>
          <p:cNvPr id="11" name="Freeform 11"/>
          <p:cNvSpPr/>
          <p:nvPr/>
        </p:nvSpPr>
        <p:spPr>
          <a:xfrm>
            <a:off x="12400255" y="9021491"/>
            <a:ext cx="3211827" cy="2879938"/>
          </a:xfrm>
          <a:custGeom>
            <a:avLst/>
            <a:gdLst/>
            <a:ahLst/>
            <a:cxnLst/>
            <a:rect l="l" t="t" r="r" b="b"/>
            <a:pathLst>
              <a:path w="3211827" h="2879938">
                <a:moveTo>
                  <a:pt x="0" y="0"/>
                </a:moveTo>
                <a:lnTo>
                  <a:pt x="3211827" y="0"/>
                </a:lnTo>
                <a:lnTo>
                  <a:pt x="3211827" y="2879938"/>
                </a:lnTo>
                <a:lnTo>
                  <a:pt x="0" y="2879938"/>
                </a:lnTo>
                <a:lnTo>
                  <a:pt x="0" y="0"/>
                </a:lnTo>
                <a:close/>
              </a:path>
            </a:pathLst>
          </a:custGeom>
          <a:blipFill>
            <a:blip r:embed="rId5">
              <a:extLst>
                <a:ext uri="{96DAC541-7B7A-43D3-8B79-37D633B846F1}">
                  <asvg:svgBlip xmlns:asvg="http://schemas.microsoft.com/office/drawing/2016/SVG/main" r:embed="rId6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tr-TR"/>
          </a:p>
        </p:txBody>
      </p:sp>
      <p:sp>
        <p:nvSpPr>
          <p:cNvPr id="12" name="Freeform 12"/>
          <p:cNvSpPr/>
          <p:nvPr/>
        </p:nvSpPr>
        <p:spPr>
          <a:xfrm>
            <a:off x="16052795" y="596667"/>
            <a:ext cx="1216708" cy="1216708"/>
          </a:xfrm>
          <a:custGeom>
            <a:avLst/>
            <a:gdLst/>
            <a:ahLst/>
            <a:cxnLst/>
            <a:rect l="l" t="t" r="r" b="b"/>
            <a:pathLst>
              <a:path w="1216708" h="1216708">
                <a:moveTo>
                  <a:pt x="0" y="0"/>
                </a:moveTo>
                <a:lnTo>
                  <a:pt x="1216708" y="0"/>
                </a:lnTo>
                <a:lnTo>
                  <a:pt x="1216708" y="1216708"/>
                </a:lnTo>
                <a:lnTo>
                  <a:pt x="0" y="1216708"/>
                </a:lnTo>
                <a:lnTo>
                  <a:pt x="0" y="0"/>
                </a:lnTo>
                <a:close/>
              </a:path>
            </a:pathLst>
          </a:custGeom>
          <a:blipFill>
            <a:blip r:embed="rId7"/>
            <a:stretch>
              <a:fillRect/>
            </a:stretch>
          </a:blipFill>
          <a:ln cap="sq">
            <a:noFill/>
            <a:prstDash val="solid"/>
            <a:miter/>
          </a:ln>
        </p:spPr>
        <p:txBody>
          <a:bodyPr/>
          <a:lstStyle/>
          <a:p>
            <a:endParaRPr lang="tr-TR"/>
          </a:p>
        </p:txBody>
      </p:sp>
      <p:sp>
        <p:nvSpPr>
          <p:cNvPr id="13" name="Freeform 13"/>
          <p:cNvSpPr/>
          <p:nvPr/>
        </p:nvSpPr>
        <p:spPr>
          <a:xfrm>
            <a:off x="851334" y="596667"/>
            <a:ext cx="2061427" cy="2061427"/>
          </a:xfrm>
          <a:custGeom>
            <a:avLst/>
            <a:gdLst/>
            <a:ahLst/>
            <a:cxnLst/>
            <a:rect l="l" t="t" r="r" b="b"/>
            <a:pathLst>
              <a:path w="2061427" h="2061427">
                <a:moveTo>
                  <a:pt x="0" y="0"/>
                </a:moveTo>
                <a:lnTo>
                  <a:pt x="2061428" y="0"/>
                </a:lnTo>
                <a:lnTo>
                  <a:pt x="2061428" y="2061427"/>
                </a:lnTo>
                <a:lnTo>
                  <a:pt x="0" y="2061427"/>
                </a:lnTo>
                <a:lnTo>
                  <a:pt x="0" y="0"/>
                </a:lnTo>
                <a:close/>
              </a:path>
            </a:pathLst>
          </a:custGeom>
          <a:blipFill>
            <a:blip r:embed="rId8">
              <a:extLst>
                <a:ext uri="{96DAC541-7B7A-43D3-8B79-37D633B846F1}">
                  <asvg:svgBlip xmlns:asvg="http://schemas.microsoft.com/office/drawing/2016/SVG/main" r:embed="rId9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tr-TR"/>
          </a:p>
        </p:txBody>
      </p:sp>
      <p:sp>
        <p:nvSpPr>
          <p:cNvPr id="14" name="Freeform 14"/>
          <p:cNvSpPr/>
          <p:nvPr/>
        </p:nvSpPr>
        <p:spPr>
          <a:xfrm>
            <a:off x="854169" y="7252751"/>
            <a:ext cx="386295" cy="386295"/>
          </a:xfrm>
          <a:custGeom>
            <a:avLst/>
            <a:gdLst/>
            <a:ahLst/>
            <a:cxnLst/>
            <a:rect l="l" t="t" r="r" b="b"/>
            <a:pathLst>
              <a:path w="386295" h="386295">
                <a:moveTo>
                  <a:pt x="0" y="0"/>
                </a:moveTo>
                <a:lnTo>
                  <a:pt x="386295" y="0"/>
                </a:lnTo>
                <a:lnTo>
                  <a:pt x="386295" y="386295"/>
                </a:lnTo>
                <a:lnTo>
                  <a:pt x="0" y="386295"/>
                </a:lnTo>
                <a:lnTo>
                  <a:pt x="0" y="0"/>
                </a:lnTo>
                <a:close/>
              </a:path>
            </a:pathLst>
          </a:custGeom>
          <a:blipFill>
            <a:blip r:embed="rId10">
              <a:extLst>
                <a:ext uri="{96DAC541-7B7A-43D3-8B79-37D633B846F1}">
                  <asvg:svgBlip xmlns:asvg="http://schemas.microsoft.com/office/drawing/2016/SVG/main" r:embed="rId11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tr-TR"/>
          </a:p>
        </p:txBody>
      </p:sp>
      <p:sp>
        <p:nvSpPr>
          <p:cNvPr id="15" name="Freeform 15"/>
          <p:cNvSpPr/>
          <p:nvPr/>
        </p:nvSpPr>
        <p:spPr>
          <a:xfrm>
            <a:off x="812686" y="7755911"/>
            <a:ext cx="595651" cy="347711"/>
          </a:xfrm>
          <a:custGeom>
            <a:avLst/>
            <a:gdLst/>
            <a:ahLst/>
            <a:cxnLst/>
            <a:rect l="l" t="t" r="r" b="b"/>
            <a:pathLst>
              <a:path w="595651" h="347711">
                <a:moveTo>
                  <a:pt x="0" y="0"/>
                </a:moveTo>
                <a:lnTo>
                  <a:pt x="595651" y="0"/>
                </a:lnTo>
                <a:lnTo>
                  <a:pt x="595651" y="347711"/>
                </a:lnTo>
                <a:lnTo>
                  <a:pt x="0" y="347711"/>
                </a:lnTo>
                <a:lnTo>
                  <a:pt x="0" y="0"/>
                </a:lnTo>
                <a:close/>
              </a:path>
            </a:pathLst>
          </a:custGeom>
          <a:blipFill>
            <a:blip r:embed="rId12">
              <a:extLst>
                <a:ext uri="{96DAC541-7B7A-43D3-8B79-37D633B846F1}">
                  <asvg:svgBlip xmlns:asvg="http://schemas.microsoft.com/office/drawing/2016/SVG/main" r:embed="rId13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tr-TR"/>
          </a:p>
        </p:txBody>
      </p:sp>
      <p:sp>
        <p:nvSpPr>
          <p:cNvPr id="16" name="Freeform 16"/>
          <p:cNvSpPr/>
          <p:nvPr/>
        </p:nvSpPr>
        <p:spPr>
          <a:xfrm>
            <a:off x="9838607" y="9258300"/>
            <a:ext cx="824341" cy="607951"/>
          </a:xfrm>
          <a:custGeom>
            <a:avLst/>
            <a:gdLst/>
            <a:ahLst/>
            <a:cxnLst/>
            <a:rect l="l" t="t" r="r" b="b"/>
            <a:pathLst>
              <a:path w="824341" h="607951">
                <a:moveTo>
                  <a:pt x="0" y="0"/>
                </a:moveTo>
                <a:lnTo>
                  <a:pt x="824341" y="0"/>
                </a:lnTo>
                <a:lnTo>
                  <a:pt x="824341" y="607951"/>
                </a:lnTo>
                <a:lnTo>
                  <a:pt x="0" y="607951"/>
                </a:lnTo>
                <a:lnTo>
                  <a:pt x="0" y="0"/>
                </a:lnTo>
                <a:close/>
              </a:path>
            </a:pathLst>
          </a:custGeom>
        </p:spPr>
        <p:txBody>
          <a:bodyPr/>
          <a:lstStyle/>
          <a:p>
            <a:endParaRPr lang="tr-TR"/>
          </a:p>
        </p:txBody>
      </p:sp>
      <p:sp>
        <p:nvSpPr>
          <p:cNvPr id="17" name="Freeform 17"/>
          <p:cNvSpPr/>
          <p:nvPr/>
        </p:nvSpPr>
        <p:spPr>
          <a:xfrm>
            <a:off x="10384741" y="9590801"/>
            <a:ext cx="556412" cy="569949"/>
          </a:xfrm>
          <a:custGeom>
            <a:avLst/>
            <a:gdLst/>
            <a:ahLst/>
            <a:cxnLst/>
            <a:rect l="l" t="t" r="r" b="b"/>
            <a:pathLst>
              <a:path w="556412" h="569949">
                <a:moveTo>
                  <a:pt x="0" y="0"/>
                </a:moveTo>
                <a:lnTo>
                  <a:pt x="556413" y="0"/>
                </a:lnTo>
                <a:lnTo>
                  <a:pt x="556413" y="569949"/>
                </a:lnTo>
                <a:lnTo>
                  <a:pt x="0" y="569949"/>
                </a:lnTo>
                <a:lnTo>
                  <a:pt x="0" y="0"/>
                </a:lnTo>
                <a:close/>
              </a:path>
            </a:pathLst>
          </a:custGeom>
          <a:blipFill>
            <a:blip r:embed="rId14">
              <a:extLst>
                <a:ext uri="{96DAC541-7B7A-43D3-8B79-37D633B846F1}">
                  <asvg:svgBlip xmlns:asvg="http://schemas.microsoft.com/office/drawing/2016/SVG/main" r:embed="rId15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tr-TR"/>
          </a:p>
        </p:txBody>
      </p:sp>
      <p:sp>
        <p:nvSpPr>
          <p:cNvPr id="21" name="TextBox 21"/>
          <p:cNvSpPr txBox="1"/>
          <p:nvPr/>
        </p:nvSpPr>
        <p:spPr>
          <a:xfrm>
            <a:off x="1127035" y="1522605"/>
            <a:ext cx="9440648" cy="855888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6900"/>
              </a:lnSpc>
            </a:pPr>
            <a:r>
              <a:rPr lang="en-US" sz="4928">
                <a:solidFill>
                  <a:srgbClr val="000000"/>
                </a:solidFill>
                <a:latin typeface="Roboto Condensed"/>
                <a:ea typeface="Roboto Condensed"/>
                <a:cs typeface="Roboto Condensed"/>
                <a:sym typeface="Roboto Condensed"/>
              </a:rPr>
              <a:t>COMPANY IS MY HOME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1589642" y="7248731"/>
            <a:ext cx="1684680" cy="355782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marL="0" lvl="0" indent="0" algn="l">
              <a:lnSpc>
                <a:spcPts val="2940"/>
              </a:lnSpc>
              <a:spcBef>
                <a:spcPct val="0"/>
              </a:spcBef>
            </a:pPr>
            <a:r>
              <a:rPr lang="en-US" sz="2100" b="1">
                <a:solidFill>
                  <a:srgbClr val="565656"/>
                </a:solidFill>
                <a:latin typeface="Montserrat Bold"/>
                <a:ea typeface="Montserrat Bold"/>
                <a:cs typeface="Montserrat Bold"/>
                <a:sym typeface="Montserrat Bold"/>
              </a:rPr>
              <a:t>120-180 </a:t>
            </a:r>
            <a:r>
              <a:rPr lang="en-US" sz="2100" b="1" u="none" strike="noStrike">
                <a:solidFill>
                  <a:srgbClr val="565656"/>
                </a:solidFill>
                <a:latin typeface="Montserrat Bold"/>
                <a:ea typeface="Montserrat Bold"/>
                <a:cs typeface="Montserrat Bold"/>
                <a:sym typeface="Montserrat Bold"/>
              </a:rPr>
              <a:t>dk.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1589642" y="7756912"/>
            <a:ext cx="6667210" cy="345479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marL="0" lvl="0" indent="0" algn="l">
              <a:lnSpc>
                <a:spcPts val="2940"/>
              </a:lnSpc>
              <a:spcBef>
                <a:spcPct val="0"/>
              </a:spcBef>
            </a:pPr>
            <a:r>
              <a:rPr lang="en-US" sz="2100" b="1" u="none" strike="noStrike" dirty="0">
                <a:solidFill>
                  <a:srgbClr val="565656"/>
                </a:solidFill>
                <a:latin typeface="Montserrat Bold"/>
                <a:ea typeface="Montserrat Bold"/>
                <a:cs typeface="Montserrat Bold"/>
                <a:sym typeface="Montserrat Bold"/>
              </a:rPr>
              <a:t>1 moderatör, 1 koordinatör, her </a:t>
            </a:r>
            <a:r>
              <a:rPr lang="en-US" sz="2100" b="1" u="none" strike="noStrike" dirty="0" err="1">
                <a:solidFill>
                  <a:srgbClr val="565656"/>
                </a:solidFill>
                <a:latin typeface="Montserrat Bold"/>
                <a:ea typeface="Montserrat Bold"/>
                <a:cs typeface="Montserrat Bold"/>
                <a:sym typeface="Montserrat Bold"/>
              </a:rPr>
              <a:t>takıma</a:t>
            </a:r>
            <a:r>
              <a:rPr lang="en-US" sz="2100" b="1" u="none" strike="noStrike" dirty="0">
                <a:solidFill>
                  <a:srgbClr val="565656"/>
                </a:solidFill>
                <a:latin typeface="Montserrat Bold"/>
                <a:ea typeface="Montserrat Bold"/>
                <a:cs typeface="Montserrat Bold"/>
                <a:sym typeface="Montserrat Bold"/>
              </a:rPr>
              <a:t> 1 asistan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834810" y="8265547"/>
            <a:ext cx="3279989" cy="355782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marL="0" lvl="0" indent="0" algn="l">
              <a:lnSpc>
                <a:spcPts val="2940"/>
              </a:lnSpc>
              <a:spcBef>
                <a:spcPct val="0"/>
              </a:spcBef>
            </a:pPr>
            <a:r>
              <a:rPr lang="en-US" sz="2100" b="1" u="none" strike="noStrike" dirty="0">
                <a:solidFill>
                  <a:srgbClr val="565656"/>
                </a:solidFill>
                <a:latin typeface="Montserrat Bold"/>
                <a:ea typeface="Montserrat Bold"/>
                <a:cs typeface="Montserrat Bold"/>
                <a:sym typeface="Montserrat Bold"/>
              </a:rPr>
              <a:t>Katılımcı Sayısı:  5-500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851335" y="3036351"/>
            <a:ext cx="7250264" cy="3564309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marL="0" lvl="0" indent="0" algn="just">
              <a:lnSpc>
                <a:spcPts val="2800"/>
              </a:lnSpc>
              <a:spcBef>
                <a:spcPct val="0"/>
              </a:spcBef>
            </a:pP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Şirket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b</a:t>
            </a:r>
            <a:r>
              <a:rPr lang="en-US" sz="2000" u="none" strike="noStrike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izim</a:t>
            </a:r>
            <a:r>
              <a:rPr lang="en-US" sz="2000" u="none" strike="noStrike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u="none" strike="noStrike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yuvamız</a:t>
            </a:r>
            <a:r>
              <a:rPr lang="en-US" sz="2000" u="none" strike="noStrike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!</a:t>
            </a:r>
          </a:p>
          <a:p>
            <a:pPr marL="0" lvl="0" indent="0" algn="just">
              <a:lnSpc>
                <a:spcPts val="2800"/>
              </a:lnSpc>
              <a:spcBef>
                <a:spcPct val="0"/>
              </a:spcBef>
            </a:pPr>
            <a:endParaRPr lang="en-US" sz="2000" u="none" strike="noStrike" dirty="0">
              <a:solidFill>
                <a:srgbClr val="565656"/>
              </a:solidFill>
              <a:latin typeface="Montserrat"/>
              <a:ea typeface="Montserrat"/>
              <a:cs typeface="Montserrat"/>
              <a:sym typeface="Montserrat"/>
            </a:endParaRPr>
          </a:p>
          <a:p>
            <a:pPr marL="0" lvl="0" indent="0" algn="just">
              <a:lnSpc>
                <a:spcPts val="2800"/>
              </a:lnSpc>
              <a:spcBef>
                <a:spcPct val="0"/>
              </a:spcBef>
            </a:pPr>
            <a:r>
              <a:rPr lang="en-US" sz="2000" u="none" strike="noStrike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Bazen </a:t>
            </a:r>
            <a:r>
              <a:rPr lang="en-US" sz="2000" u="none" strike="noStrike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evimizden</a:t>
            </a:r>
            <a:r>
              <a:rPr lang="en-US" sz="2000" u="none" strike="noStrike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bile çok </a:t>
            </a:r>
            <a:r>
              <a:rPr lang="en-US" sz="2000" u="none" strike="noStrike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vakit</a:t>
            </a:r>
            <a:r>
              <a:rPr lang="en-US" sz="2000" u="none" strike="noStrike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u="none" strike="noStrike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geçirdiğimiz</a:t>
            </a:r>
            <a:r>
              <a:rPr lang="en-US" sz="2000" u="none" strike="noStrike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u="none" strike="noStrike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bu</a:t>
            </a:r>
            <a:r>
              <a:rPr lang="en-US" sz="2000" u="none" strike="noStrike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u="none" strike="noStrike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yer</a:t>
            </a:r>
            <a:r>
              <a:rPr lang="en-US" sz="2000" u="none" strike="noStrike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u="none" strike="noStrike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için</a:t>
            </a:r>
            <a:r>
              <a:rPr lang="en-US" sz="2000" u="none" strike="noStrike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u="none" strike="noStrike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şimdi</a:t>
            </a:r>
            <a:r>
              <a:rPr lang="en-US" sz="2000" u="none" strike="noStrike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u="none" strike="noStrike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bir</a:t>
            </a:r>
            <a:r>
              <a:rPr lang="en-US" sz="2000" u="none" strike="noStrike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u="none" strike="noStrike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ev</a:t>
            </a:r>
            <a:r>
              <a:rPr lang="en-US" sz="2000" u="none" strike="noStrike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u="none" strike="noStrike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inşa</a:t>
            </a:r>
            <a:r>
              <a:rPr lang="en-US" sz="2000" u="none" strike="noStrike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u="none" strike="noStrike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etme</a:t>
            </a:r>
            <a:r>
              <a:rPr lang="en-US" sz="2000" u="none" strike="noStrike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u="none" strike="noStrike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zamanı</a:t>
            </a:r>
            <a:r>
              <a:rPr lang="en-US" sz="2000" u="none" strike="noStrike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. Şirket </a:t>
            </a:r>
            <a:r>
              <a:rPr lang="en-US" sz="2000" u="none" strike="noStrike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vizyonunu</a:t>
            </a:r>
            <a:r>
              <a:rPr lang="en-US" sz="2000" u="none" strike="noStrike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u="none" strike="noStrike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yansıtan</a:t>
            </a:r>
            <a:r>
              <a:rPr lang="en-US" sz="2000" u="none" strike="noStrike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u="none" strike="noStrike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bu</a:t>
            </a:r>
            <a:r>
              <a:rPr lang="en-US" sz="2000" u="none" strike="noStrike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u="none" strike="noStrike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projede</a:t>
            </a:r>
            <a:r>
              <a:rPr lang="en-US" sz="2000" u="none" strike="noStrike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en </a:t>
            </a:r>
            <a:r>
              <a:rPr lang="en-US" sz="2000" u="none" strike="noStrike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güzel</a:t>
            </a:r>
            <a:r>
              <a:rPr lang="en-US" sz="2000" u="none" strike="noStrike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u="none" strike="noStrike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ve</a:t>
            </a:r>
            <a:r>
              <a:rPr lang="en-US" sz="2000" u="none" strike="noStrike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en </a:t>
            </a:r>
            <a:r>
              <a:rPr lang="en-US" sz="2000" u="none" strike="noStrike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işlevsel</a:t>
            </a:r>
            <a:r>
              <a:rPr lang="en-US" sz="2000" u="none" strike="noStrike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u="none" strike="noStrike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evleri</a:t>
            </a:r>
            <a:r>
              <a:rPr lang="en-US" sz="2000" u="none" strike="noStrike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u="none" strike="noStrike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yapma</a:t>
            </a:r>
            <a:r>
              <a:rPr lang="en-US" sz="2000" u="none" strike="noStrike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u="none" strike="noStrike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görevi</a:t>
            </a:r>
            <a:r>
              <a:rPr lang="en-US" sz="2000" u="none" strike="noStrike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bize </a:t>
            </a:r>
            <a:r>
              <a:rPr lang="en-US" sz="2000" u="none" strike="noStrike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verildi</a:t>
            </a:r>
            <a:r>
              <a:rPr lang="en-US" sz="2000" u="none" strike="noStrike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. </a:t>
            </a:r>
          </a:p>
          <a:p>
            <a:pPr marL="0" lvl="0" indent="0" algn="just">
              <a:lnSpc>
                <a:spcPts val="2800"/>
              </a:lnSpc>
              <a:spcBef>
                <a:spcPct val="0"/>
              </a:spcBef>
            </a:pPr>
            <a:endParaRPr lang="en-US" sz="2000" u="none" strike="noStrike" dirty="0">
              <a:solidFill>
                <a:srgbClr val="565656"/>
              </a:solidFill>
              <a:latin typeface="Montserrat"/>
              <a:ea typeface="Montserrat"/>
              <a:cs typeface="Montserrat"/>
              <a:sym typeface="Montserrat"/>
            </a:endParaRPr>
          </a:p>
          <a:p>
            <a:pPr marL="0" lvl="0" indent="0" algn="just">
              <a:lnSpc>
                <a:spcPts val="2800"/>
              </a:lnSpc>
              <a:spcBef>
                <a:spcPct val="0"/>
              </a:spcBef>
            </a:pPr>
            <a:r>
              <a:rPr lang="en-US" sz="2000" u="none" strike="noStrike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Malzemeler</a:t>
            </a:r>
            <a:r>
              <a:rPr lang="en-US" sz="2000" u="none" strike="noStrike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u="none" strike="noStrike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ve</a:t>
            </a:r>
            <a:r>
              <a:rPr lang="en-US" sz="2000" u="none" strike="noStrike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zaman </a:t>
            </a:r>
            <a:r>
              <a:rPr lang="en-US" sz="2000" u="none" strike="noStrike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sınırlı</a:t>
            </a:r>
            <a:r>
              <a:rPr lang="en-US" sz="2000" u="none" strike="noStrike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, </a:t>
            </a:r>
            <a:r>
              <a:rPr lang="en-US" sz="2000" u="none" strike="noStrike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bu</a:t>
            </a:r>
            <a:r>
              <a:rPr lang="en-US" sz="2000" u="none" strike="noStrike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u="none" strike="noStrike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yüzden</a:t>
            </a:r>
            <a:r>
              <a:rPr lang="en-US" sz="2000" u="none" strike="noStrike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iyi </a:t>
            </a:r>
            <a:r>
              <a:rPr lang="en-US" sz="2000" u="none" strike="noStrike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bir</a:t>
            </a:r>
            <a:r>
              <a:rPr lang="en-US" sz="2000" u="none" strike="noStrike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u="none" strike="noStrike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ekip</a:t>
            </a:r>
            <a:r>
              <a:rPr lang="en-US" sz="2000" u="none" strike="noStrike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u="none" strike="noStrike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çalışmasıyla</a:t>
            </a:r>
            <a:r>
              <a:rPr lang="en-US" sz="2000" u="none" strike="noStrike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u="none" strike="noStrike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görevleri</a:t>
            </a:r>
            <a:r>
              <a:rPr lang="en-US" sz="2000" u="none" strike="noStrike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u="none" strike="noStrike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paylaşmalı</a:t>
            </a:r>
            <a:r>
              <a:rPr lang="en-US" sz="2000" u="none" strike="noStrike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, </a:t>
            </a:r>
            <a:r>
              <a:rPr lang="en-US" sz="2000" u="none" strike="noStrike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evimizi</a:t>
            </a:r>
            <a:r>
              <a:rPr lang="en-US" sz="2000" u="none" strike="noStrike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u="none" strike="noStrike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zamanında</a:t>
            </a:r>
            <a:r>
              <a:rPr lang="en-US" sz="2000" u="none" strike="noStrike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u="none" strike="noStrike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tamamlayıp</a:t>
            </a:r>
            <a:r>
              <a:rPr lang="en-US" sz="2000" u="none" strike="noStrike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u="none" strike="noStrike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tapumuzu</a:t>
            </a:r>
            <a:r>
              <a:rPr lang="en-US" sz="2000" u="none" strike="noStrike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u="none" strike="noStrike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almalıyız</a:t>
            </a:r>
            <a:r>
              <a:rPr lang="en-US" sz="2000" u="none" strike="noStrike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!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1882048" y="2358708"/>
            <a:ext cx="9440648" cy="35877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2800"/>
              </a:lnSpc>
            </a:pPr>
            <a:r>
              <a:rPr lang="en-US" sz="2000">
                <a:solidFill>
                  <a:srgbClr val="000000"/>
                </a:solidFill>
                <a:latin typeface="Roboto Condensed"/>
                <a:ea typeface="Roboto Condensed"/>
                <a:cs typeface="Roboto Condensed"/>
                <a:sym typeface="Roboto Condensed"/>
              </a:rPr>
              <a:t>TAKIM ÇALIŞMASI</a:t>
            </a:r>
          </a:p>
        </p:txBody>
      </p:sp>
      <p:sp>
        <p:nvSpPr>
          <p:cNvPr id="27" name="TextBox 27"/>
          <p:cNvSpPr txBox="1"/>
          <p:nvPr/>
        </p:nvSpPr>
        <p:spPr>
          <a:xfrm>
            <a:off x="3274322" y="9587428"/>
            <a:ext cx="6564285" cy="32321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0" lvl="0" indent="0" algn="ctr">
              <a:lnSpc>
                <a:spcPts val="2660"/>
              </a:lnSpc>
              <a:spcBef>
                <a:spcPct val="0"/>
              </a:spcBef>
            </a:pPr>
            <a:r>
              <a:rPr lang="en-US" sz="190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https://www.m3.com.tr/company-is-my-home/ </a:t>
            </a:r>
          </a:p>
        </p:txBody>
      </p:sp>
      <p:sp>
        <p:nvSpPr>
          <p:cNvPr id="28" name="TextBox 28"/>
          <p:cNvSpPr txBox="1"/>
          <p:nvPr/>
        </p:nvSpPr>
        <p:spPr>
          <a:xfrm>
            <a:off x="5572493" y="9240719"/>
            <a:ext cx="1895107" cy="345479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marL="0" lvl="0" indent="0" algn="l">
              <a:lnSpc>
                <a:spcPts val="2940"/>
              </a:lnSpc>
              <a:spcBef>
                <a:spcPct val="0"/>
              </a:spcBef>
            </a:pPr>
            <a:r>
              <a:rPr lang="en-US" sz="2100" b="1" dirty="0">
                <a:solidFill>
                  <a:srgbClr val="565656"/>
                </a:solidFill>
                <a:latin typeface="Montserrat Bold"/>
                <a:ea typeface="Montserrat Bold"/>
                <a:cs typeface="Montserrat Bold"/>
                <a:sym typeface="Montserrat Bold"/>
              </a:rPr>
              <a:t>Detaylı bilgi:</a:t>
            </a:r>
          </a:p>
        </p:txBody>
      </p:sp>
      <p:sp>
        <p:nvSpPr>
          <p:cNvPr id="29" name="TextBox 29"/>
          <p:cNvSpPr txBox="1"/>
          <p:nvPr/>
        </p:nvSpPr>
        <p:spPr>
          <a:xfrm>
            <a:off x="1028700" y="9463603"/>
            <a:ext cx="1980378" cy="26670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2160"/>
              </a:lnSpc>
            </a:pPr>
            <a:r>
              <a:rPr lang="en-US" sz="1800" b="1">
                <a:solidFill>
                  <a:srgbClr val="FFFFFF"/>
                </a:solidFill>
                <a:latin typeface="Montserrat Bold"/>
                <a:ea typeface="Montserrat Bold"/>
                <a:cs typeface="Montserrat Bold"/>
                <a:sym typeface="Montserrat Bold"/>
              </a:rPr>
              <a:t>Fiyat: </a:t>
            </a:r>
          </a:p>
        </p:txBody>
      </p:sp>
    </p:spTree>
  </p:cSld>
  <p:clrMapOvr>
    <a:masterClrMapping/>
  </p:clrMapOvr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2"/>
          <p:cNvGrpSpPr/>
          <p:nvPr/>
        </p:nvGrpSpPr>
        <p:grpSpPr>
          <a:xfrm>
            <a:off x="9703621" y="0"/>
            <a:ext cx="8584380" cy="10287000"/>
            <a:chOff x="0" y="0"/>
            <a:chExt cx="3358824" cy="2709333"/>
          </a:xfrm>
          <a:solidFill>
            <a:schemeClr val="accent6">
              <a:lumMod val="75000"/>
            </a:schemeClr>
          </a:solidFill>
        </p:grpSpPr>
        <p:sp>
          <p:nvSpPr>
            <p:cNvPr id="3" name="Freeform 3"/>
            <p:cNvSpPr/>
            <p:nvPr/>
          </p:nvSpPr>
          <p:spPr>
            <a:xfrm>
              <a:off x="0" y="0"/>
              <a:ext cx="3358824" cy="2709333"/>
            </a:xfrm>
            <a:custGeom>
              <a:avLst/>
              <a:gdLst/>
              <a:ahLst/>
              <a:cxnLst/>
              <a:rect l="l" t="t" r="r" b="b"/>
              <a:pathLst>
                <a:path w="3358824" h="2709333">
                  <a:moveTo>
                    <a:pt x="0" y="0"/>
                  </a:moveTo>
                  <a:lnTo>
                    <a:pt x="3358824" y="0"/>
                  </a:lnTo>
                  <a:lnTo>
                    <a:pt x="3358824" y="2709333"/>
                  </a:lnTo>
                  <a:lnTo>
                    <a:pt x="0" y="2709333"/>
                  </a:lnTo>
                  <a:close/>
                </a:path>
              </a:pathLst>
            </a:custGeom>
            <a:grpFill/>
          </p:spPr>
          <p:txBody>
            <a:bodyPr/>
            <a:lstStyle/>
            <a:p>
              <a:endParaRPr lang="tr-TR"/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0" y="-38100"/>
              <a:ext cx="3358824" cy="2747433"/>
            </a:xfrm>
            <a:prstGeom prst="rect">
              <a:avLst/>
            </a:prstGeom>
            <a:grpFill/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940"/>
                </a:lnSpc>
              </a:pPr>
              <a:endParaRPr/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8256852" y="2195976"/>
            <a:ext cx="3241165" cy="5559935"/>
            <a:chOff x="0" y="0"/>
            <a:chExt cx="4321553" cy="7413246"/>
          </a:xfrm>
        </p:grpSpPr>
        <p:pic>
          <p:nvPicPr>
            <p:cNvPr id="6" name="Picture 6"/>
            <p:cNvPicPr>
              <a:picLocks noChangeAspect="1"/>
            </p:cNvPicPr>
            <p:nvPr/>
          </p:nvPicPr>
          <p:blipFill>
            <a:blip r:embed="rId2"/>
            <a:srcRect l="32041" t="7828" r="35222" b="13995"/>
            <a:stretch>
              <a:fillRect/>
            </a:stretch>
          </p:blipFill>
          <p:spPr>
            <a:xfrm>
              <a:off x="0" y="0"/>
              <a:ext cx="4321553" cy="7413246"/>
            </a:xfrm>
            <a:prstGeom prst="rect">
              <a:avLst/>
            </a:prstGeom>
          </p:spPr>
        </p:pic>
      </p:grpSp>
      <p:grpSp>
        <p:nvGrpSpPr>
          <p:cNvPr id="7" name="Group 7"/>
          <p:cNvGrpSpPr/>
          <p:nvPr/>
        </p:nvGrpSpPr>
        <p:grpSpPr>
          <a:xfrm>
            <a:off x="11653271" y="2195976"/>
            <a:ext cx="3241165" cy="5559935"/>
            <a:chOff x="0" y="0"/>
            <a:chExt cx="4321553" cy="7413246"/>
          </a:xfrm>
        </p:grpSpPr>
        <p:pic>
          <p:nvPicPr>
            <p:cNvPr id="8" name="Picture 8"/>
            <p:cNvPicPr>
              <a:picLocks noChangeAspect="1"/>
            </p:cNvPicPr>
            <p:nvPr/>
          </p:nvPicPr>
          <p:blipFill>
            <a:blip r:embed="rId3"/>
            <a:srcRect l="38087" r="32943" b="55616"/>
            <a:stretch>
              <a:fillRect/>
            </a:stretch>
          </p:blipFill>
          <p:spPr>
            <a:xfrm>
              <a:off x="0" y="0"/>
              <a:ext cx="4321553" cy="7413246"/>
            </a:xfrm>
            <a:prstGeom prst="rect">
              <a:avLst/>
            </a:prstGeom>
          </p:spPr>
        </p:pic>
      </p:grpSp>
      <p:grpSp>
        <p:nvGrpSpPr>
          <p:cNvPr id="9" name="Group 9"/>
          <p:cNvGrpSpPr/>
          <p:nvPr/>
        </p:nvGrpSpPr>
        <p:grpSpPr>
          <a:xfrm>
            <a:off x="15046835" y="2195976"/>
            <a:ext cx="3241165" cy="5559935"/>
            <a:chOff x="0" y="0"/>
            <a:chExt cx="4321553" cy="7413246"/>
          </a:xfrm>
        </p:grpSpPr>
        <p:pic>
          <p:nvPicPr>
            <p:cNvPr id="10" name="Picture 10"/>
            <p:cNvPicPr>
              <a:picLocks noChangeAspect="1"/>
            </p:cNvPicPr>
            <p:nvPr/>
          </p:nvPicPr>
          <p:blipFill>
            <a:blip r:embed="rId4"/>
            <a:srcRect t="1754" b="1754"/>
            <a:stretch>
              <a:fillRect/>
            </a:stretch>
          </p:blipFill>
          <p:spPr>
            <a:xfrm>
              <a:off x="0" y="0"/>
              <a:ext cx="4321553" cy="7413246"/>
            </a:xfrm>
            <a:prstGeom prst="rect">
              <a:avLst/>
            </a:prstGeom>
          </p:spPr>
        </p:pic>
      </p:grpSp>
      <p:sp>
        <p:nvSpPr>
          <p:cNvPr id="11" name="Freeform 11"/>
          <p:cNvSpPr/>
          <p:nvPr/>
        </p:nvSpPr>
        <p:spPr>
          <a:xfrm>
            <a:off x="12400255" y="9021491"/>
            <a:ext cx="3211827" cy="2879938"/>
          </a:xfrm>
          <a:custGeom>
            <a:avLst/>
            <a:gdLst/>
            <a:ahLst/>
            <a:cxnLst/>
            <a:rect l="l" t="t" r="r" b="b"/>
            <a:pathLst>
              <a:path w="3211827" h="2879938">
                <a:moveTo>
                  <a:pt x="0" y="0"/>
                </a:moveTo>
                <a:lnTo>
                  <a:pt x="3211827" y="0"/>
                </a:lnTo>
                <a:lnTo>
                  <a:pt x="3211827" y="2879938"/>
                </a:lnTo>
                <a:lnTo>
                  <a:pt x="0" y="2879938"/>
                </a:lnTo>
                <a:lnTo>
                  <a:pt x="0" y="0"/>
                </a:lnTo>
                <a:close/>
              </a:path>
            </a:pathLst>
          </a:custGeom>
          <a:blipFill>
            <a:blip r:embed="rId5">
              <a:extLst>
                <a:ext uri="{96DAC541-7B7A-43D3-8B79-37D633B846F1}">
                  <asvg:svgBlip xmlns:asvg="http://schemas.microsoft.com/office/drawing/2016/SVG/main" r:embed="rId6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tr-TR"/>
          </a:p>
        </p:txBody>
      </p:sp>
      <p:sp>
        <p:nvSpPr>
          <p:cNvPr id="12" name="Freeform 12"/>
          <p:cNvSpPr/>
          <p:nvPr/>
        </p:nvSpPr>
        <p:spPr>
          <a:xfrm>
            <a:off x="16052795" y="596667"/>
            <a:ext cx="1216708" cy="1216708"/>
          </a:xfrm>
          <a:custGeom>
            <a:avLst/>
            <a:gdLst/>
            <a:ahLst/>
            <a:cxnLst/>
            <a:rect l="l" t="t" r="r" b="b"/>
            <a:pathLst>
              <a:path w="1216708" h="1216708">
                <a:moveTo>
                  <a:pt x="0" y="0"/>
                </a:moveTo>
                <a:lnTo>
                  <a:pt x="1216708" y="0"/>
                </a:lnTo>
                <a:lnTo>
                  <a:pt x="1216708" y="1216708"/>
                </a:lnTo>
                <a:lnTo>
                  <a:pt x="0" y="1216708"/>
                </a:lnTo>
                <a:lnTo>
                  <a:pt x="0" y="0"/>
                </a:lnTo>
                <a:close/>
              </a:path>
            </a:pathLst>
          </a:custGeom>
          <a:blipFill>
            <a:blip r:embed="rId7"/>
            <a:stretch>
              <a:fillRect/>
            </a:stretch>
          </a:blipFill>
          <a:ln cap="sq">
            <a:noFill/>
            <a:prstDash val="solid"/>
            <a:miter/>
          </a:ln>
        </p:spPr>
        <p:txBody>
          <a:bodyPr/>
          <a:lstStyle/>
          <a:p>
            <a:endParaRPr lang="tr-TR"/>
          </a:p>
        </p:txBody>
      </p:sp>
      <p:sp>
        <p:nvSpPr>
          <p:cNvPr id="13" name="Freeform 13"/>
          <p:cNvSpPr/>
          <p:nvPr/>
        </p:nvSpPr>
        <p:spPr>
          <a:xfrm>
            <a:off x="851334" y="596667"/>
            <a:ext cx="2061427" cy="2061427"/>
          </a:xfrm>
          <a:custGeom>
            <a:avLst/>
            <a:gdLst/>
            <a:ahLst/>
            <a:cxnLst/>
            <a:rect l="l" t="t" r="r" b="b"/>
            <a:pathLst>
              <a:path w="2061427" h="2061427">
                <a:moveTo>
                  <a:pt x="0" y="0"/>
                </a:moveTo>
                <a:lnTo>
                  <a:pt x="2061428" y="0"/>
                </a:lnTo>
                <a:lnTo>
                  <a:pt x="2061428" y="2061427"/>
                </a:lnTo>
                <a:lnTo>
                  <a:pt x="0" y="2061427"/>
                </a:lnTo>
                <a:lnTo>
                  <a:pt x="0" y="0"/>
                </a:lnTo>
                <a:close/>
              </a:path>
            </a:pathLst>
          </a:custGeom>
          <a:blipFill>
            <a:blip r:embed="rId8">
              <a:extLst>
                <a:ext uri="{96DAC541-7B7A-43D3-8B79-37D633B846F1}">
                  <asvg:svgBlip xmlns:asvg="http://schemas.microsoft.com/office/drawing/2016/SVG/main" r:embed="rId9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tr-TR"/>
          </a:p>
        </p:txBody>
      </p:sp>
      <p:sp>
        <p:nvSpPr>
          <p:cNvPr id="14" name="Freeform 14"/>
          <p:cNvSpPr/>
          <p:nvPr/>
        </p:nvSpPr>
        <p:spPr>
          <a:xfrm>
            <a:off x="854169" y="7252751"/>
            <a:ext cx="386295" cy="386295"/>
          </a:xfrm>
          <a:custGeom>
            <a:avLst/>
            <a:gdLst/>
            <a:ahLst/>
            <a:cxnLst/>
            <a:rect l="l" t="t" r="r" b="b"/>
            <a:pathLst>
              <a:path w="386295" h="386295">
                <a:moveTo>
                  <a:pt x="0" y="0"/>
                </a:moveTo>
                <a:lnTo>
                  <a:pt x="386295" y="0"/>
                </a:lnTo>
                <a:lnTo>
                  <a:pt x="386295" y="386295"/>
                </a:lnTo>
                <a:lnTo>
                  <a:pt x="0" y="386295"/>
                </a:lnTo>
                <a:lnTo>
                  <a:pt x="0" y="0"/>
                </a:lnTo>
                <a:close/>
              </a:path>
            </a:pathLst>
          </a:custGeom>
          <a:blipFill>
            <a:blip r:embed="rId10">
              <a:extLst>
                <a:ext uri="{96DAC541-7B7A-43D3-8B79-37D633B846F1}">
                  <asvg:svgBlip xmlns:asvg="http://schemas.microsoft.com/office/drawing/2016/SVG/main" r:embed="rId11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tr-TR"/>
          </a:p>
        </p:txBody>
      </p:sp>
      <p:sp>
        <p:nvSpPr>
          <p:cNvPr id="15" name="Freeform 15"/>
          <p:cNvSpPr/>
          <p:nvPr/>
        </p:nvSpPr>
        <p:spPr>
          <a:xfrm>
            <a:off x="812686" y="7755911"/>
            <a:ext cx="595651" cy="347711"/>
          </a:xfrm>
          <a:custGeom>
            <a:avLst/>
            <a:gdLst/>
            <a:ahLst/>
            <a:cxnLst/>
            <a:rect l="l" t="t" r="r" b="b"/>
            <a:pathLst>
              <a:path w="595651" h="347711">
                <a:moveTo>
                  <a:pt x="0" y="0"/>
                </a:moveTo>
                <a:lnTo>
                  <a:pt x="595651" y="0"/>
                </a:lnTo>
                <a:lnTo>
                  <a:pt x="595651" y="347711"/>
                </a:lnTo>
                <a:lnTo>
                  <a:pt x="0" y="347711"/>
                </a:lnTo>
                <a:lnTo>
                  <a:pt x="0" y="0"/>
                </a:lnTo>
                <a:close/>
              </a:path>
            </a:pathLst>
          </a:custGeom>
          <a:blipFill>
            <a:blip r:embed="rId12">
              <a:extLst>
                <a:ext uri="{96DAC541-7B7A-43D3-8B79-37D633B846F1}">
                  <asvg:svgBlip xmlns:asvg="http://schemas.microsoft.com/office/drawing/2016/SVG/main" r:embed="rId13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tr-TR"/>
          </a:p>
        </p:txBody>
      </p:sp>
      <p:sp>
        <p:nvSpPr>
          <p:cNvPr id="16" name="Freeform 16"/>
          <p:cNvSpPr/>
          <p:nvPr/>
        </p:nvSpPr>
        <p:spPr>
          <a:xfrm>
            <a:off x="9838607" y="9258300"/>
            <a:ext cx="824341" cy="607951"/>
          </a:xfrm>
          <a:custGeom>
            <a:avLst/>
            <a:gdLst/>
            <a:ahLst/>
            <a:cxnLst/>
            <a:rect l="l" t="t" r="r" b="b"/>
            <a:pathLst>
              <a:path w="824341" h="607951">
                <a:moveTo>
                  <a:pt x="0" y="0"/>
                </a:moveTo>
                <a:lnTo>
                  <a:pt x="824341" y="0"/>
                </a:lnTo>
                <a:lnTo>
                  <a:pt x="824341" y="607951"/>
                </a:lnTo>
                <a:lnTo>
                  <a:pt x="0" y="607951"/>
                </a:lnTo>
                <a:lnTo>
                  <a:pt x="0" y="0"/>
                </a:lnTo>
                <a:close/>
              </a:path>
            </a:pathLst>
          </a:custGeom>
        </p:spPr>
        <p:txBody>
          <a:bodyPr/>
          <a:lstStyle/>
          <a:p>
            <a:endParaRPr lang="tr-TR"/>
          </a:p>
        </p:txBody>
      </p:sp>
      <p:sp>
        <p:nvSpPr>
          <p:cNvPr id="17" name="Freeform 17"/>
          <p:cNvSpPr/>
          <p:nvPr/>
        </p:nvSpPr>
        <p:spPr>
          <a:xfrm>
            <a:off x="10384741" y="9590801"/>
            <a:ext cx="556412" cy="569949"/>
          </a:xfrm>
          <a:custGeom>
            <a:avLst/>
            <a:gdLst/>
            <a:ahLst/>
            <a:cxnLst/>
            <a:rect l="l" t="t" r="r" b="b"/>
            <a:pathLst>
              <a:path w="556412" h="569949">
                <a:moveTo>
                  <a:pt x="0" y="0"/>
                </a:moveTo>
                <a:lnTo>
                  <a:pt x="556413" y="0"/>
                </a:lnTo>
                <a:lnTo>
                  <a:pt x="556413" y="569949"/>
                </a:lnTo>
                <a:lnTo>
                  <a:pt x="0" y="569949"/>
                </a:lnTo>
                <a:lnTo>
                  <a:pt x="0" y="0"/>
                </a:lnTo>
                <a:close/>
              </a:path>
            </a:pathLst>
          </a:custGeom>
          <a:blipFill>
            <a:blip r:embed="rId14">
              <a:extLst>
                <a:ext uri="{96DAC541-7B7A-43D3-8B79-37D633B846F1}">
                  <asvg:svgBlip xmlns:asvg="http://schemas.microsoft.com/office/drawing/2016/SVG/main" r:embed="rId15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tr-TR"/>
          </a:p>
        </p:txBody>
      </p:sp>
      <p:sp>
        <p:nvSpPr>
          <p:cNvPr id="21" name="TextBox 21"/>
          <p:cNvSpPr txBox="1"/>
          <p:nvPr/>
        </p:nvSpPr>
        <p:spPr>
          <a:xfrm>
            <a:off x="1127035" y="1522605"/>
            <a:ext cx="9440648" cy="855888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6900"/>
              </a:lnSpc>
            </a:pPr>
            <a:r>
              <a:rPr lang="en-US" sz="4928">
                <a:solidFill>
                  <a:srgbClr val="000000"/>
                </a:solidFill>
                <a:latin typeface="Roboto Condensed"/>
                <a:ea typeface="Roboto Condensed"/>
                <a:cs typeface="Roboto Condensed"/>
                <a:sym typeface="Roboto Condensed"/>
              </a:rPr>
              <a:t>GRAFFITI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1589642" y="7248730"/>
            <a:ext cx="1597894" cy="345479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marL="0" lvl="0" indent="0" algn="l">
              <a:lnSpc>
                <a:spcPts val="2940"/>
              </a:lnSpc>
              <a:spcBef>
                <a:spcPct val="0"/>
              </a:spcBef>
            </a:pPr>
            <a:r>
              <a:rPr lang="en-US" sz="2100" b="1" dirty="0">
                <a:solidFill>
                  <a:srgbClr val="565656"/>
                </a:solidFill>
                <a:latin typeface="Montserrat Bold"/>
                <a:ea typeface="Montserrat Bold"/>
                <a:cs typeface="Montserrat Bold"/>
                <a:sym typeface="Montserrat Bold"/>
              </a:rPr>
              <a:t>90-180 </a:t>
            </a:r>
            <a:r>
              <a:rPr lang="en-US" sz="2100" b="1" u="none" strike="noStrike" dirty="0">
                <a:solidFill>
                  <a:srgbClr val="565656"/>
                </a:solidFill>
                <a:latin typeface="Montserrat Bold"/>
                <a:ea typeface="Montserrat Bold"/>
                <a:cs typeface="Montserrat Bold"/>
                <a:sym typeface="Montserrat Bold"/>
              </a:rPr>
              <a:t>dk.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1589642" y="7756913"/>
            <a:ext cx="6667210" cy="356234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marL="0" lvl="0" indent="0" algn="l">
              <a:lnSpc>
                <a:spcPts val="2940"/>
              </a:lnSpc>
              <a:spcBef>
                <a:spcPct val="0"/>
              </a:spcBef>
            </a:pPr>
            <a:r>
              <a:rPr lang="en-US" sz="2100" b="1" u="none" strike="noStrike" dirty="0">
                <a:solidFill>
                  <a:srgbClr val="565656"/>
                </a:solidFill>
                <a:latin typeface="Montserrat Bold"/>
                <a:ea typeface="Montserrat Bold"/>
                <a:cs typeface="Montserrat Bold"/>
                <a:sym typeface="Montserrat Bold"/>
              </a:rPr>
              <a:t>1 moderatör, 1 koordinatör, her </a:t>
            </a:r>
            <a:r>
              <a:rPr lang="en-US" sz="2100" b="1" u="none" strike="noStrike" dirty="0" err="1">
                <a:solidFill>
                  <a:srgbClr val="565656"/>
                </a:solidFill>
                <a:latin typeface="Montserrat Bold"/>
                <a:ea typeface="Montserrat Bold"/>
                <a:cs typeface="Montserrat Bold"/>
                <a:sym typeface="Montserrat Bold"/>
              </a:rPr>
              <a:t>takıma</a:t>
            </a:r>
            <a:r>
              <a:rPr lang="en-US" sz="2100" b="1" u="none" strike="noStrike" dirty="0">
                <a:solidFill>
                  <a:srgbClr val="565656"/>
                </a:solidFill>
                <a:latin typeface="Montserrat Bold"/>
                <a:ea typeface="Montserrat Bold"/>
                <a:cs typeface="Montserrat Bold"/>
                <a:sym typeface="Montserrat Bold"/>
              </a:rPr>
              <a:t> 1 asistan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834811" y="8265547"/>
            <a:ext cx="3432389" cy="356234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marL="0" lvl="0" indent="0" algn="l">
              <a:lnSpc>
                <a:spcPts val="2940"/>
              </a:lnSpc>
              <a:spcBef>
                <a:spcPct val="0"/>
              </a:spcBef>
            </a:pPr>
            <a:r>
              <a:rPr lang="en-US" sz="2100" b="1" u="none" strike="noStrike" dirty="0">
                <a:solidFill>
                  <a:srgbClr val="565656"/>
                </a:solidFill>
                <a:latin typeface="Montserrat Bold"/>
                <a:ea typeface="Montserrat Bold"/>
                <a:cs typeface="Montserrat Bold"/>
                <a:sym typeface="Montserrat Bold"/>
              </a:rPr>
              <a:t>Katılımcı Sayısı:  20-500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851335" y="2840038"/>
            <a:ext cx="7149666" cy="4282454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just">
              <a:lnSpc>
                <a:spcPts val="2800"/>
              </a:lnSpc>
            </a:pP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Toplantı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Dekorunuzu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Takımınızla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Birlikte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Yaratın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!</a:t>
            </a:r>
          </a:p>
          <a:p>
            <a:pPr algn="just">
              <a:lnSpc>
                <a:spcPts val="2800"/>
              </a:lnSpc>
            </a:pPr>
            <a:endParaRPr lang="en-US" sz="2000" dirty="0">
              <a:solidFill>
                <a:srgbClr val="565656"/>
              </a:solidFill>
              <a:latin typeface="Montserrat"/>
              <a:ea typeface="Montserrat"/>
              <a:cs typeface="Montserrat"/>
              <a:sym typeface="Montserrat"/>
            </a:endParaRPr>
          </a:p>
          <a:p>
            <a:pPr algn="just">
              <a:lnSpc>
                <a:spcPts val="2800"/>
              </a:lnSpc>
            </a:pP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Koca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bir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duvarı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birlikte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boyuyor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,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mesajınızı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sprey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boyalarla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sanata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dönüştürüyorsunuz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! Graffiti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sanatçısından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alacağınız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kısa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eğitimin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ardından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,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özel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olarak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getirdiğimiz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duvarda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takımca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özgürce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çalışıyorsunuz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.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Etkinlik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sonunda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rengarenk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, dev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bir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eser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ortaya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çıkıyor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. Bu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duvar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toplantı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dekorunuz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ya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da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ofis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süsünüz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olabilir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.</a:t>
            </a:r>
          </a:p>
          <a:p>
            <a:pPr algn="just">
              <a:lnSpc>
                <a:spcPts val="2800"/>
              </a:lnSpc>
            </a:pPr>
            <a:endParaRPr lang="en-US" sz="2000" dirty="0">
              <a:solidFill>
                <a:srgbClr val="565656"/>
              </a:solidFill>
              <a:latin typeface="Montserrat"/>
              <a:ea typeface="Montserrat"/>
              <a:cs typeface="Montserrat"/>
              <a:sym typeface="Montserrat"/>
            </a:endParaRPr>
          </a:p>
          <a:p>
            <a:pPr algn="just">
              <a:lnSpc>
                <a:spcPts val="2800"/>
              </a:lnSpc>
            </a:pP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Not: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Sprey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boya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tercih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etmeyenler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için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alternatif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malzemeler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de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sunuluyor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.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1882048" y="2358708"/>
            <a:ext cx="9440648" cy="35877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2800"/>
              </a:lnSpc>
            </a:pPr>
            <a:r>
              <a:rPr lang="en-US" sz="2000">
                <a:solidFill>
                  <a:srgbClr val="000000"/>
                </a:solidFill>
                <a:latin typeface="Roboto Condensed"/>
                <a:ea typeface="Roboto Condensed"/>
                <a:cs typeface="Roboto Condensed"/>
                <a:sym typeface="Roboto Condensed"/>
              </a:rPr>
              <a:t>TAKIM ÇALIŞMASI</a:t>
            </a:r>
          </a:p>
        </p:txBody>
      </p:sp>
      <p:sp>
        <p:nvSpPr>
          <p:cNvPr id="27" name="TextBox 27"/>
          <p:cNvSpPr txBox="1"/>
          <p:nvPr/>
        </p:nvSpPr>
        <p:spPr>
          <a:xfrm>
            <a:off x="3274322" y="9587428"/>
            <a:ext cx="6564285" cy="32321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0" lvl="0" indent="0" algn="ctr">
              <a:lnSpc>
                <a:spcPts val="2660"/>
              </a:lnSpc>
              <a:spcBef>
                <a:spcPct val="0"/>
              </a:spcBef>
            </a:pPr>
            <a:r>
              <a:rPr lang="en-US" sz="190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http://www.m3.com.tr/graffiti/ </a:t>
            </a:r>
          </a:p>
        </p:txBody>
      </p:sp>
      <p:sp>
        <p:nvSpPr>
          <p:cNvPr id="28" name="TextBox 28"/>
          <p:cNvSpPr txBox="1"/>
          <p:nvPr/>
        </p:nvSpPr>
        <p:spPr>
          <a:xfrm>
            <a:off x="5572493" y="9240719"/>
            <a:ext cx="1895107" cy="345479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marL="0" lvl="0" indent="0" algn="l">
              <a:lnSpc>
                <a:spcPts val="2940"/>
              </a:lnSpc>
              <a:spcBef>
                <a:spcPct val="0"/>
              </a:spcBef>
            </a:pPr>
            <a:r>
              <a:rPr lang="en-US" sz="2100" b="1" dirty="0">
                <a:solidFill>
                  <a:srgbClr val="565656"/>
                </a:solidFill>
                <a:latin typeface="Montserrat Bold"/>
                <a:ea typeface="Montserrat Bold"/>
                <a:cs typeface="Montserrat Bold"/>
                <a:sym typeface="Montserrat Bold"/>
              </a:rPr>
              <a:t>Detaylı bilgi:</a:t>
            </a:r>
          </a:p>
        </p:txBody>
      </p:sp>
      <p:sp>
        <p:nvSpPr>
          <p:cNvPr id="29" name="TextBox 29"/>
          <p:cNvSpPr txBox="1"/>
          <p:nvPr/>
        </p:nvSpPr>
        <p:spPr>
          <a:xfrm>
            <a:off x="1028700" y="9463603"/>
            <a:ext cx="1980378" cy="26670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2160"/>
              </a:lnSpc>
            </a:pPr>
            <a:r>
              <a:rPr lang="en-US" sz="1800" b="1">
                <a:solidFill>
                  <a:srgbClr val="FFFFFF"/>
                </a:solidFill>
                <a:latin typeface="Montserrat Bold"/>
                <a:ea typeface="Montserrat Bold"/>
                <a:cs typeface="Montserrat Bold"/>
                <a:sym typeface="Montserrat Bold"/>
              </a:rPr>
              <a:t>Fiyat: </a:t>
            </a:r>
          </a:p>
        </p:txBody>
      </p:sp>
    </p:spTree>
  </p:cSld>
  <p:clrMapOvr>
    <a:masterClrMapping/>
  </p:clrMapOvr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2"/>
          <p:cNvGrpSpPr/>
          <p:nvPr/>
        </p:nvGrpSpPr>
        <p:grpSpPr>
          <a:xfrm>
            <a:off x="9703621" y="0"/>
            <a:ext cx="8584380" cy="10287000"/>
            <a:chOff x="0" y="0"/>
            <a:chExt cx="3358824" cy="2709333"/>
          </a:xfrm>
          <a:solidFill>
            <a:schemeClr val="accent6">
              <a:lumMod val="75000"/>
            </a:schemeClr>
          </a:solidFill>
        </p:grpSpPr>
        <p:sp>
          <p:nvSpPr>
            <p:cNvPr id="3" name="Freeform 3"/>
            <p:cNvSpPr/>
            <p:nvPr/>
          </p:nvSpPr>
          <p:spPr>
            <a:xfrm>
              <a:off x="0" y="0"/>
              <a:ext cx="3358824" cy="2709333"/>
            </a:xfrm>
            <a:custGeom>
              <a:avLst/>
              <a:gdLst/>
              <a:ahLst/>
              <a:cxnLst/>
              <a:rect l="l" t="t" r="r" b="b"/>
              <a:pathLst>
                <a:path w="3358824" h="2709333">
                  <a:moveTo>
                    <a:pt x="0" y="0"/>
                  </a:moveTo>
                  <a:lnTo>
                    <a:pt x="3358824" y="0"/>
                  </a:lnTo>
                  <a:lnTo>
                    <a:pt x="3358824" y="2709333"/>
                  </a:lnTo>
                  <a:lnTo>
                    <a:pt x="0" y="2709333"/>
                  </a:lnTo>
                  <a:close/>
                </a:path>
              </a:pathLst>
            </a:custGeom>
            <a:grpFill/>
          </p:spPr>
          <p:txBody>
            <a:bodyPr/>
            <a:lstStyle/>
            <a:p>
              <a:endParaRPr lang="tr-TR"/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0" y="-38100"/>
              <a:ext cx="3358824" cy="2747433"/>
            </a:xfrm>
            <a:prstGeom prst="rect">
              <a:avLst/>
            </a:prstGeom>
            <a:grpFill/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940"/>
                </a:lnSpc>
              </a:pPr>
              <a:endParaRPr/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8256852" y="2195976"/>
            <a:ext cx="3241165" cy="5559935"/>
            <a:chOff x="0" y="0"/>
            <a:chExt cx="4321553" cy="7413246"/>
          </a:xfrm>
        </p:grpSpPr>
        <p:pic>
          <p:nvPicPr>
            <p:cNvPr id="6" name="Picture 6"/>
            <p:cNvPicPr>
              <a:picLocks noChangeAspect="1"/>
            </p:cNvPicPr>
            <p:nvPr/>
          </p:nvPicPr>
          <p:blipFill>
            <a:blip r:embed="rId2"/>
            <a:srcRect l="11136" r="11136"/>
            <a:stretch>
              <a:fillRect/>
            </a:stretch>
          </p:blipFill>
          <p:spPr>
            <a:xfrm>
              <a:off x="0" y="0"/>
              <a:ext cx="4321553" cy="7413246"/>
            </a:xfrm>
            <a:prstGeom prst="rect">
              <a:avLst/>
            </a:prstGeom>
          </p:spPr>
        </p:pic>
      </p:grpSp>
      <p:grpSp>
        <p:nvGrpSpPr>
          <p:cNvPr id="7" name="Group 7"/>
          <p:cNvGrpSpPr/>
          <p:nvPr/>
        </p:nvGrpSpPr>
        <p:grpSpPr>
          <a:xfrm>
            <a:off x="11653271" y="2195976"/>
            <a:ext cx="3241165" cy="5559935"/>
            <a:chOff x="0" y="0"/>
            <a:chExt cx="4321553" cy="7413246"/>
          </a:xfrm>
        </p:grpSpPr>
        <p:pic>
          <p:nvPicPr>
            <p:cNvPr id="8" name="Picture 8"/>
            <p:cNvPicPr>
              <a:picLocks noChangeAspect="1"/>
            </p:cNvPicPr>
            <p:nvPr/>
          </p:nvPicPr>
          <p:blipFill>
            <a:blip r:embed="rId3"/>
            <a:srcRect l="11136" r="11136"/>
            <a:stretch>
              <a:fillRect/>
            </a:stretch>
          </p:blipFill>
          <p:spPr>
            <a:xfrm>
              <a:off x="0" y="0"/>
              <a:ext cx="4321553" cy="7413246"/>
            </a:xfrm>
            <a:prstGeom prst="rect">
              <a:avLst/>
            </a:prstGeom>
          </p:spPr>
        </p:pic>
      </p:grpSp>
      <p:grpSp>
        <p:nvGrpSpPr>
          <p:cNvPr id="9" name="Group 9"/>
          <p:cNvGrpSpPr/>
          <p:nvPr/>
        </p:nvGrpSpPr>
        <p:grpSpPr>
          <a:xfrm>
            <a:off x="15046835" y="2195976"/>
            <a:ext cx="3241165" cy="5559935"/>
            <a:chOff x="0" y="0"/>
            <a:chExt cx="4321553" cy="7413246"/>
          </a:xfrm>
        </p:grpSpPr>
        <p:pic>
          <p:nvPicPr>
            <p:cNvPr id="10" name="Picture 10"/>
            <p:cNvPicPr>
              <a:picLocks noChangeAspect="1"/>
            </p:cNvPicPr>
            <p:nvPr/>
          </p:nvPicPr>
          <p:blipFill>
            <a:blip r:embed="rId4"/>
            <a:srcRect t="1754" b="1754"/>
            <a:stretch>
              <a:fillRect/>
            </a:stretch>
          </p:blipFill>
          <p:spPr>
            <a:xfrm>
              <a:off x="0" y="0"/>
              <a:ext cx="4321553" cy="7413246"/>
            </a:xfrm>
            <a:prstGeom prst="rect">
              <a:avLst/>
            </a:prstGeom>
          </p:spPr>
        </p:pic>
      </p:grpSp>
      <p:sp>
        <p:nvSpPr>
          <p:cNvPr id="11" name="Freeform 11"/>
          <p:cNvSpPr/>
          <p:nvPr/>
        </p:nvSpPr>
        <p:spPr>
          <a:xfrm>
            <a:off x="12400255" y="9021491"/>
            <a:ext cx="3211827" cy="2879938"/>
          </a:xfrm>
          <a:custGeom>
            <a:avLst/>
            <a:gdLst/>
            <a:ahLst/>
            <a:cxnLst/>
            <a:rect l="l" t="t" r="r" b="b"/>
            <a:pathLst>
              <a:path w="3211827" h="2879938">
                <a:moveTo>
                  <a:pt x="0" y="0"/>
                </a:moveTo>
                <a:lnTo>
                  <a:pt x="3211827" y="0"/>
                </a:lnTo>
                <a:lnTo>
                  <a:pt x="3211827" y="2879938"/>
                </a:lnTo>
                <a:lnTo>
                  <a:pt x="0" y="2879938"/>
                </a:lnTo>
                <a:lnTo>
                  <a:pt x="0" y="0"/>
                </a:lnTo>
                <a:close/>
              </a:path>
            </a:pathLst>
          </a:custGeom>
          <a:blipFill>
            <a:blip r:embed="rId5">
              <a:extLst>
                <a:ext uri="{96DAC541-7B7A-43D3-8B79-37D633B846F1}">
                  <asvg:svgBlip xmlns:asvg="http://schemas.microsoft.com/office/drawing/2016/SVG/main" r:embed="rId6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tr-TR"/>
          </a:p>
        </p:txBody>
      </p:sp>
      <p:sp>
        <p:nvSpPr>
          <p:cNvPr id="12" name="Freeform 12"/>
          <p:cNvSpPr/>
          <p:nvPr/>
        </p:nvSpPr>
        <p:spPr>
          <a:xfrm>
            <a:off x="16052795" y="596667"/>
            <a:ext cx="1216708" cy="1216708"/>
          </a:xfrm>
          <a:custGeom>
            <a:avLst/>
            <a:gdLst/>
            <a:ahLst/>
            <a:cxnLst/>
            <a:rect l="l" t="t" r="r" b="b"/>
            <a:pathLst>
              <a:path w="1216708" h="1216708">
                <a:moveTo>
                  <a:pt x="0" y="0"/>
                </a:moveTo>
                <a:lnTo>
                  <a:pt x="1216708" y="0"/>
                </a:lnTo>
                <a:lnTo>
                  <a:pt x="1216708" y="1216708"/>
                </a:lnTo>
                <a:lnTo>
                  <a:pt x="0" y="1216708"/>
                </a:lnTo>
                <a:lnTo>
                  <a:pt x="0" y="0"/>
                </a:lnTo>
                <a:close/>
              </a:path>
            </a:pathLst>
          </a:custGeom>
          <a:blipFill>
            <a:blip r:embed="rId7"/>
            <a:stretch>
              <a:fillRect/>
            </a:stretch>
          </a:blipFill>
          <a:ln cap="sq">
            <a:noFill/>
            <a:prstDash val="solid"/>
            <a:miter/>
          </a:ln>
        </p:spPr>
        <p:txBody>
          <a:bodyPr/>
          <a:lstStyle/>
          <a:p>
            <a:endParaRPr lang="tr-TR"/>
          </a:p>
        </p:txBody>
      </p:sp>
      <p:sp>
        <p:nvSpPr>
          <p:cNvPr id="13" name="Freeform 13"/>
          <p:cNvSpPr/>
          <p:nvPr/>
        </p:nvSpPr>
        <p:spPr>
          <a:xfrm>
            <a:off x="851334" y="596667"/>
            <a:ext cx="2061427" cy="2061427"/>
          </a:xfrm>
          <a:custGeom>
            <a:avLst/>
            <a:gdLst/>
            <a:ahLst/>
            <a:cxnLst/>
            <a:rect l="l" t="t" r="r" b="b"/>
            <a:pathLst>
              <a:path w="2061427" h="2061427">
                <a:moveTo>
                  <a:pt x="0" y="0"/>
                </a:moveTo>
                <a:lnTo>
                  <a:pt x="2061428" y="0"/>
                </a:lnTo>
                <a:lnTo>
                  <a:pt x="2061428" y="2061427"/>
                </a:lnTo>
                <a:lnTo>
                  <a:pt x="0" y="2061427"/>
                </a:lnTo>
                <a:lnTo>
                  <a:pt x="0" y="0"/>
                </a:lnTo>
                <a:close/>
              </a:path>
            </a:pathLst>
          </a:custGeom>
          <a:blipFill>
            <a:blip r:embed="rId8">
              <a:extLst>
                <a:ext uri="{96DAC541-7B7A-43D3-8B79-37D633B846F1}">
                  <asvg:svgBlip xmlns:asvg="http://schemas.microsoft.com/office/drawing/2016/SVG/main" r:embed="rId9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tr-TR"/>
          </a:p>
        </p:txBody>
      </p:sp>
      <p:sp>
        <p:nvSpPr>
          <p:cNvPr id="14" name="Freeform 14"/>
          <p:cNvSpPr/>
          <p:nvPr/>
        </p:nvSpPr>
        <p:spPr>
          <a:xfrm>
            <a:off x="854169" y="7252751"/>
            <a:ext cx="386295" cy="386295"/>
          </a:xfrm>
          <a:custGeom>
            <a:avLst/>
            <a:gdLst/>
            <a:ahLst/>
            <a:cxnLst/>
            <a:rect l="l" t="t" r="r" b="b"/>
            <a:pathLst>
              <a:path w="386295" h="386295">
                <a:moveTo>
                  <a:pt x="0" y="0"/>
                </a:moveTo>
                <a:lnTo>
                  <a:pt x="386295" y="0"/>
                </a:lnTo>
                <a:lnTo>
                  <a:pt x="386295" y="386295"/>
                </a:lnTo>
                <a:lnTo>
                  <a:pt x="0" y="386295"/>
                </a:lnTo>
                <a:lnTo>
                  <a:pt x="0" y="0"/>
                </a:lnTo>
                <a:close/>
              </a:path>
            </a:pathLst>
          </a:custGeom>
          <a:blipFill>
            <a:blip r:embed="rId10">
              <a:extLst>
                <a:ext uri="{96DAC541-7B7A-43D3-8B79-37D633B846F1}">
                  <asvg:svgBlip xmlns:asvg="http://schemas.microsoft.com/office/drawing/2016/SVG/main" r:embed="rId11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tr-TR"/>
          </a:p>
        </p:txBody>
      </p:sp>
      <p:sp>
        <p:nvSpPr>
          <p:cNvPr id="15" name="Freeform 15"/>
          <p:cNvSpPr/>
          <p:nvPr/>
        </p:nvSpPr>
        <p:spPr>
          <a:xfrm>
            <a:off x="812686" y="7755911"/>
            <a:ext cx="595651" cy="347711"/>
          </a:xfrm>
          <a:custGeom>
            <a:avLst/>
            <a:gdLst/>
            <a:ahLst/>
            <a:cxnLst/>
            <a:rect l="l" t="t" r="r" b="b"/>
            <a:pathLst>
              <a:path w="595651" h="347711">
                <a:moveTo>
                  <a:pt x="0" y="0"/>
                </a:moveTo>
                <a:lnTo>
                  <a:pt x="595651" y="0"/>
                </a:lnTo>
                <a:lnTo>
                  <a:pt x="595651" y="347711"/>
                </a:lnTo>
                <a:lnTo>
                  <a:pt x="0" y="347711"/>
                </a:lnTo>
                <a:lnTo>
                  <a:pt x="0" y="0"/>
                </a:lnTo>
                <a:close/>
              </a:path>
            </a:pathLst>
          </a:custGeom>
          <a:blipFill>
            <a:blip r:embed="rId12">
              <a:extLst>
                <a:ext uri="{96DAC541-7B7A-43D3-8B79-37D633B846F1}">
                  <asvg:svgBlip xmlns:asvg="http://schemas.microsoft.com/office/drawing/2016/SVG/main" r:embed="rId13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tr-TR"/>
          </a:p>
        </p:txBody>
      </p:sp>
      <p:sp>
        <p:nvSpPr>
          <p:cNvPr id="16" name="Freeform 16"/>
          <p:cNvSpPr/>
          <p:nvPr/>
        </p:nvSpPr>
        <p:spPr>
          <a:xfrm>
            <a:off x="9838607" y="9258300"/>
            <a:ext cx="824341" cy="607951"/>
          </a:xfrm>
          <a:custGeom>
            <a:avLst/>
            <a:gdLst/>
            <a:ahLst/>
            <a:cxnLst/>
            <a:rect l="l" t="t" r="r" b="b"/>
            <a:pathLst>
              <a:path w="824341" h="607951">
                <a:moveTo>
                  <a:pt x="0" y="0"/>
                </a:moveTo>
                <a:lnTo>
                  <a:pt x="824341" y="0"/>
                </a:lnTo>
                <a:lnTo>
                  <a:pt x="824341" y="607951"/>
                </a:lnTo>
                <a:lnTo>
                  <a:pt x="0" y="607951"/>
                </a:lnTo>
                <a:lnTo>
                  <a:pt x="0" y="0"/>
                </a:lnTo>
                <a:close/>
              </a:path>
            </a:pathLst>
          </a:custGeom>
        </p:spPr>
        <p:txBody>
          <a:bodyPr/>
          <a:lstStyle/>
          <a:p>
            <a:endParaRPr lang="tr-TR"/>
          </a:p>
        </p:txBody>
      </p:sp>
      <p:sp>
        <p:nvSpPr>
          <p:cNvPr id="17" name="Freeform 17"/>
          <p:cNvSpPr/>
          <p:nvPr/>
        </p:nvSpPr>
        <p:spPr>
          <a:xfrm>
            <a:off x="10384741" y="9590801"/>
            <a:ext cx="556412" cy="569949"/>
          </a:xfrm>
          <a:custGeom>
            <a:avLst/>
            <a:gdLst/>
            <a:ahLst/>
            <a:cxnLst/>
            <a:rect l="l" t="t" r="r" b="b"/>
            <a:pathLst>
              <a:path w="556412" h="569949">
                <a:moveTo>
                  <a:pt x="0" y="0"/>
                </a:moveTo>
                <a:lnTo>
                  <a:pt x="556413" y="0"/>
                </a:lnTo>
                <a:lnTo>
                  <a:pt x="556413" y="569949"/>
                </a:lnTo>
                <a:lnTo>
                  <a:pt x="0" y="569949"/>
                </a:lnTo>
                <a:lnTo>
                  <a:pt x="0" y="0"/>
                </a:lnTo>
                <a:close/>
              </a:path>
            </a:pathLst>
          </a:custGeom>
          <a:blipFill>
            <a:blip r:embed="rId14">
              <a:extLst>
                <a:ext uri="{96DAC541-7B7A-43D3-8B79-37D633B846F1}">
                  <asvg:svgBlip xmlns:asvg="http://schemas.microsoft.com/office/drawing/2016/SVG/main" r:embed="rId15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tr-TR"/>
          </a:p>
        </p:txBody>
      </p:sp>
      <p:sp>
        <p:nvSpPr>
          <p:cNvPr id="21" name="TextBox 21"/>
          <p:cNvSpPr txBox="1"/>
          <p:nvPr/>
        </p:nvSpPr>
        <p:spPr>
          <a:xfrm>
            <a:off x="1589642" y="7248730"/>
            <a:ext cx="1419436" cy="345479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marL="0" lvl="0" indent="0" algn="l">
              <a:lnSpc>
                <a:spcPts val="2940"/>
              </a:lnSpc>
              <a:spcBef>
                <a:spcPct val="0"/>
              </a:spcBef>
            </a:pPr>
            <a:r>
              <a:rPr lang="en-US" sz="2100" b="1" dirty="0">
                <a:solidFill>
                  <a:srgbClr val="565656"/>
                </a:solidFill>
                <a:latin typeface="Montserrat Bold"/>
                <a:ea typeface="Montserrat Bold"/>
                <a:cs typeface="Montserrat Bold"/>
                <a:sym typeface="Montserrat Bold"/>
              </a:rPr>
              <a:t>60-120 dk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1589642" y="7756912"/>
            <a:ext cx="6667210" cy="345479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marL="0" lvl="0" indent="0" algn="l">
              <a:lnSpc>
                <a:spcPts val="2940"/>
              </a:lnSpc>
              <a:spcBef>
                <a:spcPct val="0"/>
              </a:spcBef>
            </a:pPr>
            <a:r>
              <a:rPr lang="en-US" sz="2100" b="1" u="none" strike="noStrike" dirty="0">
                <a:solidFill>
                  <a:srgbClr val="565656"/>
                </a:solidFill>
                <a:latin typeface="Montserrat Bold"/>
                <a:ea typeface="Montserrat Bold"/>
                <a:cs typeface="Montserrat Bold"/>
                <a:sym typeface="Montserrat Bold"/>
              </a:rPr>
              <a:t>1 moderatör, 1 koordinatör, her </a:t>
            </a:r>
            <a:r>
              <a:rPr lang="en-US" sz="2100" b="1" u="none" strike="noStrike" dirty="0" err="1">
                <a:solidFill>
                  <a:srgbClr val="565656"/>
                </a:solidFill>
                <a:latin typeface="Montserrat Bold"/>
                <a:ea typeface="Montserrat Bold"/>
                <a:cs typeface="Montserrat Bold"/>
                <a:sym typeface="Montserrat Bold"/>
              </a:rPr>
              <a:t>takıma</a:t>
            </a:r>
            <a:r>
              <a:rPr lang="en-US" sz="2100" b="1" u="none" strike="noStrike" dirty="0">
                <a:solidFill>
                  <a:srgbClr val="565656"/>
                </a:solidFill>
                <a:latin typeface="Montserrat Bold"/>
                <a:ea typeface="Montserrat Bold"/>
                <a:cs typeface="Montserrat Bold"/>
                <a:sym typeface="Montserrat Bold"/>
              </a:rPr>
              <a:t> 1 asistan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4811" y="8265547"/>
            <a:ext cx="3127589" cy="345479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marL="0" lvl="0" indent="0" algn="l">
              <a:lnSpc>
                <a:spcPts val="2940"/>
              </a:lnSpc>
              <a:spcBef>
                <a:spcPct val="0"/>
              </a:spcBef>
            </a:pPr>
            <a:r>
              <a:rPr lang="en-US" sz="2100" b="1" u="none" strike="noStrike" dirty="0">
                <a:solidFill>
                  <a:srgbClr val="565656"/>
                </a:solidFill>
                <a:latin typeface="Montserrat Bold"/>
                <a:ea typeface="Montserrat Bold"/>
                <a:cs typeface="Montserrat Bold"/>
                <a:sym typeface="Montserrat Bold"/>
              </a:rPr>
              <a:t>Katılımcı Sayısı:  2-500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854169" y="3122076"/>
            <a:ext cx="7247429" cy="2487091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just">
              <a:lnSpc>
                <a:spcPts val="2800"/>
              </a:lnSpc>
            </a:pP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Tüm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dünyayı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kasıp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kavuran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Squid Game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dizisini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artık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tecrübe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edebileceksiniz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!</a:t>
            </a:r>
          </a:p>
          <a:p>
            <a:pPr algn="just">
              <a:lnSpc>
                <a:spcPts val="2800"/>
              </a:lnSpc>
            </a:pPr>
            <a:endParaRPr lang="en-US" sz="2000" dirty="0">
              <a:solidFill>
                <a:srgbClr val="565656"/>
              </a:solidFill>
              <a:latin typeface="Montserrat"/>
              <a:ea typeface="Montserrat"/>
              <a:cs typeface="Montserrat"/>
              <a:sym typeface="Montserrat"/>
            </a:endParaRPr>
          </a:p>
          <a:p>
            <a:pPr algn="just">
              <a:lnSpc>
                <a:spcPts val="2800"/>
              </a:lnSpc>
            </a:pP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İsterseniz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orijinal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,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yani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bireysel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katılacağınız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,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isterseniz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de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takımlar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halinde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yarışacağınız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Squid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Game’de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bakalım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büyük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ödülün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sahibi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olabilecek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misiniz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? </a:t>
            </a:r>
          </a:p>
          <a:p>
            <a:pPr marL="0" lvl="0" indent="0" algn="l">
              <a:lnSpc>
                <a:spcPts val="2800"/>
              </a:lnSpc>
              <a:spcBef>
                <a:spcPct val="0"/>
              </a:spcBef>
            </a:pPr>
            <a:endParaRPr lang="en-US" sz="2000" dirty="0">
              <a:solidFill>
                <a:srgbClr val="565656"/>
              </a:solidFill>
              <a:latin typeface="Montserrat"/>
              <a:ea typeface="Montserrat"/>
              <a:cs typeface="Montserrat"/>
              <a:sym typeface="Montserrat"/>
            </a:endParaRPr>
          </a:p>
        </p:txBody>
      </p:sp>
      <p:sp>
        <p:nvSpPr>
          <p:cNvPr id="25" name="TextBox 25"/>
          <p:cNvSpPr txBox="1"/>
          <p:nvPr/>
        </p:nvSpPr>
        <p:spPr>
          <a:xfrm>
            <a:off x="1882048" y="2358708"/>
            <a:ext cx="9440648" cy="35877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2800"/>
              </a:lnSpc>
            </a:pPr>
            <a:r>
              <a:rPr lang="en-US" sz="2000">
                <a:solidFill>
                  <a:srgbClr val="000000"/>
                </a:solidFill>
                <a:latin typeface="Roboto Condensed"/>
                <a:ea typeface="Roboto Condensed"/>
                <a:cs typeface="Roboto Condensed"/>
                <a:sym typeface="Roboto Condensed"/>
              </a:rPr>
              <a:t>TAKIM ÇALIŞMASI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3274322" y="9587428"/>
            <a:ext cx="6564285" cy="32321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0" lvl="0" indent="0" algn="ctr">
              <a:lnSpc>
                <a:spcPts val="2660"/>
              </a:lnSpc>
              <a:spcBef>
                <a:spcPct val="0"/>
              </a:spcBef>
            </a:pPr>
            <a:r>
              <a:rPr lang="en-US" sz="190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https://www.m3.com.tr/squid-game-2/</a:t>
            </a:r>
          </a:p>
        </p:txBody>
      </p:sp>
      <p:sp>
        <p:nvSpPr>
          <p:cNvPr id="27" name="TextBox 27"/>
          <p:cNvSpPr txBox="1"/>
          <p:nvPr/>
        </p:nvSpPr>
        <p:spPr>
          <a:xfrm>
            <a:off x="5572493" y="9240719"/>
            <a:ext cx="1818907" cy="345479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marL="0" lvl="0" indent="0" algn="l">
              <a:lnSpc>
                <a:spcPts val="2940"/>
              </a:lnSpc>
              <a:spcBef>
                <a:spcPct val="0"/>
              </a:spcBef>
            </a:pPr>
            <a:r>
              <a:rPr lang="en-US" sz="2100" b="1" dirty="0">
                <a:solidFill>
                  <a:srgbClr val="565656"/>
                </a:solidFill>
                <a:latin typeface="Montserrat Bold"/>
                <a:ea typeface="Montserrat Bold"/>
                <a:cs typeface="Montserrat Bold"/>
                <a:sym typeface="Montserrat Bold"/>
              </a:rPr>
              <a:t>Detaylı bilgi:</a:t>
            </a:r>
          </a:p>
        </p:txBody>
      </p:sp>
      <p:sp>
        <p:nvSpPr>
          <p:cNvPr id="28" name="TextBox 28"/>
          <p:cNvSpPr txBox="1"/>
          <p:nvPr/>
        </p:nvSpPr>
        <p:spPr>
          <a:xfrm>
            <a:off x="1028700" y="9463603"/>
            <a:ext cx="1980378" cy="26670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2160"/>
              </a:lnSpc>
            </a:pPr>
            <a:r>
              <a:rPr lang="en-US" sz="1800" b="1">
                <a:solidFill>
                  <a:srgbClr val="FFFFFF"/>
                </a:solidFill>
                <a:latin typeface="Montserrat Bold"/>
                <a:ea typeface="Montserrat Bold"/>
                <a:cs typeface="Montserrat Bold"/>
                <a:sym typeface="Montserrat Bold"/>
              </a:rPr>
              <a:t>Fiyat: </a:t>
            </a:r>
          </a:p>
        </p:txBody>
      </p:sp>
      <p:sp>
        <p:nvSpPr>
          <p:cNvPr id="29" name="TextBox 29"/>
          <p:cNvSpPr txBox="1"/>
          <p:nvPr/>
        </p:nvSpPr>
        <p:spPr>
          <a:xfrm>
            <a:off x="1127035" y="1522605"/>
            <a:ext cx="9440648" cy="855888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6900"/>
              </a:lnSpc>
            </a:pPr>
            <a:r>
              <a:rPr lang="en-US" sz="4928">
                <a:solidFill>
                  <a:srgbClr val="000000"/>
                </a:solidFill>
                <a:latin typeface="Roboto Condensed"/>
                <a:ea typeface="Roboto Condensed"/>
                <a:cs typeface="Roboto Condensed"/>
                <a:sym typeface="Roboto Condensed"/>
              </a:rPr>
              <a:t>SQUID GAME</a:t>
            </a:r>
          </a:p>
        </p:txBody>
      </p:sp>
    </p:spTree>
  </p:cSld>
  <p:clrMapOvr>
    <a:masterClrMapping/>
  </p:clrMapOvr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2"/>
          <p:cNvGrpSpPr/>
          <p:nvPr/>
        </p:nvGrpSpPr>
        <p:grpSpPr>
          <a:xfrm>
            <a:off x="9838607" y="0"/>
            <a:ext cx="8449393" cy="10287000"/>
            <a:chOff x="0" y="0"/>
            <a:chExt cx="3358824" cy="2709333"/>
          </a:xfrm>
          <a:solidFill>
            <a:schemeClr val="accent6">
              <a:lumMod val="75000"/>
            </a:schemeClr>
          </a:solidFill>
        </p:grpSpPr>
        <p:sp>
          <p:nvSpPr>
            <p:cNvPr id="3" name="Freeform 3"/>
            <p:cNvSpPr/>
            <p:nvPr/>
          </p:nvSpPr>
          <p:spPr>
            <a:xfrm>
              <a:off x="0" y="0"/>
              <a:ext cx="3358824" cy="2709333"/>
            </a:xfrm>
            <a:custGeom>
              <a:avLst/>
              <a:gdLst/>
              <a:ahLst/>
              <a:cxnLst/>
              <a:rect l="l" t="t" r="r" b="b"/>
              <a:pathLst>
                <a:path w="3358824" h="2709333">
                  <a:moveTo>
                    <a:pt x="0" y="0"/>
                  </a:moveTo>
                  <a:lnTo>
                    <a:pt x="3358824" y="0"/>
                  </a:lnTo>
                  <a:lnTo>
                    <a:pt x="3358824" y="2709333"/>
                  </a:lnTo>
                  <a:lnTo>
                    <a:pt x="0" y="2709333"/>
                  </a:lnTo>
                  <a:close/>
                </a:path>
              </a:pathLst>
            </a:custGeom>
            <a:grpFill/>
          </p:spPr>
          <p:txBody>
            <a:bodyPr/>
            <a:lstStyle/>
            <a:p>
              <a:endParaRPr lang="tr-TR"/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0" y="-38100"/>
              <a:ext cx="3358824" cy="2747433"/>
            </a:xfrm>
            <a:prstGeom prst="rect">
              <a:avLst/>
            </a:prstGeom>
            <a:grpFill/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940"/>
                </a:lnSpc>
              </a:pPr>
              <a:endParaRPr/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8256852" y="2195976"/>
            <a:ext cx="3241165" cy="5559935"/>
            <a:chOff x="0" y="0"/>
            <a:chExt cx="4321553" cy="7413246"/>
          </a:xfrm>
        </p:grpSpPr>
        <p:pic>
          <p:nvPicPr>
            <p:cNvPr id="6" name="Picture 6"/>
            <p:cNvPicPr>
              <a:picLocks noChangeAspect="1"/>
            </p:cNvPicPr>
            <p:nvPr/>
          </p:nvPicPr>
          <p:blipFill>
            <a:blip r:embed="rId2"/>
            <a:srcRect l="11737" r="10535"/>
            <a:stretch>
              <a:fillRect/>
            </a:stretch>
          </p:blipFill>
          <p:spPr>
            <a:xfrm>
              <a:off x="0" y="0"/>
              <a:ext cx="4321553" cy="7413246"/>
            </a:xfrm>
            <a:prstGeom prst="rect">
              <a:avLst/>
            </a:prstGeom>
          </p:spPr>
        </p:pic>
      </p:grpSp>
      <p:grpSp>
        <p:nvGrpSpPr>
          <p:cNvPr id="7" name="Group 7"/>
          <p:cNvGrpSpPr/>
          <p:nvPr/>
        </p:nvGrpSpPr>
        <p:grpSpPr>
          <a:xfrm>
            <a:off x="11653271" y="2195976"/>
            <a:ext cx="3241165" cy="5559935"/>
            <a:chOff x="0" y="0"/>
            <a:chExt cx="4321553" cy="7413246"/>
          </a:xfrm>
        </p:grpSpPr>
        <p:pic>
          <p:nvPicPr>
            <p:cNvPr id="8" name="Picture 8"/>
            <p:cNvPicPr>
              <a:picLocks noChangeAspect="1"/>
            </p:cNvPicPr>
            <p:nvPr/>
          </p:nvPicPr>
          <p:blipFill>
            <a:blip r:embed="rId3"/>
            <a:srcRect l="14697" r="41480"/>
            <a:stretch>
              <a:fillRect/>
            </a:stretch>
          </p:blipFill>
          <p:spPr>
            <a:xfrm>
              <a:off x="0" y="0"/>
              <a:ext cx="4321553" cy="7413246"/>
            </a:xfrm>
            <a:prstGeom prst="rect">
              <a:avLst/>
            </a:prstGeom>
          </p:spPr>
        </p:pic>
      </p:grpSp>
      <p:grpSp>
        <p:nvGrpSpPr>
          <p:cNvPr id="9" name="Group 9"/>
          <p:cNvGrpSpPr/>
          <p:nvPr/>
        </p:nvGrpSpPr>
        <p:grpSpPr>
          <a:xfrm>
            <a:off x="15046835" y="2195976"/>
            <a:ext cx="3241165" cy="5559935"/>
            <a:chOff x="0" y="0"/>
            <a:chExt cx="4321553" cy="7413246"/>
          </a:xfrm>
        </p:grpSpPr>
        <p:pic>
          <p:nvPicPr>
            <p:cNvPr id="10" name="Picture 10"/>
            <p:cNvPicPr>
              <a:picLocks noChangeAspect="1"/>
            </p:cNvPicPr>
            <p:nvPr/>
          </p:nvPicPr>
          <p:blipFill>
            <a:blip r:embed="rId4"/>
            <a:srcRect l="37263" r="19015"/>
            <a:stretch>
              <a:fillRect/>
            </a:stretch>
          </p:blipFill>
          <p:spPr>
            <a:xfrm>
              <a:off x="0" y="0"/>
              <a:ext cx="4321553" cy="7413246"/>
            </a:xfrm>
            <a:prstGeom prst="rect">
              <a:avLst/>
            </a:prstGeom>
          </p:spPr>
        </p:pic>
      </p:grpSp>
      <p:sp>
        <p:nvSpPr>
          <p:cNvPr id="11" name="Freeform 11"/>
          <p:cNvSpPr/>
          <p:nvPr/>
        </p:nvSpPr>
        <p:spPr>
          <a:xfrm>
            <a:off x="12400255" y="9021491"/>
            <a:ext cx="3211827" cy="2879938"/>
          </a:xfrm>
          <a:custGeom>
            <a:avLst/>
            <a:gdLst/>
            <a:ahLst/>
            <a:cxnLst/>
            <a:rect l="l" t="t" r="r" b="b"/>
            <a:pathLst>
              <a:path w="3211827" h="2879938">
                <a:moveTo>
                  <a:pt x="0" y="0"/>
                </a:moveTo>
                <a:lnTo>
                  <a:pt x="3211827" y="0"/>
                </a:lnTo>
                <a:lnTo>
                  <a:pt x="3211827" y="2879938"/>
                </a:lnTo>
                <a:lnTo>
                  <a:pt x="0" y="2879938"/>
                </a:lnTo>
                <a:lnTo>
                  <a:pt x="0" y="0"/>
                </a:lnTo>
                <a:close/>
              </a:path>
            </a:pathLst>
          </a:custGeom>
          <a:blipFill>
            <a:blip r:embed="rId5">
              <a:extLst>
                <a:ext uri="{96DAC541-7B7A-43D3-8B79-37D633B846F1}">
                  <asvg:svgBlip xmlns:asvg="http://schemas.microsoft.com/office/drawing/2016/SVG/main" r:embed="rId6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tr-TR"/>
          </a:p>
        </p:txBody>
      </p:sp>
      <p:sp>
        <p:nvSpPr>
          <p:cNvPr id="12" name="Freeform 12"/>
          <p:cNvSpPr/>
          <p:nvPr/>
        </p:nvSpPr>
        <p:spPr>
          <a:xfrm>
            <a:off x="16052795" y="596667"/>
            <a:ext cx="1216708" cy="1216708"/>
          </a:xfrm>
          <a:custGeom>
            <a:avLst/>
            <a:gdLst/>
            <a:ahLst/>
            <a:cxnLst/>
            <a:rect l="l" t="t" r="r" b="b"/>
            <a:pathLst>
              <a:path w="1216708" h="1216708">
                <a:moveTo>
                  <a:pt x="0" y="0"/>
                </a:moveTo>
                <a:lnTo>
                  <a:pt x="1216708" y="0"/>
                </a:lnTo>
                <a:lnTo>
                  <a:pt x="1216708" y="1216708"/>
                </a:lnTo>
                <a:lnTo>
                  <a:pt x="0" y="1216708"/>
                </a:lnTo>
                <a:lnTo>
                  <a:pt x="0" y="0"/>
                </a:lnTo>
                <a:close/>
              </a:path>
            </a:pathLst>
          </a:custGeom>
          <a:blipFill>
            <a:blip r:embed="rId7"/>
            <a:stretch>
              <a:fillRect/>
            </a:stretch>
          </a:blipFill>
          <a:ln cap="sq">
            <a:noFill/>
            <a:prstDash val="solid"/>
            <a:miter/>
          </a:ln>
        </p:spPr>
        <p:txBody>
          <a:bodyPr/>
          <a:lstStyle/>
          <a:p>
            <a:endParaRPr lang="tr-TR"/>
          </a:p>
        </p:txBody>
      </p:sp>
      <p:sp>
        <p:nvSpPr>
          <p:cNvPr id="13" name="Freeform 13"/>
          <p:cNvSpPr/>
          <p:nvPr/>
        </p:nvSpPr>
        <p:spPr>
          <a:xfrm>
            <a:off x="851334" y="596667"/>
            <a:ext cx="2061427" cy="2061427"/>
          </a:xfrm>
          <a:custGeom>
            <a:avLst/>
            <a:gdLst/>
            <a:ahLst/>
            <a:cxnLst/>
            <a:rect l="l" t="t" r="r" b="b"/>
            <a:pathLst>
              <a:path w="2061427" h="2061427">
                <a:moveTo>
                  <a:pt x="0" y="0"/>
                </a:moveTo>
                <a:lnTo>
                  <a:pt x="2061428" y="0"/>
                </a:lnTo>
                <a:lnTo>
                  <a:pt x="2061428" y="2061427"/>
                </a:lnTo>
                <a:lnTo>
                  <a:pt x="0" y="2061427"/>
                </a:lnTo>
                <a:lnTo>
                  <a:pt x="0" y="0"/>
                </a:lnTo>
                <a:close/>
              </a:path>
            </a:pathLst>
          </a:custGeom>
          <a:blipFill>
            <a:blip r:embed="rId8">
              <a:extLst>
                <a:ext uri="{96DAC541-7B7A-43D3-8B79-37D633B846F1}">
                  <asvg:svgBlip xmlns:asvg="http://schemas.microsoft.com/office/drawing/2016/SVG/main" r:embed="rId9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tr-TR"/>
          </a:p>
        </p:txBody>
      </p:sp>
      <p:sp>
        <p:nvSpPr>
          <p:cNvPr id="14" name="Freeform 14"/>
          <p:cNvSpPr/>
          <p:nvPr/>
        </p:nvSpPr>
        <p:spPr>
          <a:xfrm>
            <a:off x="854169" y="7252751"/>
            <a:ext cx="386295" cy="386295"/>
          </a:xfrm>
          <a:custGeom>
            <a:avLst/>
            <a:gdLst/>
            <a:ahLst/>
            <a:cxnLst/>
            <a:rect l="l" t="t" r="r" b="b"/>
            <a:pathLst>
              <a:path w="386295" h="386295">
                <a:moveTo>
                  <a:pt x="0" y="0"/>
                </a:moveTo>
                <a:lnTo>
                  <a:pt x="386295" y="0"/>
                </a:lnTo>
                <a:lnTo>
                  <a:pt x="386295" y="386295"/>
                </a:lnTo>
                <a:lnTo>
                  <a:pt x="0" y="386295"/>
                </a:lnTo>
                <a:lnTo>
                  <a:pt x="0" y="0"/>
                </a:lnTo>
                <a:close/>
              </a:path>
            </a:pathLst>
          </a:custGeom>
          <a:blipFill>
            <a:blip r:embed="rId10">
              <a:extLst>
                <a:ext uri="{96DAC541-7B7A-43D3-8B79-37D633B846F1}">
                  <asvg:svgBlip xmlns:asvg="http://schemas.microsoft.com/office/drawing/2016/SVG/main" r:embed="rId11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tr-TR"/>
          </a:p>
        </p:txBody>
      </p:sp>
      <p:sp>
        <p:nvSpPr>
          <p:cNvPr id="15" name="Freeform 15"/>
          <p:cNvSpPr/>
          <p:nvPr/>
        </p:nvSpPr>
        <p:spPr>
          <a:xfrm>
            <a:off x="812686" y="7755911"/>
            <a:ext cx="595651" cy="347711"/>
          </a:xfrm>
          <a:custGeom>
            <a:avLst/>
            <a:gdLst/>
            <a:ahLst/>
            <a:cxnLst/>
            <a:rect l="l" t="t" r="r" b="b"/>
            <a:pathLst>
              <a:path w="595651" h="347711">
                <a:moveTo>
                  <a:pt x="0" y="0"/>
                </a:moveTo>
                <a:lnTo>
                  <a:pt x="595651" y="0"/>
                </a:lnTo>
                <a:lnTo>
                  <a:pt x="595651" y="347711"/>
                </a:lnTo>
                <a:lnTo>
                  <a:pt x="0" y="347711"/>
                </a:lnTo>
                <a:lnTo>
                  <a:pt x="0" y="0"/>
                </a:lnTo>
                <a:close/>
              </a:path>
            </a:pathLst>
          </a:custGeom>
          <a:blipFill>
            <a:blip r:embed="rId12">
              <a:extLst>
                <a:ext uri="{96DAC541-7B7A-43D3-8B79-37D633B846F1}">
                  <asvg:svgBlip xmlns:asvg="http://schemas.microsoft.com/office/drawing/2016/SVG/main" r:embed="rId13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tr-TR"/>
          </a:p>
        </p:txBody>
      </p:sp>
      <p:sp>
        <p:nvSpPr>
          <p:cNvPr id="16" name="Freeform 16"/>
          <p:cNvSpPr/>
          <p:nvPr/>
        </p:nvSpPr>
        <p:spPr>
          <a:xfrm>
            <a:off x="9838607" y="9258300"/>
            <a:ext cx="824341" cy="607951"/>
          </a:xfrm>
          <a:custGeom>
            <a:avLst/>
            <a:gdLst/>
            <a:ahLst/>
            <a:cxnLst/>
            <a:rect l="l" t="t" r="r" b="b"/>
            <a:pathLst>
              <a:path w="824341" h="607951">
                <a:moveTo>
                  <a:pt x="0" y="0"/>
                </a:moveTo>
                <a:lnTo>
                  <a:pt x="824341" y="0"/>
                </a:lnTo>
                <a:lnTo>
                  <a:pt x="824341" y="607951"/>
                </a:lnTo>
                <a:lnTo>
                  <a:pt x="0" y="607951"/>
                </a:lnTo>
                <a:lnTo>
                  <a:pt x="0" y="0"/>
                </a:lnTo>
                <a:close/>
              </a:path>
            </a:pathLst>
          </a:custGeom>
        </p:spPr>
        <p:txBody>
          <a:bodyPr/>
          <a:lstStyle/>
          <a:p>
            <a:endParaRPr lang="tr-TR"/>
          </a:p>
        </p:txBody>
      </p:sp>
      <p:sp>
        <p:nvSpPr>
          <p:cNvPr id="17" name="Freeform 17"/>
          <p:cNvSpPr/>
          <p:nvPr/>
        </p:nvSpPr>
        <p:spPr>
          <a:xfrm>
            <a:off x="10384741" y="9590801"/>
            <a:ext cx="556412" cy="569949"/>
          </a:xfrm>
          <a:custGeom>
            <a:avLst/>
            <a:gdLst/>
            <a:ahLst/>
            <a:cxnLst/>
            <a:rect l="l" t="t" r="r" b="b"/>
            <a:pathLst>
              <a:path w="556412" h="569949">
                <a:moveTo>
                  <a:pt x="0" y="0"/>
                </a:moveTo>
                <a:lnTo>
                  <a:pt x="556413" y="0"/>
                </a:lnTo>
                <a:lnTo>
                  <a:pt x="556413" y="569949"/>
                </a:lnTo>
                <a:lnTo>
                  <a:pt x="0" y="569949"/>
                </a:lnTo>
                <a:lnTo>
                  <a:pt x="0" y="0"/>
                </a:lnTo>
                <a:close/>
              </a:path>
            </a:pathLst>
          </a:custGeom>
          <a:blipFill>
            <a:blip r:embed="rId14">
              <a:extLst>
                <a:ext uri="{96DAC541-7B7A-43D3-8B79-37D633B846F1}">
                  <asvg:svgBlip xmlns:asvg="http://schemas.microsoft.com/office/drawing/2016/SVG/main" r:embed="rId15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tr-TR"/>
          </a:p>
        </p:txBody>
      </p:sp>
      <p:sp>
        <p:nvSpPr>
          <p:cNvPr id="21" name="TextBox 21"/>
          <p:cNvSpPr txBox="1"/>
          <p:nvPr/>
        </p:nvSpPr>
        <p:spPr>
          <a:xfrm>
            <a:off x="1589641" y="7248730"/>
            <a:ext cx="1323119" cy="345479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marL="0" lvl="0" indent="0" algn="l">
              <a:lnSpc>
                <a:spcPts val="2940"/>
              </a:lnSpc>
              <a:spcBef>
                <a:spcPct val="0"/>
              </a:spcBef>
            </a:pPr>
            <a:r>
              <a:rPr lang="en-US" sz="2100" b="1" dirty="0">
                <a:solidFill>
                  <a:srgbClr val="565656"/>
                </a:solidFill>
                <a:latin typeface="Montserrat Bold"/>
                <a:ea typeface="Montserrat Bold"/>
                <a:cs typeface="Montserrat Bold"/>
                <a:sym typeface="Montserrat Bold"/>
              </a:rPr>
              <a:t>60-90 dk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1589642" y="7756912"/>
            <a:ext cx="6667210" cy="345479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marL="0" lvl="0" indent="0" algn="l">
              <a:lnSpc>
                <a:spcPts val="2940"/>
              </a:lnSpc>
              <a:spcBef>
                <a:spcPct val="0"/>
              </a:spcBef>
            </a:pPr>
            <a:r>
              <a:rPr lang="en-US" sz="2100" b="1" u="none" strike="noStrike" dirty="0">
                <a:solidFill>
                  <a:srgbClr val="565656"/>
                </a:solidFill>
                <a:latin typeface="Montserrat Bold"/>
                <a:ea typeface="Montserrat Bold"/>
                <a:cs typeface="Montserrat Bold"/>
                <a:sym typeface="Montserrat Bold"/>
              </a:rPr>
              <a:t>1 moderatör, 1 koordinatör, her </a:t>
            </a:r>
            <a:r>
              <a:rPr lang="en-US" sz="2100" b="1" u="none" strike="noStrike" dirty="0" err="1">
                <a:solidFill>
                  <a:srgbClr val="565656"/>
                </a:solidFill>
                <a:latin typeface="Montserrat Bold"/>
                <a:ea typeface="Montserrat Bold"/>
                <a:cs typeface="Montserrat Bold"/>
                <a:sym typeface="Montserrat Bold"/>
              </a:rPr>
              <a:t>takıma</a:t>
            </a:r>
            <a:r>
              <a:rPr lang="en-US" sz="2100" b="1" u="none" strike="noStrike" dirty="0">
                <a:solidFill>
                  <a:srgbClr val="565656"/>
                </a:solidFill>
                <a:latin typeface="Montserrat Bold"/>
                <a:ea typeface="Montserrat Bold"/>
                <a:cs typeface="Montserrat Bold"/>
                <a:sym typeface="Montserrat Bold"/>
              </a:rPr>
              <a:t> 1 asistan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4810" y="8265547"/>
            <a:ext cx="3279989" cy="345479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marL="0" lvl="0" indent="0" algn="l">
              <a:lnSpc>
                <a:spcPts val="2940"/>
              </a:lnSpc>
              <a:spcBef>
                <a:spcPct val="0"/>
              </a:spcBef>
            </a:pPr>
            <a:r>
              <a:rPr lang="en-US" sz="2100" b="1" u="none" strike="noStrike" dirty="0">
                <a:solidFill>
                  <a:srgbClr val="565656"/>
                </a:solidFill>
                <a:latin typeface="Montserrat Bold"/>
                <a:ea typeface="Montserrat Bold"/>
                <a:cs typeface="Montserrat Bold"/>
                <a:sym typeface="Montserrat Bold"/>
              </a:rPr>
              <a:t>Katılımcı Sayısı:  10-500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854169" y="3122076"/>
            <a:ext cx="7146831" cy="3923382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just">
              <a:lnSpc>
                <a:spcPts val="2800"/>
              </a:lnSpc>
            </a:pP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Toplantı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yaptığınız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salonda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bir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cinayet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işlendi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… </a:t>
            </a:r>
          </a:p>
          <a:p>
            <a:pPr algn="just">
              <a:lnSpc>
                <a:spcPts val="2800"/>
              </a:lnSpc>
            </a:pPr>
            <a:endParaRPr lang="en-US" sz="2000" dirty="0">
              <a:solidFill>
                <a:srgbClr val="565656"/>
              </a:solidFill>
              <a:latin typeface="Montserrat"/>
              <a:ea typeface="Montserrat"/>
              <a:cs typeface="Montserrat"/>
              <a:sym typeface="Montserrat"/>
            </a:endParaRPr>
          </a:p>
          <a:p>
            <a:pPr algn="just">
              <a:lnSpc>
                <a:spcPts val="2800"/>
              </a:lnSpc>
            </a:pP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Birden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fazla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şüpheli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ve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bir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yığın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ipucu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etrafa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saçılmış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durumda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.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Cinayeti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çözmek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için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şirketiniz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bir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tek size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güveniyor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.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Takımlarınızın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Olay Yeri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İnceleme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ekibi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olması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zamanı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geldi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.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Şimdi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kolları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sıvama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ve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katilin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peşinden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gitme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zamanı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!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İpuçlarını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birleştirecek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,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delilleri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laboratuvarda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inceleyecek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ve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katili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yakalamak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için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takımlarınızla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elinizden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geleni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yapacaksınız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.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Yalnızca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katili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bilen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takımlar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ödüllendirilecek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!</a:t>
            </a:r>
          </a:p>
          <a:p>
            <a:pPr marL="0" lvl="0" indent="0" algn="l">
              <a:lnSpc>
                <a:spcPts val="2800"/>
              </a:lnSpc>
              <a:spcBef>
                <a:spcPct val="0"/>
              </a:spcBef>
            </a:pPr>
            <a:endParaRPr lang="en-US" sz="2000" dirty="0">
              <a:solidFill>
                <a:srgbClr val="565656"/>
              </a:solidFill>
              <a:latin typeface="Montserrat"/>
              <a:ea typeface="Montserrat"/>
              <a:cs typeface="Montserrat"/>
              <a:sym typeface="Montserrat"/>
            </a:endParaRPr>
          </a:p>
        </p:txBody>
      </p:sp>
      <p:sp>
        <p:nvSpPr>
          <p:cNvPr id="25" name="TextBox 25"/>
          <p:cNvSpPr txBox="1"/>
          <p:nvPr/>
        </p:nvSpPr>
        <p:spPr>
          <a:xfrm>
            <a:off x="1882048" y="2358708"/>
            <a:ext cx="9440648" cy="35877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2800"/>
              </a:lnSpc>
            </a:pPr>
            <a:r>
              <a:rPr lang="en-US" sz="2000">
                <a:solidFill>
                  <a:srgbClr val="000000"/>
                </a:solidFill>
                <a:latin typeface="Roboto Condensed"/>
                <a:ea typeface="Roboto Condensed"/>
                <a:cs typeface="Roboto Condensed"/>
                <a:sym typeface="Roboto Condensed"/>
              </a:rPr>
              <a:t>TAKIM ÇALIŞMASI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3274322" y="9587428"/>
            <a:ext cx="6564285" cy="32321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0" lvl="0" indent="0" algn="ctr">
              <a:lnSpc>
                <a:spcPts val="2660"/>
              </a:lnSpc>
              <a:spcBef>
                <a:spcPct val="0"/>
              </a:spcBef>
            </a:pPr>
            <a:r>
              <a:rPr lang="en-US" sz="190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http://www.m3.com.tr/etkinlik/csi-olay-yeri-inceleme/ </a:t>
            </a:r>
          </a:p>
        </p:txBody>
      </p:sp>
      <p:sp>
        <p:nvSpPr>
          <p:cNvPr id="27" name="TextBox 27"/>
          <p:cNvSpPr txBox="1"/>
          <p:nvPr/>
        </p:nvSpPr>
        <p:spPr>
          <a:xfrm>
            <a:off x="5572493" y="9240719"/>
            <a:ext cx="1818907" cy="345479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marL="0" lvl="0" indent="0" algn="l">
              <a:lnSpc>
                <a:spcPts val="2940"/>
              </a:lnSpc>
              <a:spcBef>
                <a:spcPct val="0"/>
              </a:spcBef>
            </a:pPr>
            <a:r>
              <a:rPr lang="en-US" sz="2100" b="1" dirty="0">
                <a:solidFill>
                  <a:srgbClr val="565656"/>
                </a:solidFill>
                <a:latin typeface="Montserrat Bold"/>
                <a:ea typeface="Montserrat Bold"/>
                <a:cs typeface="Montserrat Bold"/>
                <a:sym typeface="Montserrat Bold"/>
              </a:rPr>
              <a:t>Detaylı bilgi:</a:t>
            </a:r>
          </a:p>
        </p:txBody>
      </p:sp>
      <p:sp>
        <p:nvSpPr>
          <p:cNvPr id="28" name="TextBox 28"/>
          <p:cNvSpPr txBox="1"/>
          <p:nvPr/>
        </p:nvSpPr>
        <p:spPr>
          <a:xfrm>
            <a:off x="1028700" y="9463603"/>
            <a:ext cx="1980378" cy="26670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2160"/>
              </a:lnSpc>
            </a:pPr>
            <a:r>
              <a:rPr lang="en-US" sz="1800" b="1">
                <a:solidFill>
                  <a:srgbClr val="FFFFFF"/>
                </a:solidFill>
                <a:latin typeface="Montserrat Bold"/>
                <a:ea typeface="Montserrat Bold"/>
                <a:cs typeface="Montserrat Bold"/>
                <a:sym typeface="Montserrat Bold"/>
              </a:rPr>
              <a:t>Fiyat: </a:t>
            </a:r>
          </a:p>
        </p:txBody>
      </p:sp>
      <p:sp>
        <p:nvSpPr>
          <p:cNvPr id="29" name="TextBox 29"/>
          <p:cNvSpPr txBox="1"/>
          <p:nvPr/>
        </p:nvSpPr>
        <p:spPr>
          <a:xfrm>
            <a:off x="1127035" y="1522605"/>
            <a:ext cx="9440648" cy="855888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6900"/>
              </a:lnSpc>
            </a:pPr>
            <a:r>
              <a:rPr lang="en-US" sz="4928">
                <a:solidFill>
                  <a:srgbClr val="000000"/>
                </a:solidFill>
                <a:latin typeface="Roboto Condensed"/>
                <a:ea typeface="Roboto Condensed"/>
                <a:cs typeface="Roboto Condensed"/>
                <a:sym typeface="Roboto Condensed"/>
              </a:rPr>
              <a:t>CSI OLAY YERİ İNCELEME</a:t>
            </a:r>
          </a:p>
        </p:txBody>
      </p:sp>
    </p:spTree>
  </p:cSld>
  <p:clrMapOvr>
    <a:masterClrMapping/>
  </p:clrMapOvr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2"/>
          <p:cNvGrpSpPr/>
          <p:nvPr/>
        </p:nvGrpSpPr>
        <p:grpSpPr>
          <a:xfrm>
            <a:off x="9860379" y="34471"/>
            <a:ext cx="8427622" cy="10287000"/>
            <a:chOff x="0" y="0"/>
            <a:chExt cx="3358824" cy="2709333"/>
          </a:xfrm>
          <a:solidFill>
            <a:schemeClr val="accent6">
              <a:lumMod val="75000"/>
            </a:schemeClr>
          </a:solidFill>
        </p:grpSpPr>
        <p:sp>
          <p:nvSpPr>
            <p:cNvPr id="3" name="Freeform 3"/>
            <p:cNvSpPr/>
            <p:nvPr/>
          </p:nvSpPr>
          <p:spPr>
            <a:xfrm>
              <a:off x="0" y="0"/>
              <a:ext cx="3358824" cy="2709333"/>
            </a:xfrm>
            <a:custGeom>
              <a:avLst/>
              <a:gdLst/>
              <a:ahLst/>
              <a:cxnLst/>
              <a:rect l="l" t="t" r="r" b="b"/>
              <a:pathLst>
                <a:path w="3358824" h="2709333">
                  <a:moveTo>
                    <a:pt x="0" y="0"/>
                  </a:moveTo>
                  <a:lnTo>
                    <a:pt x="3358824" y="0"/>
                  </a:lnTo>
                  <a:lnTo>
                    <a:pt x="3358824" y="2709333"/>
                  </a:lnTo>
                  <a:lnTo>
                    <a:pt x="0" y="2709333"/>
                  </a:lnTo>
                  <a:close/>
                </a:path>
              </a:pathLst>
            </a:custGeom>
            <a:grpFill/>
          </p:spPr>
          <p:txBody>
            <a:bodyPr/>
            <a:lstStyle/>
            <a:p>
              <a:endParaRPr lang="tr-TR"/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0" y="-38100"/>
              <a:ext cx="3358824" cy="2747433"/>
            </a:xfrm>
            <a:prstGeom prst="rect">
              <a:avLst/>
            </a:prstGeom>
            <a:grpFill/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940"/>
                </a:lnSpc>
              </a:pPr>
              <a:endParaRPr/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8256852" y="2195976"/>
            <a:ext cx="3241165" cy="5559935"/>
            <a:chOff x="0" y="0"/>
            <a:chExt cx="4321553" cy="7413246"/>
          </a:xfrm>
        </p:grpSpPr>
        <p:pic>
          <p:nvPicPr>
            <p:cNvPr id="6" name="Picture 6"/>
            <p:cNvPicPr>
              <a:picLocks noChangeAspect="1"/>
            </p:cNvPicPr>
            <p:nvPr/>
          </p:nvPicPr>
          <p:blipFill>
            <a:blip r:embed="rId2"/>
            <a:srcRect l="22273"/>
            <a:stretch>
              <a:fillRect/>
            </a:stretch>
          </p:blipFill>
          <p:spPr>
            <a:xfrm>
              <a:off x="0" y="0"/>
              <a:ext cx="4321553" cy="7413246"/>
            </a:xfrm>
            <a:prstGeom prst="rect">
              <a:avLst/>
            </a:prstGeom>
          </p:spPr>
        </p:pic>
      </p:grpSp>
      <p:grpSp>
        <p:nvGrpSpPr>
          <p:cNvPr id="7" name="Group 7"/>
          <p:cNvGrpSpPr/>
          <p:nvPr/>
        </p:nvGrpSpPr>
        <p:grpSpPr>
          <a:xfrm>
            <a:off x="11653271" y="2195976"/>
            <a:ext cx="3241165" cy="5559935"/>
            <a:chOff x="0" y="0"/>
            <a:chExt cx="4321553" cy="7413246"/>
          </a:xfrm>
        </p:grpSpPr>
        <p:pic>
          <p:nvPicPr>
            <p:cNvPr id="8" name="Picture 8"/>
            <p:cNvPicPr>
              <a:picLocks noChangeAspect="1"/>
            </p:cNvPicPr>
            <p:nvPr/>
          </p:nvPicPr>
          <p:blipFill>
            <a:blip r:embed="rId3"/>
            <a:srcRect l="11136" r="11136"/>
            <a:stretch>
              <a:fillRect/>
            </a:stretch>
          </p:blipFill>
          <p:spPr>
            <a:xfrm>
              <a:off x="0" y="0"/>
              <a:ext cx="4321553" cy="7413246"/>
            </a:xfrm>
            <a:prstGeom prst="rect">
              <a:avLst/>
            </a:prstGeom>
          </p:spPr>
        </p:pic>
      </p:grpSp>
      <p:grpSp>
        <p:nvGrpSpPr>
          <p:cNvPr id="9" name="Group 9"/>
          <p:cNvGrpSpPr/>
          <p:nvPr/>
        </p:nvGrpSpPr>
        <p:grpSpPr>
          <a:xfrm>
            <a:off x="15046835" y="2195976"/>
            <a:ext cx="3241165" cy="5559935"/>
            <a:chOff x="0" y="0"/>
            <a:chExt cx="4321553" cy="7413246"/>
          </a:xfrm>
        </p:grpSpPr>
        <p:pic>
          <p:nvPicPr>
            <p:cNvPr id="10" name="Picture 10"/>
            <p:cNvPicPr>
              <a:picLocks noChangeAspect="1"/>
            </p:cNvPicPr>
            <p:nvPr/>
          </p:nvPicPr>
          <p:blipFill>
            <a:blip r:embed="rId4"/>
            <a:srcRect l="15942" r="6330"/>
            <a:stretch>
              <a:fillRect/>
            </a:stretch>
          </p:blipFill>
          <p:spPr>
            <a:xfrm>
              <a:off x="0" y="0"/>
              <a:ext cx="4321553" cy="7413246"/>
            </a:xfrm>
            <a:prstGeom prst="rect">
              <a:avLst/>
            </a:prstGeom>
          </p:spPr>
        </p:pic>
      </p:grpSp>
      <p:sp>
        <p:nvSpPr>
          <p:cNvPr id="11" name="Freeform 11"/>
          <p:cNvSpPr/>
          <p:nvPr/>
        </p:nvSpPr>
        <p:spPr>
          <a:xfrm>
            <a:off x="12400255" y="9021491"/>
            <a:ext cx="3211827" cy="2879938"/>
          </a:xfrm>
          <a:custGeom>
            <a:avLst/>
            <a:gdLst/>
            <a:ahLst/>
            <a:cxnLst/>
            <a:rect l="l" t="t" r="r" b="b"/>
            <a:pathLst>
              <a:path w="3211827" h="2879938">
                <a:moveTo>
                  <a:pt x="0" y="0"/>
                </a:moveTo>
                <a:lnTo>
                  <a:pt x="3211827" y="0"/>
                </a:lnTo>
                <a:lnTo>
                  <a:pt x="3211827" y="2879938"/>
                </a:lnTo>
                <a:lnTo>
                  <a:pt x="0" y="2879938"/>
                </a:lnTo>
                <a:lnTo>
                  <a:pt x="0" y="0"/>
                </a:lnTo>
                <a:close/>
              </a:path>
            </a:pathLst>
          </a:custGeom>
          <a:blipFill>
            <a:blip r:embed="rId5">
              <a:extLst>
                <a:ext uri="{96DAC541-7B7A-43D3-8B79-37D633B846F1}">
                  <asvg:svgBlip xmlns:asvg="http://schemas.microsoft.com/office/drawing/2016/SVG/main" r:embed="rId6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tr-TR"/>
          </a:p>
        </p:txBody>
      </p:sp>
      <p:sp>
        <p:nvSpPr>
          <p:cNvPr id="12" name="Freeform 12"/>
          <p:cNvSpPr/>
          <p:nvPr/>
        </p:nvSpPr>
        <p:spPr>
          <a:xfrm>
            <a:off x="16052795" y="596667"/>
            <a:ext cx="1216708" cy="1216708"/>
          </a:xfrm>
          <a:custGeom>
            <a:avLst/>
            <a:gdLst/>
            <a:ahLst/>
            <a:cxnLst/>
            <a:rect l="l" t="t" r="r" b="b"/>
            <a:pathLst>
              <a:path w="1216708" h="1216708">
                <a:moveTo>
                  <a:pt x="0" y="0"/>
                </a:moveTo>
                <a:lnTo>
                  <a:pt x="1216708" y="0"/>
                </a:lnTo>
                <a:lnTo>
                  <a:pt x="1216708" y="1216708"/>
                </a:lnTo>
                <a:lnTo>
                  <a:pt x="0" y="1216708"/>
                </a:lnTo>
                <a:lnTo>
                  <a:pt x="0" y="0"/>
                </a:lnTo>
                <a:close/>
              </a:path>
            </a:pathLst>
          </a:custGeom>
          <a:blipFill>
            <a:blip r:embed="rId7"/>
            <a:stretch>
              <a:fillRect/>
            </a:stretch>
          </a:blipFill>
          <a:ln cap="sq">
            <a:noFill/>
            <a:prstDash val="solid"/>
            <a:miter/>
          </a:ln>
        </p:spPr>
        <p:txBody>
          <a:bodyPr/>
          <a:lstStyle/>
          <a:p>
            <a:endParaRPr lang="tr-TR"/>
          </a:p>
        </p:txBody>
      </p:sp>
      <p:sp>
        <p:nvSpPr>
          <p:cNvPr id="13" name="Freeform 13"/>
          <p:cNvSpPr/>
          <p:nvPr/>
        </p:nvSpPr>
        <p:spPr>
          <a:xfrm>
            <a:off x="851334" y="596667"/>
            <a:ext cx="2061427" cy="2061427"/>
          </a:xfrm>
          <a:custGeom>
            <a:avLst/>
            <a:gdLst/>
            <a:ahLst/>
            <a:cxnLst/>
            <a:rect l="l" t="t" r="r" b="b"/>
            <a:pathLst>
              <a:path w="2061427" h="2061427">
                <a:moveTo>
                  <a:pt x="0" y="0"/>
                </a:moveTo>
                <a:lnTo>
                  <a:pt x="2061428" y="0"/>
                </a:lnTo>
                <a:lnTo>
                  <a:pt x="2061428" y="2061427"/>
                </a:lnTo>
                <a:lnTo>
                  <a:pt x="0" y="2061427"/>
                </a:lnTo>
                <a:lnTo>
                  <a:pt x="0" y="0"/>
                </a:lnTo>
                <a:close/>
              </a:path>
            </a:pathLst>
          </a:custGeom>
          <a:blipFill>
            <a:blip r:embed="rId8">
              <a:extLst>
                <a:ext uri="{96DAC541-7B7A-43D3-8B79-37D633B846F1}">
                  <asvg:svgBlip xmlns:asvg="http://schemas.microsoft.com/office/drawing/2016/SVG/main" r:embed="rId9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tr-TR"/>
          </a:p>
        </p:txBody>
      </p:sp>
      <p:sp>
        <p:nvSpPr>
          <p:cNvPr id="14" name="Freeform 14"/>
          <p:cNvSpPr/>
          <p:nvPr/>
        </p:nvSpPr>
        <p:spPr>
          <a:xfrm>
            <a:off x="854169" y="7252751"/>
            <a:ext cx="386295" cy="386295"/>
          </a:xfrm>
          <a:custGeom>
            <a:avLst/>
            <a:gdLst/>
            <a:ahLst/>
            <a:cxnLst/>
            <a:rect l="l" t="t" r="r" b="b"/>
            <a:pathLst>
              <a:path w="386295" h="386295">
                <a:moveTo>
                  <a:pt x="0" y="0"/>
                </a:moveTo>
                <a:lnTo>
                  <a:pt x="386295" y="0"/>
                </a:lnTo>
                <a:lnTo>
                  <a:pt x="386295" y="386295"/>
                </a:lnTo>
                <a:lnTo>
                  <a:pt x="0" y="386295"/>
                </a:lnTo>
                <a:lnTo>
                  <a:pt x="0" y="0"/>
                </a:lnTo>
                <a:close/>
              </a:path>
            </a:pathLst>
          </a:custGeom>
          <a:blipFill>
            <a:blip r:embed="rId10">
              <a:extLst>
                <a:ext uri="{96DAC541-7B7A-43D3-8B79-37D633B846F1}">
                  <asvg:svgBlip xmlns:asvg="http://schemas.microsoft.com/office/drawing/2016/SVG/main" r:embed="rId11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tr-TR"/>
          </a:p>
        </p:txBody>
      </p:sp>
      <p:sp>
        <p:nvSpPr>
          <p:cNvPr id="15" name="Freeform 15"/>
          <p:cNvSpPr/>
          <p:nvPr/>
        </p:nvSpPr>
        <p:spPr>
          <a:xfrm>
            <a:off x="812686" y="7755911"/>
            <a:ext cx="595651" cy="347711"/>
          </a:xfrm>
          <a:custGeom>
            <a:avLst/>
            <a:gdLst/>
            <a:ahLst/>
            <a:cxnLst/>
            <a:rect l="l" t="t" r="r" b="b"/>
            <a:pathLst>
              <a:path w="595651" h="347711">
                <a:moveTo>
                  <a:pt x="0" y="0"/>
                </a:moveTo>
                <a:lnTo>
                  <a:pt x="595651" y="0"/>
                </a:lnTo>
                <a:lnTo>
                  <a:pt x="595651" y="347711"/>
                </a:lnTo>
                <a:lnTo>
                  <a:pt x="0" y="347711"/>
                </a:lnTo>
                <a:lnTo>
                  <a:pt x="0" y="0"/>
                </a:lnTo>
                <a:close/>
              </a:path>
            </a:pathLst>
          </a:custGeom>
          <a:blipFill>
            <a:blip r:embed="rId12">
              <a:extLst>
                <a:ext uri="{96DAC541-7B7A-43D3-8B79-37D633B846F1}">
                  <asvg:svgBlip xmlns:asvg="http://schemas.microsoft.com/office/drawing/2016/SVG/main" r:embed="rId13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tr-TR"/>
          </a:p>
        </p:txBody>
      </p:sp>
      <p:sp>
        <p:nvSpPr>
          <p:cNvPr id="16" name="Freeform 16"/>
          <p:cNvSpPr/>
          <p:nvPr/>
        </p:nvSpPr>
        <p:spPr>
          <a:xfrm>
            <a:off x="9838607" y="9258300"/>
            <a:ext cx="824341" cy="607951"/>
          </a:xfrm>
          <a:custGeom>
            <a:avLst/>
            <a:gdLst/>
            <a:ahLst/>
            <a:cxnLst/>
            <a:rect l="l" t="t" r="r" b="b"/>
            <a:pathLst>
              <a:path w="824341" h="607951">
                <a:moveTo>
                  <a:pt x="0" y="0"/>
                </a:moveTo>
                <a:lnTo>
                  <a:pt x="824341" y="0"/>
                </a:lnTo>
                <a:lnTo>
                  <a:pt x="824341" y="607951"/>
                </a:lnTo>
                <a:lnTo>
                  <a:pt x="0" y="607951"/>
                </a:lnTo>
                <a:lnTo>
                  <a:pt x="0" y="0"/>
                </a:lnTo>
                <a:close/>
              </a:path>
            </a:pathLst>
          </a:custGeom>
        </p:spPr>
        <p:txBody>
          <a:bodyPr/>
          <a:lstStyle/>
          <a:p>
            <a:endParaRPr lang="tr-TR"/>
          </a:p>
        </p:txBody>
      </p:sp>
      <p:sp>
        <p:nvSpPr>
          <p:cNvPr id="17" name="Freeform 17"/>
          <p:cNvSpPr/>
          <p:nvPr/>
        </p:nvSpPr>
        <p:spPr>
          <a:xfrm>
            <a:off x="10384741" y="9590801"/>
            <a:ext cx="556412" cy="569949"/>
          </a:xfrm>
          <a:custGeom>
            <a:avLst/>
            <a:gdLst/>
            <a:ahLst/>
            <a:cxnLst/>
            <a:rect l="l" t="t" r="r" b="b"/>
            <a:pathLst>
              <a:path w="556412" h="569949">
                <a:moveTo>
                  <a:pt x="0" y="0"/>
                </a:moveTo>
                <a:lnTo>
                  <a:pt x="556413" y="0"/>
                </a:lnTo>
                <a:lnTo>
                  <a:pt x="556413" y="569949"/>
                </a:lnTo>
                <a:lnTo>
                  <a:pt x="0" y="569949"/>
                </a:lnTo>
                <a:lnTo>
                  <a:pt x="0" y="0"/>
                </a:lnTo>
                <a:close/>
              </a:path>
            </a:pathLst>
          </a:custGeom>
          <a:blipFill>
            <a:blip r:embed="rId14">
              <a:extLst>
                <a:ext uri="{96DAC541-7B7A-43D3-8B79-37D633B846F1}">
                  <asvg:svgBlip xmlns:asvg="http://schemas.microsoft.com/office/drawing/2016/SVG/main" r:embed="rId15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tr-TR"/>
          </a:p>
        </p:txBody>
      </p:sp>
      <p:sp>
        <p:nvSpPr>
          <p:cNvPr id="21" name="TextBox 21"/>
          <p:cNvSpPr txBox="1"/>
          <p:nvPr/>
        </p:nvSpPr>
        <p:spPr>
          <a:xfrm>
            <a:off x="1589642" y="7248730"/>
            <a:ext cx="1419436" cy="345479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marL="0" lvl="0" indent="0" algn="l">
              <a:lnSpc>
                <a:spcPts val="2940"/>
              </a:lnSpc>
              <a:spcBef>
                <a:spcPct val="0"/>
              </a:spcBef>
            </a:pPr>
            <a:r>
              <a:rPr lang="en-US" sz="2100" b="1" dirty="0">
                <a:solidFill>
                  <a:srgbClr val="565656"/>
                </a:solidFill>
                <a:latin typeface="Montserrat Bold"/>
                <a:ea typeface="Montserrat Bold"/>
                <a:cs typeface="Montserrat Bold"/>
                <a:sym typeface="Montserrat Bold"/>
              </a:rPr>
              <a:t>60-120 dk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1589642" y="7756913"/>
            <a:ext cx="5162786" cy="345479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marL="0" lvl="0" indent="0" algn="l">
              <a:lnSpc>
                <a:spcPts val="2940"/>
              </a:lnSpc>
              <a:spcBef>
                <a:spcPct val="0"/>
              </a:spcBef>
            </a:pPr>
            <a:r>
              <a:rPr lang="en-US" sz="2100" b="1" u="none" strike="noStrike" dirty="0">
                <a:solidFill>
                  <a:srgbClr val="565656"/>
                </a:solidFill>
                <a:latin typeface="Montserrat Bold"/>
                <a:ea typeface="Montserrat Bold"/>
                <a:cs typeface="Montserrat Bold"/>
                <a:sym typeface="Montserrat Bold"/>
              </a:rPr>
              <a:t>1 moderatör, 1 koordinatör, 1 asistan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4811" y="8265547"/>
            <a:ext cx="3432389" cy="345479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marL="0" lvl="0" indent="0" algn="l">
              <a:lnSpc>
                <a:spcPts val="2940"/>
              </a:lnSpc>
              <a:spcBef>
                <a:spcPct val="0"/>
              </a:spcBef>
            </a:pPr>
            <a:r>
              <a:rPr lang="en-US" sz="2100" b="1" u="none" strike="noStrike" dirty="0">
                <a:solidFill>
                  <a:srgbClr val="565656"/>
                </a:solidFill>
                <a:latin typeface="Montserrat Bold"/>
                <a:ea typeface="Montserrat Bold"/>
                <a:cs typeface="Montserrat Bold"/>
                <a:sym typeface="Montserrat Bold"/>
              </a:rPr>
              <a:t>Katılımcı Sayısı:  10-300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854169" y="3122076"/>
            <a:ext cx="7247429" cy="3205236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just">
              <a:lnSpc>
                <a:spcPts val="2800"/>
              </a:lnSpc>
            </a:pP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Gruplara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böldüğümüz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takımınızın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bir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kısmı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sushi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öğrenirken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diğerleri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Dragon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Dansı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, Sumo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gibi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özel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gösteriler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sergiliyor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,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bir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kısmı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market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alanını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,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bir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kısmı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satış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alanını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hazırlıyor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. </a:t>
            </a:r>
          </a:p>
          <a:p>
            <a:pPr algn="just">
              <a:lnSpc>
                <a:spcPts val="2800"/>
              </a:lnSpc>
            </a:pPr>
            <a:endParaRPr lang="en-US" sz="2000" dirty="0">
              <a:solidFill>
                <a:srgbClr val="565656"/>
              </a:solidFill>
              <a:latin typeface="Montserrat"/>
              <a:ea typeface="Montserrat"/>
              <a:cs typeface="Montserrat"/>
              <a:sym typeface="Montserrat"/>
            </a:endParaRPr>
          </a:p>
          <a:p>
            <a:pPr algn="just">
              <a:lnSpc>
                <a:spcPts val="2800"/>
              </a:lnSpc>
            </a:pP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Herkes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hazır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olduğunda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ise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müşterilerin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alışveriş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yaptığı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,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tepki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verdiği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,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satış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ve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pazarlamanın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eğlence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ile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yoğrulduğu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enfes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bir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simülasyon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oyun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canlanıyor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!</a:t>
            </a:r>
          </a:p>
          <a:p>
            <a:pPr marL="0" lvl="0" indent="0" algn="l">
              <a:lnSpc>
                <a:spcPts val="2800"/>
              </a:lnSpc>
              <a:spcBef>
                <a:spcPct val="0"/>
              </a:spcBef>
            </a:pPr>
            <a:endParaRPr lang="en-US" sz="2000" dirty="0">
              <a:solidFill>
                <a:srgbClr val="565656"/>
              </a:solidFill>
              <a:latin typeface="Montserrat"/>
              <a:ea typeface="Montserrat"/>
              <a:cs typeface="Montserrat"/>
              <a:sym typeface="Montserrat"/>
            </a:endParaRPr>
          </a:p>
        </p:txBody>
      </p:sp>
      <p:sp>
        <p:nvSpPr>
          <p:cNvPr id="25" name="TextBox 25"/>
          <p:cNvSpPr txBox="1"/>
          <p:nvPr/>
        </p:nvSpPr>
        <p:spPr>
          <a:xfrm>
            <a:off x="1882048" y="2358708"/>
            <a:ext cx="9440648" cy="35877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2800"/>
              </a:lnSpc>
            </a:pPr>
            <a:r>
              <a:rPr lang="en-US" sz="2000">
                <a:solidFill>
                  <a:srgbClr val="000000"/>
                </a:solidFill>
                <a:latin typeface="Roboto Condensed"/>
                <a:ea typeface="Roboto Condensed"/>
                <a:cs typeface="Roboto Condensed"/>
                <a:sym typeface="Roboto Condensed"/>
              </a:rPr>
              <a:t>TAKIM ÇALIŞMASI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3274322" y="9587428"/>
            <a:ext cx="6564285" cy="32321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0" lvl="0" indent="0" algn="ctr">
              <a:lnSpc>
                <a:spcPts val="2660"/>
              </a:lnSpc>
              <a:spcBef>
                <a:spcPct val="0"/>
              </a:spcBef>
            </a:pPr>
            <a:r>
              <a:rPr lang="en-US" sz="190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https://www.m3.com.tr/sushi-experience/ </a:t>
            </a:r>
          </a:p>
        </p:txBody>
      </p:sp>
      <p:sp>
        <p:nvSpPr>
          <p:cNvPr id="27" name="TextBox 27"/>
          <p:cNvSpPr txBox="1"/>
          <p:nvPr/>
        </p:nvSpPr>
        <p:spPr>
          <a:xfrm>
            <a:off x="5572493" y="9240719"/>
            <a:ext cx="1818907" cy="345479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marL="0" lvl="0" indent="0" algn="l">
              <a:lnSpc>
                <a:spcPts val="2940"/>
              </a:lnSpc>
              <a:spcBef>
                <a:spcPct val="0"/>
              </a:spcBef>
            </a:pPr>
            <a:r>
              <a:rPr lang="en-US" sz="2100" b="1" dirty="0">
                <a:solidFill>
                  <a:srgbClr val="565656"/>
                </a:solidFill>
                <a:latin typeface="Montserrat Bold"/>
                <a:ea typeface="Montserrat Bold"/>
                <a:cs typeface="Montserrat Bold"/>
                <a:sym typeface="Montserrat Bold"/>
              </a:rPr>
              <a:t>Detaylı bilgi:</a:t>
            </a:r>
          </a:p>
        </p:txBody>
      </p:sp>
      <p:sp>
        <p:nvSpPr>
          <p:cNvPr id="28" name="TextBox 28"/>
          <p:cNvSpPr txBox="1"/>
          <p:nvPr/>
        </p:nvSpPr>
        <p:spPr>
          <a:xfrm>
            <a:off x="1028700" y="9463603"/>
            <a:ext cx="1980378" cy="26670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2160"/>
              </a:lnSpc>
            </a:pPr>
            <a:r>
              <a:rPr lang="en-US" sz="1800" b="1">
                <a:solidFill>
                  <a:srgbClr val="FFFFFF"/>
                </a:solidFill>
                <a:latin typeface="Montserrat Bold"/>
                <a:ea typeface="Montserrat Bold"/>
                <a:cs typeface="Montserrat Bold"/>
                <a:sym typeface="Montserrat Bold"/>
              </a:rPr>
              <a:t>Fiyat: </a:t>
            </a:r>
          </a:p>
        </p:txBody>
      </p:sp>
      <p:sp>
        <p:nvSpPr>
          <p:cNvPr id="29" name="TextBox 29"/>
          <p:cNvSpPr txBox="1"/>
          <p:nvPr/>
        </p:nvSpPr>
        <p:spPr>
          <a:xfrm>
            <a:off x="1127035" y="1522605"/>
            <a:ext cx="9440648" cy="855888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6900"/>
              </a:lnSpc>
            </a:pPr>
            <a:r>
              <a:rPr lang="en-US" sz="4928">
                <a:solidFill>
                  <a:srgbClr val="000000"/>
                </a:solidFill>
                <a:latin typeface="Roboto Condensed"/>
                <a:ea typeface="Roboto Condensed"/>
                <a:cs typeface="Roboto Condensed"/>
                <a:sym typeface="Roboto Condensed"/>
              </a:rPr>
              <a:t>SUSHI EXPERIENCE</a:t>
            </a:r>
          </a:p>
        </p:txBody>
      </p:sp>
    </p:spTree>
  </p:cSld>
  <p:clrMapOvr>
    <a:masterClrMapping/>
  </p:clrMapOvr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2"/>
          <p:cNvGrpSpPr/>
          <p:nvPr/>
        </p:nvGrpSpPr>
        <p:grpSpPr>
          <a:xfrm>
            <a:off x="9703621" y="0"/>
            <a:ext cx="8584380" cy="10287000"/>
            <a:chOff x="0" y="0"/>
            <a:chExt cx="3358824" cy="2709333"/>
          </a:xfrm>
          <a:solidFill>
            <a:schemeClr val="accent6">
              <a:lumMod val="75000"/>
            </a:schemeClr>
          </a:solidFill>
        </p:grpSpPr>
        <p:sp>
          <p:nvSpPr>
            <p:cNvPr id="3" name="Freeform 3"/>
            <p:cNvSpPr/>
            <p:nvPr/>
          </p:nvSpPr>
          <p:spPr>
            <a:xfrm>
              <a:off x="0" y="0"/>
              <a:ext cx="3358824" cy="2709333"/>
            </a:xfrm>
            <a:custGeom>
              <a:avLst/>
              <a:gdLst/>
              <a:ahLst/>
              <a:cxnLst/>
              <a:rect l="l" t="t" r="r" b="b"/>
              <a:pathLst>
                <a:path w="3358824" h="2709333">
                  <a:moveTo>
                    <a:pt x="0" y="0"/>
                  </a:moveTo>
                  <a:lnTo>
                    <a:pt x="3358824" y="0"/>
                  </a:lnTo>
                  <a:lnTo>
                    <a:pt x="3358824" y="2709333"/>
                  </a:lnTo>
                  <a:lnTo>
                    <a:pt x="0" y="2709333"/>
                  </a:lnTo>
                  <a:close/>
                </a:path>
              </a:pathLst>
            </a:custGeom>
            <a:grpFill/>
          </p:spPr>
          <p:txBody>
            <a:bodyPr/>
            <a:lstStyle/>
            <a:p>
              <a:endParaRPr lang="tr-TR"/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0" y="-38100"/>
              <a:ext cx="3358824" cy="2747433"/>
            </a:xfrm>
            <a:prstGeom prst="rect">
              <a:avLst/>
            </a:prstGeom>
            <a:grpFill/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940"/>
                </a:lnSpc>
              </a:pPr>
              <a:endParaRPr/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8256852" y="2195976"/>
            <a:ext cx="3241165" cy="5559935"/>
            <a:chOff x="0" y="0"/>
            <a:chExt cx="4321553" cy="7413246"/>
          </a:xfrm>
        </p:grpSpPr>
        <p:pic>
          <p:nvPicPr>
            <p:cNvPr id="6" name="Picture 6"/>
            <p:cNvPicPr>
              <a:picLocks noChangeAspect="1"/>
            </p:cNvPicPr>
            <p:nvPr/>
          </p:nvPicPr>
          <p:blipFill>
            <a:blip r:embed="rId2"/>
            <a:srcRect l="8614" t="5286" r="64898" b="6480"/>
            <a:stretch>
              <a:fillRect/>
            </a:stretch>
          </p:blipFill>
          <p:spPr>
            <a:xfrm>
              <a:off x="0" y="0"/>
              <a:ext cx="4321553" cy="7413246"/>
            </a:xfrm>
            <a:prstGeom prst="rect">
              <a:avLst/>
            </a:prstGeom>
          </p:spPr>
        </p:pic>
      </p:grpSp>
      <p:grpSp>
        <p:nvGrpSpPr>
          <p:cNvPr id="7" name="Group 7"/>
          <p:cNvGrpSpPr/>
          <p:nvPr/>
        </p:nvGrpSpPr>
        <p:grpSpPr>
          <a:xfrm>
            <a:off x="11653271" y="2195976"/>
            <a:ext cx="3241165" cy="5559935"/>
            <a:chOff x="0" y="0"/>
            <a:chExt cx="4321553" cy="7413246"/>
          </a:xfrm>
        </p:grpSpPr>
        <p:pic>
          <p:nvPicPr>
            <p:cNvPr id="8" name="Picture 8"/>
            <p:cNvPicPr>
              <a:picLocks noChangeAspect="1"/>
            </p:cNvPicPr>
            <p:nvPr/>
          </p:nvPicPr>
          <p:blipFill>
            <a:blip r:embed="rId3"/>
            <a:srcRect l="37911" t="5383" r="26255" b="4363"/>
            <a:stretch>
              <a:fillRect/>
            </a:stretch>
          </p:blipFill>
          <p:spPr>
            <a:xfrm>
              <a:off x="0" y="0"/>
              <a:ext cx="4321553" cy="7413246"/>
            </a:xfrm>
            <a:prstGeom prst="rect">
              <a:avLst/>
            </a:prstGeom>
          </p:spPr>
        </p:pic>
      </p:grpSp>
      <p:grpSp>
        <p:nvGrpSpPr>
          <p:cNvPr id="9" name="Group 9"/>
          <p:cNvGrpSpPr/>
          <p:nvPr/>
        </p:nvGrpSpPr>
        <p:grpSpPr>
          <a:xfrm>
            <a:off x="15046835" y="2195976"/>
            <a:ext cx="3241165" cy="5559935"/>
            <a:chOff x="0" y="0"/>
            <a:chExt cx="4321553" cy="7413246"/>
          </a:xfrm>
        </p:grpSpPr>
        <p:pic>
          <p:nvPicPr>
            <p:cNvPr id="10" name="Picture 10"/>
            <p:cNvPicPr>
              <a:picLocks noChangeAspect="1"/>
            </p:cNvPicPr>
            <p:nvPr/>
          </p:nvPicPr>
          <p:blipFill>
            <a:blip r:embed="rId4"/>
            <a:srcRect l="18397" r="48811"/>
            <a:stretch>
              <a:fillRect/>
            </a:stretch>
          </p:blipFill>
          <p:spPr>
            <a:xfrm>
              <a:off x="0" y="0"/>
              <a:ext cx="4321553" cy="7413246"/>
            </a:xfrm>
            <a:prstGeom prst="rect">
              <a:avLst/>
            </a:prstGeom>
          </p:spPr>
        </p:pic>
      </p:grpSp>
      <p:sp>
        <p:nvSpPr>
          <p:cNvPr id="11" name="Freeform 11"/>
          <p:cNvSpPr/>
          <p:nvPr/>
        </p:nvSpPr>
        <p:spPr>
          <a:xfrm>
            <a:off x="12400255" y="9021491"/>
            <a:ext cx="3211827" cy="2879938"/>
          </a:xfrm>
          <a:custGeom>
            <a:avLst/>
            <a:gdLst/>
            <a:ahLst/>
            <a:cxnLst/>
            <a:rect l="l" t="t" r="r" b="b"/>
            <a:pathLst>
              <a:path w="3211827" h="2879938">
                <a:moveTo>
                  <a:pt x="0" y="0"/>
                </a:moveTo>
                <a:lnTo>
                  <a:pt x="3211827" y="0"/>
                </a:lnTo>
                <a:lnTo>
                  <a:pt x="3211827" y="2879938"/>
                </a:lnTo>
                <a:lnTo>
                  <a:pt x="0" y="2879938"/>
                </a:lnTo>
                <a:lnTo>
                  <a:pt x="0" y="0"/>
                </a:lnTo>
                <a:close/>
              </a:path>
            </a:pathLst>
          </a:custGeom>
          <a:blipFill>
            <a:blip r:embed="rId5">
              <a:extLst>
                <a:ext uri="{96DAC541-7B7A-43D3-8B79-37D633B846F1}">
                  <asvg:svgBlip xmlns:asvg="http://schemas.microsoft.com/office/drawing/2016/SVG/main" r:embed="rId6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tr-TR"/>
          </a:p>
        </p:txBody>
      </p:sp>
      <p:sp>
        <p:nvSpPr>
          <p:cNvPr id="12" name="Freeform 12"/>
          <p:cNvSpPr/>
          <p:nvPr/>
        </p:nvSpPr>
        <p:spPr>
          <a:xfrm>
            <a:off x="16052795" y="596667"/>
            <a:ext cx="1216708" cy="1216708"/>
          </a:xfrm>
          <a:custGeom>
            <a:avLst/>
            <a:gdLst/>
            <a:ahLst/>
            <a:cxnLst/>
            <a:rect l="l" t="t" r="r" b="b"/>
            <a:pathLst>
              <a:path w="1216708" h="1216708">
                <a:moveTo>
                  <a:pt x="0" y="0"/>
                </a:moveTo>
                <a:lnTo>
                  <a:pt x="1216708" y="0"/>
                </a:lnTo>
                <a:lnTo>
                  <a:pt x="1216708" y="1216708"/>
                </a:lnTo>
                <a:lnTo>
                  <a:pt x="0" y="1216708"/>
                </a:lnTo>
                <a:lnTo>
                  <a:pt x="0" y="0"/>
                </a:lnTo>
                <a:close/>
              </a:path>
            </a:pathLst>
          </a:custGeom>
          <a:blipFill>
            <a:blip r:embed="rId7"/>
            <a:stretch>
              <a:fillRect/>
            </a:stretch>
          </a:blipFill>
          <a:ln cap="sq">
            <a:noFill/>
            <a:prstDash val="solid"/>
            <a:miter/>
          </a:ln>
        </p:spPr>
        <p:txBody>
          <a:bodyPr/>
          <a:lstStyle/>
          <a:p>
            <a:endParaRPr lang="tr-TR"/>
          </a:p>
        </p:txBody>
      </p:sp>
      <p:sp>
        <p:nvSpPr>
          <p:cNvPr id="13" name="Freeform 13"/>
          <p:cNvSpPr/>
          <p:nvPr/>
        </p:nvSpPr>
        <p:spPr>
          <a:xfrm>
            <a:off x="851334" y="596667"/>
            <a:ext cx="2061427" cy="2061427"/>
          </a:xfrm>
          <a:custGeom>
            <a:avLst/>
            <a:gdLst/>
            <a:ahLst/>
            <a:cxnLst/>
            <a:rect l="l" t="t" r="r" b="b"/>
            <a:pathLst>
              <a:path w="2061427" h="2061427">
                <a:moveTo>
                  <a:pt x="0" y="0"/>
                </a:moveTo>
                <a:lnTo>
                  <a:pt x="2061428" y="0"/>
                </a:lnTo>
                <a:lnTo>
                  <a:pt x="2061428" y="2061427"/>
                </a:lnTo>
                <a:lnTo>
                  <a:pt x="0" y="2061427"/>
                </a:lnTo>
                <a:lnTo>
                  <a:pt x="0" y="0"/>
                </a:lnTo>
                <a:close/>
              </a:path>
            </a:pathLst>
          </a:custGeom>
          <a:blipFill>
            <a:blip r:embed="rId8">
              <a:extLst>
                <a:ext uri="{96DAC541-7B7A-43D3-8B79-37D633B846F1}">
                  <asvg:svgBlip xmlns:asvg="http://schemas.microsoft.com/office/drawing/2016/SVG/main" r:embed="rId9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tr-TR"/>
          </a:p>
        </p:txBody>
      </p:sp>
      <p:sp>
        <p:nvSpPr>
          <p:cNvPr id="14" name="Freeform 14"/>
          <p:cNvSpPr/>
          <p:nvPr/>
        </p:nvSpPr>
        <p:spPr>
          <a:xfrm>
            <a:off x="854169" y="7252751"/>
            <a:ext cx="386295" cy="386295"/>
          </a:xfrm>
          <a:custGeom>
            <a:avLst/>
            <a:gdLst/>
            <a:ahLst/>
            <a:cxnLst/>
            <a:rect l="l" t="t" r="r" b="b"/>
            <a:pathLst>
              <a:path w="386295" h="386295">
                <a:moveTo>
                  <a:pt x="0" y="0"/>
                </a:moveTo>
                <a:lnTo>
                  <a:pt x="386295" y="0"/>
                </a:lnTo>
                <a:lnTo>
                  <a:pt x="386295" y="386295"/>
                </a:lnTo>
                <a:lnTo>
                  <a:pt x="0" y="386295"/>
                </a:lnTo>
                <a:lnTo>
                  <a:pt x="0" y="0"/>
                </a:lnTo>
                <a:close/>
              </a:path>
            </a:pathLst>
          </a:custGeom>
          <a:blipFill>
            <a:blip r:embed="rId10">
              <a:extLst>
                <a:ext uri="{96DAC541-7B7A-43D3-8B79-37D633B846F1}">
                  <asvg:svgBlip xmlns:asvg="http://schemas.microsoft.com/office/drawing/2016/SVG/main" r:embed="rId11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tr-TR"/>
          </a:p>
        </p:txBody>
      </p:sp>
      <p:sp>
        <p:nvSpPr>
          <p:cNvPr id="15" name="Freeform 15"/>
          <p:cNvSpPr/>
          <p:nvPr/>
        </p:nvSpPr>
        <p:spPr>
          <a:xfrm>
            <a:off x="812686" y="7755911"/>
            <a:ext cx="595651" cy="347711"/>
          </a:xfrm>
          <a:custGeom>
            <a:avLst/>
            <a:gdLst/>
            <a:ahLst/>
            <a:cxnLst/>
            <a:rect l="l" t="t" r="r" b="b"/>
            <a:pathLst>
              <a:path w="595651" h="347711">
                <a:moveTo>
                  <a:pt x="0" y="0"/>
                </a:moveTo>
                <a:lnTo>
                  <a:pt x="595651" y="0"/>
                </a:lnTo>
                <a:lnTo>
                  <a:pt x="595651" y="347711"/>
                </a:lnTo>
                <a:lnTo>
                  <a:pt x="0" y="347711"/>
                </a:lnTo>
                <a:lnTo>
                  <a:pt x="0" y="0"/>
                </a:lnTo>
                <a:close/>
              </a:path>
            </a:pathLst>
          </a:custGeom>
          <a:blipFill>
            <a:blip r:embed="rId12">
              <a:extLst>
                <a:ext uri="{96DAC541-7B7A-43D3-8B79-37D633B846F1}">
                  <asvg:svgBlip xmlns:asvg="http://schemas.microsoft.com/office/drawing/2016/SVG/main" r:embed="rId13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tr-TR"/>
          </a:p>
        </p:txBody>
      </p:sp>
      <p:sp>
        <p:nvSpPr>
          <p:cNvPr id="19" name="Freeform 19"/>
          <p:cNvSpPr/>
          <p:nvPr/>
        </p:nvSpPr>
        <p:spPr>
          <a:xfrm>
            <a:off x="9838607" y="9258300"/>
            <a:ext cx="824341" cy="607951"/>
          </a:xfrm>
          <a:custGeom>
            <a:avLst/>
            <a:gdLst/>
            <a:ahLst/>
            <a:cxnLst/>
            <a:rect l="l" t="t" r="r" b="b"/>
            <a:pathLst>
              <a:path w="824341" h="607951">
                <a:moveTo>
                  <a:pt x="0" y="0"/>
                </a:moveTo>
                <a:lnTo>
                  <a:pt x="824341" y="0"/>
                </a:lnTo>
                <a:lnTo>
                  <a:pt x="824341" y="607951"/>
                </a:lnTo>
                <a:lnTo>
                  <a:pt x="0" y="607951"/>
                </a:lnTo>
                <a:lnTo>
                  <a:pt x="0" y="0"/>
                </a:lnTo>
                <a:close/>
              </a:path>
            </a:pathLst>
          </a:custGeom>
        </p:spPr>
        <p:txBody>
          <a:bodyPr/>
          <a:lstStyle/>
          <a:p>
            <a:endParaRPr lang="tr-TR"/>
          </a:p>
        </p:txBody>
      </p:sp>
      <p:sp>
        <p:nvSpPr>
          <p:cNvPr id="20" name="Freeform 20"/>
          <p:cNvSpPr/>
          <p:nvPr/>
        </p:nvSpPr>
        <p:spPr>
          <a:xfrm>
            <a:off x="10384741" y="9590801"/>
            <a:ext cx="556412" cy="569949"/>
          </a:xfrm>
          <a:custGeom>
            <a:avLst/>
            <a:gdLst/>
            <a:ahLst/>
            <a:cxnLst/>
            <a:rect l="l" t="t" r="r" b="b"/>
            <a:pathLst>
              <a:path w="556412" h="569949">
                <a:moveTo>
                  <a:pt x="0" y="0"/>
                </a:moveTo>
                <a:lnTo>
                  <a:pt x="556413" y="0"/>
                </a:lnTo>
                <a:lnTo>
                  <a:pt x="556413" y="569949"/>
                </a:lnTo>
                <a:lnTo>
                  <a:pt x="0" y="569949"/>
                </a:lnTo>
                <a:lnTo>
                  <a:pt x="0" y="0"/>
                </a:lnTo>
                <a:close/>
              </a:path>
            </a:pathLst>
          </a:custGeom>
          <a:blipFill>
            <a:blip r:embed="rId14">
              <a:extLst>
                <a:ext uri="{96DAC541-7B7A-43D3-8B79-37D633B846F1}">
                  <asvg:svgBlip xmlns:asvg="http://schemas.microsoft.com/office/drawing/2016/SVG/main" r:embed="rId15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tr-TR"/>
          </a:p>
        </p:txBody>
      </p:sp>
      <p:sp>
        <p:nvSpPr>
          <p:cNvPr id="21" name="TextBox 21"/>
          <p:cNvSpPr txBox="1"/>
          <p:nvPr/>
        </p:nvSpPr>
        <p:spPr>
          <a:xfrm>
            <a:off x="1589642" y="7248731"/>
            <a:ext cx="1189216" cy="356234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marL="0" lvl="0" indent="0" algn="l">
              <a:lnSpc>
                <a:spcPts val="2940"/>
              </a:lnSpc>
              <a:spcBef>
                <a:spcPct val="0"/>
              </a:spcBef>
            </a:pPr>
            <a:r>
              <a:rPr lang="en-US" sz="2100" b="1" dirty="0">
                <a:solidFill>
                  <a:srgbClr val="565656"/>
                </a:solidFill>
                <a:latin typeface="Montserrat Bold"/>
                <a:ea typeface="Montserrat Bold"/>
                <a:cs typeface="Montserrat Bold"/>
                <a:sym typeface="Montserrat Bold"/>
              </a:rPr>
              <a:t>5-6 </a:t>
            </a:r>
            <a:r>
              <a:rPr lang="en-US" sz="2100" b="1" dirty="0" err="1">
                <a:solidFill>
                  <a:srgbClr val="565656"/>
                </a:solidFill>
                <a:latin typeface="Montserrat Bold"/>
                <a:ea typeface="Montserrat Bold"/>
                <a:cs typeface="Montserrat Bold"/>
                <a:sym typeface="Montserrat Bold"/>
              </a:rPr>
              <a:t>saat</a:t>
            </a:r>
            <a:endParaRPr lang="en-US" sz="2100" b="1" dirty="0">
              <a:solidFill>
                <a:srgbClr val="565656"/>
              </a:solidFill>
              <a:latin typeface="Montserrat Bold"/>
              <a:ea typeface="Montserrat Bold"/>
              <a:cs typeface="Montserrat Bold"/>
              <a:sym typeface="Montserrat Bold"/>
            </a:endParaRPr>
          </a:p>
        </p:txBody>
      </p:sp>
      <p:sp>
        <p:nvSpPr>
          <p:cNvPr id="22" name="TextBox 22"/>
          <p:cNvSpPr txBox="1"/>
          <p:nvPr/>
        </p:nvSpPr>
        <p:spPr>
          <a:xfrm>
            <a:off x="1589642" y="7756913"/>
            <a:ext cx="6609554" cy="356234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marL="0" lvl="0" indent="0" algn="l">
              <a:lnSpc>
                <a:spcPts val="2940"/>
              </a:lnSpc>
              <a:spcBef>
                <a:spcPct val="0"/>
              </a:spcBef>
            </a:pPr>
            <a:r>
              <a:rPr lang="en-US" sz="2100" b="1" u="none" strike="noStrike" dirty="0">
                <a:solidFill>
                  <a:srgbClr val="565656"/>
                </a:solidFill>
                <a:latin typeface="Montserrat Bold"/>
                <a:ea typeface="Montserrat Bold"/>
                <a:cs typeface="Montserrat Bold"/>
                <a:sym typeface="Montserrat Bold"/>
              </a:rPr>
              <a:t>1 moderatör, 1 koordinatör, her </a:t>
            </a:r>
            <a:r>
              <a:rPr lang="en-US" sz="2100" b="1" u="none" strike="noStrike" dirty="0" err="1">
                <a:solidFill>
                  <a:srgbClr val="565656"/>
                </a:solidFill>
                <a:latin typeface="Montserrat Bold"/>
                <a:ea typeface="Montserrat Bold"/>
                <a:cs typeface="Montserrat Bold"/>
                <a:sym typeface="Montserrat Bold"/>
              </a:rPr>
              <a:t>takıma</a:t>
            </a:r>
            <a:r>
              <a:rPr lang="en-US" sz="2100" b="1" u="none" strike="noStrike" dirty="0">
                <a:solidFill>
                  <a:srgbClr val="565656"/>
                </a:solidFill>
                <a:latin typeface="Montserrat Bold"/>
                <a:ea typeface="Montserrat Bold"/>
                <a:cs typeface="Montserrat Bold"/>
                <a:sym typeface="Montserrat Bold"/>
              </a:rPr>
              <a:t> 1 asistan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4811" y="8265546"/>
            <a:ext cx="3508589" cy="345479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marL="0" lvl="0" indent="0" algn="l">
              <a:lnSpc>
                <a:spcPts val="2940"/>
              </a:lnSpc>
              <a:spcBef>
                <a:spcPct val="0"/>
              </a:spcBef>
            </a:pPr>
            <a:r>
              <a:rPr lang="en-US" sz="2100" b="1" u="none" strike="noStrike" dirty="0">
                <a:solidFill>
                  <a:srgbClr val="565656"/>
                </a:solidFill>
                <a:latin typeface="Montserrat Bold"/>
                <a:ea typeface="Montserrat Bold"/>
                <a:cs typeface="Montserrat Bold"/>
                <a:sym typeface="Montserrat Bold"/>
              </a:rPr>
              <a:t>Katılımcı Sayısı:  20-200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904312" y="2883951"/>
            <a:ext cx="7172888" cy="4282454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just">
              <a:lnSpc>
                <a:spcPts val="2800"/>
              </a:lnSpc>
            </a:pP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Kendi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şirket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filmlerimizi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çekiyoruz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!</a:t>
            </a:r>
          </a:p>
          <a:p>
            <a:pPr algn="just">
              <a:lnSpc>
                <a:spcPts val="2800"/>
              </a:lnSpc>
            </a:pPr>
            <a:endParaRPr lang="en-US" sz="2000" dirty="0">
              <a:solidFill>
                <a:srgbClr val="565656"/>
              </a:solidFill>
              <a:latin typeface="Montserrat"/>
              <a:ea typeface="Montserrat"/>
              <a:cs typeface="Montserrat"/>
              <a:sym typeface="Montserrat"/>
            </a:endParaRPr>
          </a:p>
          <a:p>
            <a:pPr marL="0" lvl="0" indent="0" algn="just">
              <a:lnSpc>
                <a:spcPts val="2800"/>
              </a:lnSpc>
              <a:spcBef>
                <a:spcPct val="0"/>
              </a:spcBef>
            </a:pP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Konsantrasyon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,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yaratıcılığın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v</a:t>
            </a:r>
            <a:r>
              <a:rPr lang="en-US" sz="2000" u="none" strike="noStrike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e</a:t>
            </a:r>
            <a:r>
              <a:rPr lang="en-US" sz="2000" u="none" strike="noStrike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u="none" strike="noStrike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ekip</a:t>
            </a:r>
            <a:r>
              <a:rPr lang="en-US" sz="2000" u="none" strike="noStrike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u="none" strike="noStrike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olmanın</a:t>
            </a:r>
            <a:r>
              <a:rPr lang="en-US" sz="2000" u="none" strike="noStrike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hat </a:t>
            </a:r>
            <a:r>
              <a:rPr lang="en-US" sz="2000" u="none" strike="noStrike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safhadaolduğu</a:t>
            </a:r>
            <a:r>
              <a:rPr lang="en-US" sz="2000" u="none" strike="noStrike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u="none" strike="noStrike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çalışmada</a:t>
            </a:r>
            <a:r>
              <a:rPr lang="en-US" sz="2000" u="none" strike="noStrike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u="none" strike="noStrike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kimi</a:t>
            </a:r>
            <a:r>
              <a:rPr lang="en-US" sz="2000" u="none" strike="noStrike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u="none" strike="noStrike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grup</a:t>
            </a:r>
            <a:r>
              <a:rPr lang="en-US" sz="2000" u="none" strike="noStrike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u="none" strike="noStrike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haber</a:t>
            </a:r>
            <a:r>
              <a:rPr lang="en-US" sz="2000" u="none" strike="noStrike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, </a:t>
            </a:r>
            <a:r>
              <a:rPr lang="en-US" sz="2000" u="none" strike="noStrike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kimisi</a:t>
            </a:r>
            <a:r>
              <a:rPr lang="en-US" sz="2000" u="none" strike="noStrike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u="none" strike="noStrike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magazin</a:t>
            </a:r>
            <a:r>
              <a:rPr lang="en-US" sz="2000" u="none" strike="noStrike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, </a:t>
            </a:r>
            <a:r>
              <a:rPr lang="en-US" sz="2000" u="none" strike="noStrike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kimisi</a:t>
            </a:r>
            <a:r>
              <a:rPr lang="en-US" sz="2000" u="none" strike="noStrike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u="none" strike="noStrike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spor</a:t>
            </a:r>
            <a:r>
              <a:rPr lang="en-US" sz="2000" u="none" strike="noStrike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, </a:t>
            </a:r>
            <a:r>
              <a:rPr lang="en-US" sz="2000" u="none" strike="noStrike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kimisi</a:t>
            </a:r>
            <a:r>
              <a:rPr lang="en-US" sz="2000" u="none" strike="noStrike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u="none" strike="noStrike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reklam</a:t>
            </a:r>
            <a:r>
              <a:rPr lang="en-US" sz="2000" u="none" strike="noStrike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, </a:t>
            </a:r>
            <a:r>
              <a:rPr lang="en-US" sz="2000" u="none" strike="noStrike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kimisi</a:t>
            </a:r>
            <a:r>
              <a:rPr lang="en-US" sz="2000" u="none" strike="noStrike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u="none" strike="noStrike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kadın</a:t>
            </a:r>
            <a:r>
              <a:rPr lang="en-US" sz="2000" u="none" strike="noStrike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u="none" strike="noStrike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programı</a:t>
            </a:r>
            <a:r>
              <a:rPr lang="en-US" sz="2000" u="none" strike="noStrike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, </a:t>
            </a:r>
            <a:r>
              <a:rPr lang="en-US" sz="2000" u="none" strike="noStrike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kimisi</a:t>
            </a:r>
            <a:r>
              <a:rPr lang="en-US" sz="2000" u="none" strike="noStrike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de </a:t>
            </a:r>
            <a:r>
              <a:rPr lang="en-US" sz="2000" u="none" strike="noStrike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müzik</a:t>
            </a:r>
            <a:r>
              <a:rPr lang="en-US" sz="2000" u="none" strike="noStrike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u="none" strike="noStrike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klibi</a:t>
            </a:r>
            <a:r>
              <a:rPr lang="en-US" sz="2000" u="none" strike="noStrike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u="none" strike="noStrike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çekmek</a:t>
            </a:r>
            <a:r>
              <a:rPr lang="en-US" sz="2000" u="none" strike="noStrike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u="none" strike="noStrike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zorundadır</a:t>
            </a:r>
            <a:r>
              <a:rPr lang="en-US" sz="2000" u="none" strike="noStrike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. İlham </a:t>
            </a:r>
            <a:r>
              <a:rPr lang="en-US" sz="2000" u="none" strike="noStrike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verecek</a:t>
            </a:r>
            <a:r>
              <a:rPr lang="en-US" sz="2000" u="none" strike="noStrike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u="none" strike="noStrike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onlarca</a:t>
            </a:r>
            <a:r>
              <a:rPr lang="en-US" sz="2000" u="none" strike="noStrike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u="none" strike="noStrike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malzeme</a:t>
            </a:r>
            <a:r>
              <a:rPr lang="en-US" sz="2000" u="none" strike="noStrike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u="none" strike="noStrike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ve</a:t>
            </a:r>
            <a:r>
              <a:rPr lang="en-US" sz="2000" u="none" strike="noStrike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u="none" strike="noStrike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ekipman</a:t>
            </a:r>
            <a:r>
              <a:rPr lang="en-US" sz="2000" u="none" strike="noStrike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u="none" strike="noStrike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ise</a:t>
            </a:r>
            <a:r>
              <a:rPr lang="en-US" sz="2000" u="none" strike="noStrike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u="none" strike="noStrike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tarafımızca</a:t>
            </a:r>
            <a:r>
              <a:rPr lang="en-US" sz="2000" u="none" strike="noStrike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u="none" strike="noStrike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temin</a:t>
            </a:r>
            <a:r>
              <a:rPr lang="en-US" sz="2000" u="none" strike="noStrike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edilir. </a:t>
            </a:r>
            <a:r>
              <a:rPr lang="en-US" sz="2000" u="none" strike="noStrike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Çekilen</a:t>
            </a:r>
            <a:r>
              <a:rPr lang="en-US" sz="2000" u="none" strike="noStrike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u="none" strike="noStrike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filmler</a:t>
            </a:r>
            <a:r>
              <a:rPr lang="en-US" sz="2000" u="none" strike="noStrike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u="none" strike="noStrike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hızla</a:t>
            </a:r>
            <a:r>
              <a:rPr lang="en-US" sz="2000" u="none" strike="noStrike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</a:p>
          <a:p>
            <a:pPr marL="0" lvl="0" indent="0" algn="just">
              <a:lnSpc>
                <a:spcPts val="2800"/>
              </a:lnSpc>
              <a:spcBef>
                <a:spcPct val="0"/>
              </a:spcBef>
            </a:pPr>
            <a:r>
              <a:rPr lang="en-US" sz="2000" u="none" strike="noStrike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montajlanır</a:t>
            </a:r>
            <a:r>
              <a:rPr lang="en-US" sz="2000" u="none" strike="noStrike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u="none" strike="noStrike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ve</a:t>
            </a:r>
            <a:r>
              <a:rPr lang="en-US" sz="2000" u="none" strike="noStrike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u="none" strike="noStrike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kahkahalar</a:t>
            </a:r>
            <a:r>
              <a:rPr lang="en-US" sz="2000" u="none" strike="noStrike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, </a:t>
            </a:r>
            <a:r>
              <a:rPr lang="en-US" sz="2000" u="none" strike="noStrike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hüzünlenmeler</a:t>
            </a:r>
            <a:r>
              <a:rPr lang="en-US" sz="2000" u="none" strike="noStrike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u="none" strike="noStrike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gibi</a:t>
            </a:r>
            <a:r>
              <a:rPr lang="en-US" sz="2000" u="none" strike="noStrike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u="none" strike="noStrike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duygu</a:t>
            </a:r>
            <a:r>
              <a:rPr lang="en-US" sz="2000" u="none" strike="noStrike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u="none" strike="noStrike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sellerieşliğinde</a:t>
            </a:r>
            <a:r>
              <a:rPr lang="en-US" sz="2000" u="none" strike="noStrike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u="none" strike="noStrike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izlenirken</a:t>
            </a:r>
            <a:r>
              <a:rPr lang="en-US" sz="2000" u="none" strike="noStrike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u="none" strike="noStrike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jüri</a:t>
            </a:r>
            <a:r>
              <a:rPr lang="en-US" sz="2000" u="none" strike="noStrike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u="none" strike="noStrike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üyeleri</a:t>
            </a:r>
            <a:r>
              <a:rPr lang="en-US" sz="2000" u="none" strike="noStrike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u="none" strike="noStrike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yorum</a:t>
            </a:r>
            <a:r>
              <a:rPr lang="en-US" sz="2000" u="none" strike="noStrike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u="none" strike="noStrike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ve</a:t>
            </a:r>
            <a:r>
              <a:rPr lang="en-US" sz="2000" u="none" strike="noStrike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u="none" strike="noStrike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puanlarını</a:t>
            </a:r>
            <a:r>
              <a:rPr lang="en-US" sz="2000" u="none" strike="noStrike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u="none" strike="noStrike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eksik</a:t>
            </a:r>
            <a:r>
              <a:rPr lang="en-US" sz="2000" u="none" strike="noStrike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u="none" strike="noStrike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etmez</a:t>
            </a:r>
            <a:r>
              <a:rPr lang="en-US" sz="2000" u="none" strike="noStrike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.</a:t>
            </a:r>
          </a:p>
          <a:p>
            <a:pPr marL="0" lvl="0" indent="0" algn="l">
              <a:lnSpc>
                <a:spcPts val="2800"/>
              </a:lnSpc>
              <a:spcBef>
                <a:spcPct val="0"/>
              </a:spcBef>
            </a:pPr>
            <a:endParaRPr lang="en-US" sz="2000" u="none" strike="noStrike" dirty="0">
              <a:solidFill>
                <a:srgbClr val="565656"/>
              </a:solidFill>
              <a:latin typeface="Montserrat"/>
              <a:ea typeface="Montserrat"/>
              <a:cs typeface="Montserrat"/>
              <a:sym typeface="Montserrat"/>
            </a:endParaRPr>
          </a:p>
        </p:txBody>
      </p:sp>
      <p:sp>
        <p:nvSpPr>
          <p:cNvPr id="25" name="TextBox 25"/>
          <p:cNvSpPr txBox="1"/>
          <p:nvPr/>
        </p:nvSpPr>
        <p:spPr>
          <a:xfrm>
            <a:off x="1882048" y="2358708"/>
            <a:ext cx="9440648" cy="35877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2800"/>
              </a:lnSpc>
            </a:pPr>
            <a:r>
              <a:rPr lang="en-US" sz="2000">
                <a:solidFill>
                  <a:srgbClr val="000000"/>
                </a:solidFill>
                <a:latin typeface="Roboto Condensed"/>
                <a:ea typeface="Roboto Condensed"/>
                <a:cs typeface="Roboto Condensed"/>
                <a:sym typeface="Roboto Condensed"/>
              </a:rPr>
              <a:t>TAKIM ÇALIŞMASI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3274322" y="9587428"/>
            <a:ext cx="6564285" cy="32321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0" lvl="0" indent="0" algn="ctr">
              <a:lnSpc>
                <a:spcPts val="2660"/>
              </a:lnSpc>
              <a:spcBef>
                <a:spcPct val="0"/>
              </a:spcBef>
            </a:pPr>
            <a:r>
              <a:rPr lang="en-US" sz="190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http://www.m3.com.tr/videostar/ </a:t>
            </a:r>
          </a:p>
        </p:txBody>
      </p:sp>
      <p:sp>
        <p:nvSpPr>
          <p:cNvPr id="27" name="TextBox 27"/>
          <p:cNvSpPr txBox="1"/>
          <p:nvPr/>
        </p:nvSpPr>
        <p:spPr>
          <a:xfrm>
            <a:off x="5572493" y="9240719"/>
            <a:ext cx="1895107" cy="345479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marL="0" lvl="0" indent="0" algn="l">
              <a:lnSpc>
                <a:spcPts val="2940"/>
              </a:lnSpc>
              <a:spcBef>
                <a:spcPct val="0"/>
              </a:spcBef>
            </a:pPr>
            <a:r>
              <a:rPr lang="en-US" sz="2100" b="1" dirty="0">
                <a:solidFill>
                  <a:srgbClr val="565656"/>
                </a:solidFill>
                <a:latin typeface="Montserrat Bold"/>
                <a:ea typeface="Montserrat Bold"/>
                <a:cs typeface="Montserrat Bold"/>
                <a:sym typeface="Montserrat Bold"/>
              </a:rPr>
              <a:t>Detaylı bilgi:</a:t>
            </a:r>
          </a:p>
        </p:txBody>
      </p:sp>
      <p:sp>
        <p:nvSpPr>
          <p:cNvPr id="28" name="TextBox 28"/>
          <p:cNvSpPr txBox="1"/>
          <p:nvPr/>
        </p:nvSpPr>
        <p:spPr>
          <a:xfrm>
            <a:off x="1028700" y="9463603"/>
            <a:ext cx="1980378" cy="26670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2160"/>
              </a:lnSpc>
            </a:pPr>
            <a:r>
              <a:rPr lang="en-US" sz="1800" b="1">
                <a:solidFill>
                  <a:srgbClr val="FFFFFF"/>
                </a:solidFill>
                <a:latin typeface="Montserrat Bold"/>
                <a:ea typeface="Montserrat Bold"/>
                <a:cs typeface="Montserrat Bold"/>
                <a:sym typeface="Montserrat Bold"/>
              </a:rPr>
              <a:t>Fiyat: </a:t>
            </a:r>
          </a:p>
        </p:txBody>
      </p:sp>
      <p:sp>
        <p:nvSpPr>
          <p:cNvPr id="29" name="TextBox 29"/>
          <p:cNvSpPr txBox="1"/>
          <p:nvPr/>
        </p:nvSpPr>
        <p:spPr>
          <a:xfrm>
            <a:off x="1127035" y="1522605"/>
            <a:ext cx="9440648" cy="855888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6900"/>
              </a:lnSpc>
            </a:pPr>
            <a:r>
              <a:rPr lang="en-US" sz="4928">
                <a:solidFill>
                  <a:srgbClr val="000000"/>
                </a:solidFill>
                <a:latin typeface="Roboto Condensed"/>
                <a:ea typeface="Roboto Condensed"/>
                <a:cs typeface="Roboto Condensed"/>
                <a:sym typeface="Roboto Condensed"/>
              </a:rPr>
              <a:t>VİDEOSTAR</a:t>
            </a:r>
          </a:p>
        </p:txBody>
      </p:sp>
    </p:spTree>
  </p:cSld>
  <p:clrMapOvr>
    <a:masterClrMapping/>
  </p:clrMapOvr>
</p:sld>
</file>

<file path=ppt/slides/slide3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2"/>
          <p:cNvGrpSpPr/>
          <p:nvPr/>
        </p:nvGrpSpPr>
        <p:grpSpPr>
          <a:xfrm>
            <a:off x="9703621" y="0"/>
            <a:ext cx="8584380" cy="10287000"/>
            <a:chOff x="0" y="0"/>
            <a:chExt cx="3358824" cy="2709333"/>
          </a:xfrm>
          <a:solidFill>
            <a:schemeClr val="accent6">
              <a:lumMod val="75000"/>
            </a:schemeClr>
          </a:solidFill>
        </p:grpSpPr>
        <p:sp>
          <p:nvSpPr>
            <p:cNvPr id="3" name="Freeform 3"/>
            <p:cNvSpPr/>
            <p:nvPr/>
          </p:nvSpPr>
          <p:spPr>
            <a:xfrm>
              <a:off x="0" y="0"/>
              <a:ext cx="3358824" cy="2709333"/>
            </a:xfrm>
            <a:custGeom>
              <a:avLst/>
              <a:gdLst/>
              <a:ahLst/>
              <a:cxnLst/>
              <a:rect l="l" t="t" r="r" b="b"/>
              <a:pathLst>
                <a:path w="3358824" h="2709333">
                  <a:moveTo>
                    <a:pt x="0" y="0"/>
                  </a:moveTo>
                  <a:lnTo>
                    <a:pt x="3358824" y="0"/>
                  </a:lnTo>
                  <a:lnTo>
                    <a:pt x="3358824" y="2709333"/>
                  </a:lnTo>
                  <a:lnTo>
                    <a:pt x="0" y="2709333"/>
                  </a:lnTo>
                  <a:close/>
                </a:path>
              </a:pathLst>
            </a:custGeom>
            <a:grpFill/>
          </p:spPr>
          <p:txBody>
            <a:bodyPr/>
            <a:lstStyle/>
            <a:p>
              <a:endParaRPr lang="tr-TR"/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0" y="-38100"/>
              <a:ext cx="3358824" cy="2747433"/>
            </a:xfrm>
            <a:prstGeom prst="rect">
              <a:avLst/>
            </a:prstGeom>
            <a:grpFill/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940"/>
                </a:lnSpc>
              </a:pPr>
              <a:endParaRPr/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8256852" y="2195976"/>
            <a:ext cx="3241165" cy="5559935"/>
            <a:chOff x="0" y="0"/>
            <a:chExt cx="4321553" cy="7413246"/>
          </a:xfrm>
        </p:grpSpPr>
        <p:pic>
          <p:nvPicPr>
            <p:cNvPr id="6" name="Picture 6"/>
            <p:cNvPicPr>
              <a:picLocks noChangeAspect="1"/>
            </p:cNvPicPr>
            <p:nvPr/>
          </p:nvPicPr>
          <p:blipFill>
            <a:blip r:embed="rId2"/>
            <a:srcRect l="33319" t="6577" r="31682" b="7341"/>
            <a:stretch>
              <a:fillRect/>
            </a:stretch>
          </p:blipFill>
          <p:spPr>
            <a:xfrm>
              <a:off x="0" y="0"/>
              <a:ext cx="4321553" cy="7413246"/>
            </a:xfrm>
            <a:prstGeom prst="rect">
              <a:avLst/>
            </a:prstGeom>
          </p:spPr>
        </p:pic>
      </p:grpSp>
      <p:grpSp>
        <p:nvGrpSpPr>
          <p:cNvPr id="7" name="Group 7"/>
          <p:cNvGrpSpPr/>
          <p:nvPr/>
        </p:nvGrpSpPr>
        <p:grpSpPr>
          <a:xfrm>
            <a:off x="11653271" y="2195976"/>
            <a:ext cx="3241165" cy="5559935"/>
            <a:chOff x="0" y="0"/>
            <a:chExt cx="4321553" cy="7413246"/>
          </a:xfrm>
        </p:grpSpPr>
        <p:pic>
          <p:nvPicPr>
            <p:cNvPr id="8" name="Picture 8"/>
            <p:cNvPicPr>
              <a:picLocks noChangeAspect="1"/>
            </p:cNvPicPr>
            <p:nvPr/>
          </p:nvPicPr>
          <p:blipFill>
            <a:blip r:embed="rId3"/>
            <a:srcRect l="19702" t="4328" r="44512" b="6066"/>
            <a:stretch>
              <a:fillRect/>
            </a:stretch>
          </p:blipFill>
          <p:spPr>
            <a:xfrm>
              <a:off x="0" y="0"/>
              <a:ext cx="4321553" cy="7413246"/>
            </a:xfrm>
            <a:prstGeom prst="rect">
              <a:avLst/>
            </a:prstGeom>
          </p:spPr>
        </p:pic>
      </p:grpSp>
      <p:grpSp>
        <p:nvGrpSpPr>
          <p:cNvPr id="9" name="Group 9"/>
          <p:cNvGrpSpPr/>
          <p:nvPr/>
        </p:nvGrpSpPr>
        <p:grpSpPr>
          <a:xfrm>
            <a:off x="15046835" y="2195976"/>
            <a:ext cx="3241165" cy="5559935"/>
            <a:chOff x="0" y="0"/>
            <a:chExt cx="4321553" cy="7413246"/>
          </a:xfrm>
        </p:grpSpPr>
        <p:pic>
          <p:nvPicPr>
            <p:cNvPr id="10" name="Picture 10"/>
            <p:cNvPicPr>
              <a:picLocks noChangeAspect="1"/>
            </p:cNvPicPr>
            <p:nvPr/>
          </p:nvPicPr>
          <p:blipFill>
            <a:blip r:embed="rId4"/>
            <a:srcRect l="11136" r="11136"/>
            <a:stretch>
              <a:fillRect/>
            </a:stretch>
          </p:blipFill>
          <p:spPr>
            <a:xfrm>
              <a:off x="0" y="0"/>
              <a:ext cx="4321553" cy="7413246"/>
            </a:xfrm>
            <a:prstGeom prst="rect">
              <a:avLst/>
            </a:prstGeom>
          </p:spPr>
        </p:pic>
      </p:grpSp>
      <p:sp>
        <p:nvSpPr>
          <p:cNvPr id="11" name="Freeform 11"/>
          <p:cNvSpPr/>
          <p:nvPr/>
        </p:nvSpPr>
        <p:spPr>
          <a:xfrm>
            <a:off x="12400255" y="9021491"/>
            <a:ext cx="3211827" cy="2879938"/>
          </a:xfrm>
          <a:custGeom>
            <a:avLst/>
            <a:gdLst/>
            <a:ahLst/>
            <a:cxnLst/>
            <a:rect l="l" t="t" r="r" b="b"/>
            <a:pathLst>
              <a:path w="3211827" h="2879938">
                <a:moveTo>
                  <a:pt x="0" y="0"/>
                </a:moveTo>
                <a:lnTo>
                  <a:pt x="3211827" y="0"/>
                </a:lnTo>
                <a:lnTo>
                  <a:pt x="3211827" y="2879938"/>
                </a:lnTo>
                <a:lnTo>
                  <a:pt x="0" y="2879938"/>
                </a:lnTo>
                <a:lnTo>
                  <a:pt x="0" y="0"/>
                </a:lnTo>
                <a:close/>
              </a:path>
            </a:pathLst>
          </a:custGeom>
          <a:blipFill>
            <a:blip r:embed="rId5">
              <a:extLst>
                <a:ext uri="{96DAC541-7B7A-43D3-8B79-37D633B846F1}">
                  <asvg:svgBlip xmlns:asvg="http://schemas.microsoft.com/office/drawing/2016/SVG/main" r:embed="rId6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tr-TR"/>
          </a:p>
        </p:txBody>
      </p:sp>
      <p:sp>
        <p:nvSpPr>
          <p:cNvPr id="12" name="Freeform 12"/>
          <p:cNvSpPr/>
          <p:nvPr/>
        </p:nvSpPr>
        <p:spPr>
          <a:xfrm>
            <a:off x="16052795" y="596667"/>
            <a:ext cx="1216708" cy="1216708"/>
          </a:xfrm>
          <a:custGeom>
            <a:avLst/>
            <a:gdLst/>
            <a:ahLst/>
            <a:cxnLst/>
            <a:rect l="l" t="t" r="r" b="b"/>
            <a:pathLst>
              <a:path w="1216708" h="1216708">
                <a:moveTo>
                  <a:pt x="0" y="0"/>
                </a:moveTo>
                <a:lnTo>
                  <a:pt x="1216708" y="0"/>
                </a:lnTo>
                <a:lnTo>
                  <a:pt x="1216708" y="1216708"/>
                </a:lnTo>
                <a:lnTo>
                  <a:pt x="0" y="1216708"/>
                </a:lnTo>
                <a:lnTo>
                  <a:pt x="0" y="0"/>
                </a:lnTo>
                <a:close/>
              </a:path>
            </a:pathLst>
          </a:custGeom>
          <a:blipFill>
            <a:blip r:embed="rId7"/>
            <a:stretch>
              <a:fillRect/>
            </a:stretch>
          </a:blipFill>
          <a:ln cap="sq">
            <a:noFill/>
            <a:prstDash val="solid"/>
            <a:miter/>
          </a:ln>
        </p:spPr>
        <p:txBody>
          <a:bodyPr/>
          <a:lstStyle/>
          <a:p>
            <a:endParaRPr lang="tr-TR"/>
          </a:p>
        </p:txBody>
      </p:sp>
      <p:sp>
        <p:nvSpPr>
          <p:cNvPr id="13" name="Freeform 13"/>
          <p:cNvSpPr/>
          <p:nvPr/>
        </p:nvSpPr>
        <p:spPr>
          <a:xfrm>
            <a:off x="851334" y="596667"/>
            <a:ext cx="2061427" cy="2061427"/>
          </a:xfrm>
          <a:custGeom>
            <a:avLst/>
            <a:gdLst/>
            <a:ahLst/>
            <a:cxnLst/>
            <a:rect l="l" t="t" r="r" b="b"/>
            <a:pathLst>
              <a:path w="2061427" h="2061427">
                <a:moveTo>
                  <a:pt x="0" y="0"/>
                </a:moveTo>
                <a:lnTo>
                  <a:pt x="2061428" y="0"/>
                </a:lnTo>
                <a:lnTo>
                  <a:pt x="2061428" y="2061427"/>
                </a:lnTo>
                <a:lnTo>
                  <a:pt x="0" y="2061427"/>
                </a:lnTo>
                <a:lnTo>
                  <a:pt x="0" y="0"/>
                </a:lnTo>
                <a:close/>
              </a:path>
            </a:pathLst>
          </a:custGeom>
          <a:blipFill>
            <a:blip r:embed="rId8">
              <a:extLst>
                <a:ext uri="{96DAC541-7B7A-43D3-8B79-37D633B846F1}">
                  <asvg:svgBlip xmlns:asvg="http://schemas.microsoft.com/office/drawing/2016/SVG/main" r:embed="rId9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tr-TR"/>
          </a:p>
        </p:txBody>
      </p:sp>
      <p:sp>
        <p:nvSpPr>
          <p:cNvPr id="14" name="Freeform 14"/>
          <p:cNvSpPr/>
          <p:nvPr/>
        </p:nvSpPr>
        <p:spPr>
          <a:xfrm>
            <a:off x="854169" y="7252751"/>
            <a:ext cx="386295" cy="386295"/>
          </a:xfrm>
          <a:custGeom>
            <a:avLst/>
            <a:gdLst/>
            <a:ahLst/>
            <a:cxnLst/>
            <a:rect l="l" t="t" r="r" b="b"/>
            <a:pathLst>
              <a:path w="386295" h="386295">
                <a:moveTo>
                  <a:pt x="0" y="0"/>
                </a:moveTo>
                <a:lnTo>
                  <a:pt x="386295" y="0"/>
                </a:lnTo>
                <a:lnTo>
                  <a:pt x="386295" y="386295"/>
                </a:lnTo>
                <a:lnTo>
                  <a:pt x="0" y="386295"/>
                </a:lnTo>
                <a:lnTo>
                  <a:pt x="0" y="0"/>
                </a:lnTo>
                <a:close/>
              </a:path>
            </a:pathLst>
          </a:custGeom>
          <a:blipFill>
            <a:blip r:embed="rId10">
              <a:extLst>
                <a:ext uri="{96DAC541-7B7A-43D3-8B79-37D633B846F1}">
                  <asvg:svgBlip xmlns:asvg="http://schemas.microsoft.com/office/drawing/2016/SVG/main" r:embed="rId11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tr-TR"/>
          </a:p>
        </p:txBody>
      </p:sp>
      <p:sp>
        <p:nvSpPr>
          <p:cNvPr id="15" name="Freeform 15"/>
          <p:cNvSpPr/>
          <p:nvPr/>
        </p:nvSpPr>
        <p:spPr>
          <a:xfrm>
            <a:off x="812686" y="7755911"/>
            <a:ext cx="595651" cy="347711"/>
          </a:xfrm>
          <a:custGeom>
            <a:avLst/>
            <a:gdLst/>
            <a:ahLst/>
            <a:cxnLst/>
            <a:rect l="l" t="t" r="r" b="b"/>
            <a:pathLst>
              <a:path w="595651" h="347711">
                <a:moveTo>
                  <a:pt x="0" y="0"/>
                </a:moveTo>
                <a:lnTo>
                  <a:pt x="595651" y="0"/>
                </a:lnTo>
                <a:lnTo>
                  <a:pt x="595651" y="347711"/>
                </a:lnTo>
                <a:lnTo>
                  <a:pt x="0" y="347711"/>
                </a:lnTo>
                <a:lnTo>
                  <a:pt x="0" y="0"/>
                </a:lnTo>
                <a:close/>
              </a:path>
            </a:pathLst>
          </a:custGeom>
          <a:blipFill>
            <a:blip r:embed="rId12">
              <a:extLst>
                <a:ext uri="{96DAC541-7B7A-43D3-8B79-37D633B846F1}">
                  <asvg:svgBlip xmlns:asvg="http://schemas.microsoft.com/office/drawing/2016/SVG/main" r:embed="rId13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tr-TR"/>
          </a:p>
        </p:txBody>
      </p:sp>
      <p:sp>
        <p:nvSpPr>
          <p:cNvPr id="19" name="Freeform 19"/>
          <p:cNvSpPr/>
          <p:nvPr/>
        </p:nvSpPr>
        <p:spPr>
          <a:xfrm>
            <a:off x="9838607" y="9258300"/>
            <a:ext cx="824341" cy="607951"/>
          </a:xfrm>
          <a:custGeom>
            <a:avLst/>
            <a:gdLst/>
            <a:ahLst/>
            <a:cxnLst/>
            <a:rect l="l" t="t" r="r" b="b"/>
            <a:pathLst>
              <a:path w="824341" h="607951">
                <a:moveTo>
                  <a:pt x="0" y="0"/>
                </a:moveTo>
                <a:lnTo>
                  <a:pt x="824341" y="0"/>
                </a:lnTo>
                <a:lnTo>
                  <a:pt x="824341" y="607951"/>
                </a:lnTo>
                <a:lnTo>
                  <a:pt x="0" y="607951"/>
                </a:lnTo>
                <a:lnTo>
                  <a:pt x="0" y="0"/>
                </a:lnTo>
                <a:close/>
              </a:path>
            </a:pathLst>
          </a:custGeom>
        </p:spPr>
        <p:txBody>
          <a:bodyPr/>
          <a:lstStyle/>
          <a:p>
            <a:endParaRPr lang="tr-TR"/>
          </a:p>
        </p:txBody>
      </p:sp>
      <p:sp>
        <p:nvSpPr>
          <p:cNvPr id="20" name="Freeform 20"/>
          <p:cNvSpPr/>
          <p:nvPr/>
        </p:nvSpPr>
        <p:spPr>
          <a:xfrm>
            <a:off x="10384741" y="9590801"/>
            <a:ext cx="556412" cy="569949"/>
          </a:xfrm>
          <a:custGeom>
            <a:avLst/>
            <a:gdLst/>
            <a:ahLst/>
            <a:cxnLst/>
            <a:rect l="l" t="t" r="r" b="b"/>
            <a:pathLst>
              <a:path w="556412" h="569949">
                <a:moveTo>
                  <a:pt x="0" y="0"/>
                </a:moveTo>
                <a:lnTo>
                  <a:pt x="556413" y="0"/>
                </a:lnTo>
                <a:lnTo>
                  <a:pt x="556413" y="569949"/>
                </a:lnTo>
                <a:lnTo>
                  <a:pt x="0" y="569949"/>
                </a:lnTo>
                <a:lnTo>
                  <a:pt x="0" y="0"/>
                </a:lnTo>
                <a:close/>
              </a:path>
            </a:pathLst>
          </a:custGeom>
          <a:blipFill>
            <a:blip r:embed="rId14">
              <a:extLst>
                <a:ext uri="{96DAC541-7B7A-43D3-8B79-37D633B846F1}">
                  <asvg:svgBlip xmlns:asvg="http://schemas.microsoft.com/office/drawing/2016/SVG/main" r:embed="rId15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tr-TR"/>
          </a:p>
        </p:txBody>
      </p:sp>
      <p:sp>
        <p:nvSpPr>
          <p:cNvPr id="21" name="TextBox 21"/>
          <p:cNvSpPr txBox="1"/>
          <p:nvPr/>
        </p:nvSpPr>
        <p:spPr>
          <a:xfrm>
            <a:off x="1589642" y="7248730"/>
            <a:ext cx="1419436" cy="345479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marL="0" lvl="0" indent="0" algn="l">
              <a:lnSpc>
                <a:spcPts val="2940"/>
              </a:lnSpc>
              <a:spcBef>
                <a:spcPct val="0"/>
              </a:spcBef>
            </a:pPr>
            <a:r>
              <a:rPr lang="en-US" sz="2100" b="1" dirty="0">
                <a:solidFill>
                  <a:srgbClr val="565656"/>
                </a:solidFill>
                <a:latin typeface="Montserrat Bold"/>
                <a:ea typeface="Montserrat Bold"/>
                <a:cs typeface="Montserrat Bold"/>
                <a:sym typeface="Montserrat Bold"/>
              </a:rPr>
              <a:t>60-120 dk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1589642" y="7756913"/>
            <a:ext cx="6667210" cy="356234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marL="0" lvl="0" indent="0" algn="l">
              <a:lnSpc>
                <a:spcPts val="2940"/>
              </a:lnSpc>
              <a:spcBef>
                <a:spcPct val="0"/>
              </a:spcBef>
            </a:pPr>
            <a:r>
              <a:rPr lang="en-US" sz="2100" b="1" u="none" strike="noStrike" dirty="0">
                <a:solidFill>
                  <a:srgbClr val="565656"/>
                </a:solidFill>
                <a:latin typeface="Montserrat Bold"/>
                <a:ea typeface="Montserrat Bold"/>
                <a:cs typeface="Montserrat Bold"/>
                <a:sym typeface="Montserrat Bold"/>
              </a:rPr>
              <a:t>1 moderatör, 1 koordinatör, her </a:t>
            </a:r>
            <a:r>
              <a:rPr lang="en-US" sz="2100" b="1" u="none" strike="noStrike" dirty="0" err="1">
                <a:solidFill>
                  <a:srgbClr val="565656"/>
                </a:solidFill>
                <a:latin typeface="Montserrat Bold"/>
                <a:ea typeface="Montserrat Bold"/>
                <a:cs typeface="Montserrat Bold"/>
                <a:sym typeface="Montserrat Bold"/>
              </a:rPr>
              <a:t>takıma</a:t>
            </a:r>
            <a:r>
              <a:rPr lang="en-US" sz="2100" b="1" u="none" strike="noStrike" dirty="0">
                <a:solidFill>
                  <a:srgbClr val="565656"/>
                </a:solidFill>
                <a:latin typeface="Montserrat Bold"/>
                <a:ea typeface="Montserrat Bold"/>
                <a:cs typeface="Montserrat Bold"/>
                <a:sym typeface="Montserrat Bold"/>
              </a:rPr>
              <a:t> 1 asistan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4811" y="8265547"/>
            <a:ext cx="3356189" cy="356234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marL="0" lvl="0" indent="0" algn="l">
              <a:lnSpc>
                <a:spcPts val="2940"/>
              </a:lnSpc>
              <a:spcBef>
                <a:spcPct val="0"/>
              </a:spcBef>
            </a:pPr>
            <a:r>
              <a:rPr lang="en-US" sz="2100" b="1" u="none" strike="noStrike" dirty="0">
                <a:solidFill>
                  <a:srgbClr val="565656"/>
                </a:solidFill>
                <a:latin typeface="Montserrat Bold"/>
                <a:ea typeface="Montserrat Bold"/>
                <a:cs typeface="Montserrat Bold"/>
                <a:sym typeface="Montserrat Bold"/>
              </a:rPr>
              <a:t>Katılımcı Sayısı:  15-300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904312" y="3034080"/>
            <a:ext cx="7249088" cy="4282454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marL="0" lvl="0" indent="0" algn="just">
              <a:lnSpc>
                <a:spcPts val="2800"/>
              </a:lnSpc>
              <a:spcBef>
                <a:spcPct val="0"/>
              </a:spcBef>
            </a:pP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Görev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hayati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, zaman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sınırlı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,</a:t>
            </a:r>
            <a:r>
              <a:rPr lang="en-US" sz="2000" u="none" strike="noStrike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u="none" strike="noStrike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kaynaklar</a:t>
            </a:r>
            <a:r>
              <a:rPr lang="en-US" sz="2000" u="none" strike="noStrike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u="none" strike="noStrike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kıt</a:t>
            </a:r>
            <a:r>
              <a:rPr lang="en-US" sz="2000" u="none" strike="noStrike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, </a:t>
            </a:r>
            <a:r>
              <a:rPr lang="en-US" sz="2000" u="none" strike="noStrike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müşteri</a:t>
            </a:r>
            <a:r>
              <a:rPr lang="en-US" sz="2000" u="none" strike="noStrike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u="none" strike="noStrike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sabırsız</a:t>
            </a:r>
            <a:r>
              <a:rPr lang="en-US" sz="2000" u="none" strike="noStrike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!</a:t>
            </a:r>
          </a:p>
          <a:p>
            <a:pPr marL="0" lvl="0" indent="0" algn="just">
              <a:lnSpc>
                <a:spcPts val="2800"/>
              </a:lnSpc>
              <a:spcBef>
                <a:spcPct val="0"/>
              </a:spcBef>
            </a:pPr>
            <a:endParaRPr lang="en-US" sz="2000" u="none" strike="noStrike" dirty="0">
              <a:solidFill>
                <a:srgbClr val="565656"/>
              </a:solidFill>
              <a:latin typeface="Montserrat"/>
              <a:ea typeface="Montserrat"/>
              <a:cs typeface="Montserrat"/>
              <a:sym typeface="Montserrat"/>
            </a:endParaRPr>
          </a:p>
          <a:p>
            <a:pPr marL="0" lvl="0" indent="0" algn="just">
              <a:lnSpc>
                <a:spcPts val="2800"/>
              </a:lnSpc>
              <a:spcBef>
                <a:spcPct val="0"/>
              </a:spcBef>
            </a:pPr>
            <a:r>
              <a:rPr lang="en-US" sz="2000" u="none" strike="noStrike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Modüler</a:t>
            </a:r>
            <a:r>
              <a:rPr lang="en-US" sz="2000" u="none" strike="noStrike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u="none" strike="noStrike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görevlerden</a:t>
            </a:r>
            <a:r>
              <a:rPr lang="en-US" sz="2000" u="none" strike="noStrike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u="none" strike="noStrike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oluşan</a:t>
            </a:r>
            <a:r>
              <a:rPr lang="en-US" sz="2000" u="none" strike="noStrike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u="none" strike="noStrike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Gizli</a:t>
            </a:r>
            <a:r>
              <a:rPr lang="en-US" sz="2000" u="none" strike="noStrike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u="none" strike="noStrike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Görev’de</a:t>
            </a:r>
            <a:r>
              <a:rPr lang="en-US" sz="2000" u="none" strike="noStrike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u="none" strike="noStrike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çeşitli</a:t>
            </a:r>
            <a:r>
              <a:rPr lang="en-US" sz="2000" u="none" strike="noStrike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u="none" strike="noStrike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bulmacalar</a:t>
            </a:r>
            <a:r>
              <a:rPr lang="en-US" sz="2000" u="none" strike="noStrike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, </a:t>
            </a:r>
            <a:r>
              <a:rPr lang="en-US" sz="2000" u="none" strike="noStrike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şifreli</a:t>
            </a:r>
            <a:r>
              <a:rPr lang="en-US" sz="2000" u="none" strike="noStrike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u="none" strike="noStrike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bölümler</a:t>
            </a:r>
            <a:r>
              <a:rPr lang="en-US" sz="2000" u="none" strike="noStrike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, </a:t>
            </a:r>
            <a:r>
              <a:rPr lang="en-US" sz="2000" u="none" strike="noStrike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lazerli</a:t>
            </a:r>
            <a:r>
              <a:rPr lang="en-US" sz="2000" u="none" strike="noStrike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u="none" strike="noStrike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alan</a:t>
            </a:r>
            <a:r>
              <a:rPr lang="en-US" sz="2000" u="none" strike="noStrike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u="none" strike="noStrike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geçişleri</a:t>
            </a:r>
            <a:r>
              <a:rPr lang="en-US" sz="2000" u="none" strike="noStrike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, </a:t>
            </a:r>
            <a:r>
              <a:rPr lang="en-US" sz="2000" u="none" strike="noStrike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hareket</a:t>
            </a:r>
            <a:r>
              <a:rPr lang="en-US" sz="2000" u="none" strike="noStrike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u="none" strike="noStrike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sensörlü</a:t>
            </a:r>
            <a:r>
              <a:rPr lang="en-US" sz="2000" u="none" strike="noStrike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u="none" strike="noStrike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alarmlar</a:t>
            </a:r>
            <a:r>
              <a:rPr lang="en-US" sz="2000" u="none" strike="noStrike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u="none" strike="noStrike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bulunuyor</a:t>
            </a:r>
            <a:r>
              <a:rPr lang="en-US" sz="2000" u="none" strike="noStrike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. </a:t>
            </a:r>
            <a:r>
              <a:rPr lang="en-US" sz="2000" u="none" strike="noStrike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Süre</a:t>
            </a:r>
            <a:r>
              <a:rPr lang="en-US" sz="2000" u="none" strike="noStrike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u="none" strike="noStrike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ve</a:t>
            </a:r>
            <a:r>
              <a:rPr lang="en-US" sz="2000" u="none" strike="noStrike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u="none" strike="noStrike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zorluk</a:t>
            </a:r>
            <a:r>
              <a:rPr lang="en-US" sz="2000" u="none" strike="noStrike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bize </a:t>
            </a:r>
            <a:r>
              <a:rPr lang="en-US" sz="2000" u="none" strike="noStrike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ayırabileceğiniz</a:t>
            </a:r>
            <a:r>
              <a:rPr lang="en-US" sz="2000" u="none" strike="noStrike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u="none" strike="noStrike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zamana</a:t>
            </a:r>
            <a:r>
              <a:rPr lang="en-US" sz="2000" u="none" strike="noStrike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u="none" strike="noStrike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göre</a:t>
            </a:r>
            <a:r>
              <a:rPr lang="en-US" sz="2000" u="none" strike="noStrike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u="none" strike="noStrike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belirleniyor</a:t>
            </a:r>
            <a:r>
              <a:rPr lang="en-US" sz="2000" u="none" strike="noStrike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. </a:t>
            </a:r>
            <a:r>
              <a:rPr lang="en-US" sz="2000" u="none" strike="noStrike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Ayrıca</a:t>
            </a:r>
            <a:r>
              <a:rPr lang="en-US" sz="2000" u="none" strike="noStrike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u="none" strike="noStrike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görev</a:t>
            </a:r>
            <a:r>
              <a:rPr lang="en-US" sz="2000" u="none" strike="noStrike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u="none" strike="noStrike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olarak</a:t>
            </a:r>
            <a:r>
              <a:rPr lang="en-US" sz="2000" u="none" strike="noStrike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aikido, </a:t>
            </a:r>
            <a:r>
              <a:rPr lang="en-US" sz="2000" u="none" strike="noStrike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perküsyon</a:t>
            </a:r>
            <a:r>
              <a:rPr lang="en-US" sz="2000" u="none" strike="noStrike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u="none" strike="noStrike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hatta</a:t>
            </a:r>
            <a:r>
              <a:rPr lang="en-US" sz="2000" u="none" strike="noStrike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dans </a:t>
            </a:r>
            <a:r>
              <a:rPr lang="en-US" sz="2000" u="none" strike="noStrike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dersi</a:t>
            </a:r>
            <a:r>
              <a:rPr lang="en-US" sz="2000" u="none" strike="noStrike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bile </a:t>
            </a:r>
            <a:r>
              <a:rPr lang="en-US" sz="2000" u="none" strike="noStrike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ekleyebiliriz</a:t>
            </a:r>
            <a:r>
              <a:rPr lang="en-US" sz="2000" u="none" strike="noStrike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. </a:t>
            </a:r>
          </a:p>
          <a:p>
            <a:pPr marL="0" lvl="0" indent="0" algn="just">
              <a:lnSpc>
                <a:spcPts val="2800"/>
              </a:lnSpc>
              <a:spcBef>
                <a:spcPct val="0"/>
              </a:spcBef>
            </a:pPr>
            <a:endParaRPr lang="en-US" sz="2000" u="none" strike="noStrike" dirty="0">
              <a:solidFill>
                <a:srgbClr val="565656"/>
              </a:solidFill>
              <a:latin typeface="Montserrat"/>
              <a:ea typeface="Montserrat"/>
              <a:cs typeface="Montserrat"/>
              <a:sym typeface="Montserrat"/>
            </a:endParaRPr>
          </a:p>
          <a:p>
            <a:pPr marL="0" lvl="0" indent="0" algn="just">
              <a:lnSpc>
                <a:spcPts val="2800"/>
              </a:lnSpc>
              <a:spcBef>
                <a:spcPct val="0"/>
              </a:spcBef>
            </a:pPr>
            <a:r>
              <a:rPr lang="en-US" sz="2000" u="none" strike="noStrike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Ajanımızın</a:t>
            </a:r>
            <a:r>
              <a:rPr lang="en-US" sz="2000" u="none" strike="noStrike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u="none" strike="noStrike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bir</a:t>
            </a:r>
            <a:r>
              <a:rPr lang="en-US" sz="2000" u="none" strike="noStrike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u="none" strike="noStrike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gizli</a:t>
            </a:r>
            <a:r>
              <a:rPr lang="en-US" sz="2000" u="none" strike="noStrike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u="none" strike="noStrike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görevde</a:t>
            </a:r>
            <a:r>
              <a:rPr lang="en-US" sz="2000" u="none" strike="noStrike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, </a:t>
            </a:r>
            <a:r>
              <a:rPr lang="en-US" sz="2000" u="none" strike="noStrike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baloda</a:t>
            </a:r>
            <a:r>
              <a:rPr lang="en-US" sz="2000" u="none" strike="noStrike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u="none" strike="noStrike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takım</a:t>
            </a:r>
            <a:r>
              <a:rPr lang="en-US" sz="2000" u="none" strike="noStrike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u="none" strike="noStrike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arkadaşıyla</a:t>
            </a:r>
            <a:r>
              <a:rPr lang="en-US" sz="2000" u="none" strike="noStrike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tango </a:t>
            </a:r>
            <a:r>
              <a:rPr lang="en-US" sz="2000" u="none" strike="noStrike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yapması</a:t>
            </a:r>
            <a:r>
              <a:rPr lang="en-US" sz="2000" u="none" strike="noStrike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çok </a:t>
            </a:r>
            <a:r>
              <a:rPr lang="en-US" sz="2000" u="none" strike="noStrike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olası</a:t>
            </a:r>
            <a:r>
              <a:rPr lang="en-US" sz="2000" u="none" strike="noStrike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!</a:t>
            </a:r>
          </a:p>
          <a:p>
            <a:pPr marL="0" lvl="0" indent="0" algn="l">
              <a:lnSpc>
                <a:spcPts val="2800"/>
              </a:lnSpc>
              <a:spcBef>
                <a:spcPct val="0"/>
              </a:spcBef>
            </a:pPr>
            <a:endParaRPr lang="en-US" sz="2000" u="none" strike="noStrike" dirty="0">
              <a:solidFill>
                <a:srgbClr val="565656"/>
              </a:solidFill>
              <a:latin typeface="Montserrat"/>
              <a:ea typeface="Montserrat"/>
              <a:cs typeface="Montserrat"/>
              <a:sym typeface="Montserrat"/>
            </a:endParaRPr>
          </a:p>
        </p:txBody>
      </p:sp>
      <p:sp>
        <p:nvSpPr>
          <p:cNvPr id="25" name="TextBox 25"/>
          <p:cNvSpPr txBox="1"/>
          <p:nvPr/>
        </p:nvSpPr>
        <p:spPr>
          <a:xfrm>
            <a:off x="1882048" y="2358708"/>
            <a:ext cx="9440648" cy="35877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2800"/>
              </a:lnSpc>
            </a:pPr>
            <a:r>
              <a:rPr lang="en-US" sz="2000">
                <a:solidFill>
                  <a:srgbClr val="000000"/>
                </a:solidFill>
                <a:latin typeface="Roboto Condensed"/>
                <a:ea typeface="Roboto Condensed"/>
                <a:cs typeface="Roboto Condensed"/>
                <a:sym typeface="Roboto Condensed"/>
              </a:rPr>
              <a:t>TAKIM ÇALIŞMASI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3274322" y="9587428"/>
            <a:ext cx="6564285" cy="32321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0" lvl="0" indent="0" algn="ctr">
              <a:lnSpc>
                <a:spcPts val="2660"/>
              </a:lnSpc>
              <a:spcBef>
                <a:spcPct val="0"/>
              </a:spcBef>
            </a:pPr>
            <a:r>
              <a:rPr lang="en-US" sz="190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http://www.m3.com.tr/gizli-gorev/ </a:t>
            </a:r>
          </a:p>
        </p:txBody>
      </p:sp>
      <p:sp>
        <p:nvSpPr>
          <p:cNvPr id="27" name="TextBox 27"/>
          <p:cNvSpPr txBox="1"/>
          <p:nvPr/>
        </p:nvSpPr>
        <p:spPr>
          <a:xfrm>
            <a:off x="5572493" y="9240719"/>
            <a:ext cx="1818907" cy="356234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marL="0" lvl="0" indent="0" algn="l">
              <a:lnSpc>
                <a:spcPts val="2940"/>
              </a:lnSpc>
              <a:spcBef>
                <a:spcPct val="0"/>
              </a:spcBef>
            </a:pPr>
            <a:r>
              <a:rPr lang="en-US" sz="2100" b="1" dirty="0">
                <a:solidFill>
                  <a:srgbClr val="565656"/>
                </a:solidFill>
                <a:latin typeface="Montserrat Bold"/>
                <a:ea typeface="Montserrat Bold"/>
                <a:cs typeface="Montserrat Bold"/>
                <a:sym typeface="Montserrat Bold"/>
              </a:rPr>
              <a:t>Detaylı bilgi:</a:t>
            </a:r>
          </a:p>
        </p:txBody>
      </p:sp>
      <p:sp>
        <p:nvSpPr>
          <p:cNvPr id="28" name="TextBox 28"/>
          <p:cNvSpPr txBox="1"/>
          <p:nvPr/>
        </p:nvSpPr>
        <p:spPr>
          <a:xfrm>
            <a:off x="1028700" y="9463603"/>
            <a:ext cx="1980378" cy="26670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2160"/>
              </a:lnSpc>
            </a:pPr>
            <a:r>
              <a:rPr lang="en-US" sz="1800" b="1">
                <a:solidFill>
                  <a:srgbClr val="FFFFFF"/>
                </a:solidFill>
                <a:latin typeface="Montserrat Bold"/>
                <a:ea typeface="Montserrat Bold"/>
                <a:cs typeface="Montserrat Bold"/>
                <a:sym typeface="Montserrat Bold"/>
              </a:rPr>
              <a:t>Fiyat: </a:t>
            </a:r>
          </a:p>
        </p:txBody>
      </p:sp>
      <p:sp>
        <p:nvSpPr>
          <p:cNvPr id="29" name="TextBox 29"/>
          <p:cNvSpPr txBox="1"/>
          <p:nvPr/>
        </p:nvSpPr>
        <p:spPr>
          <a:xfrm>
            <a:off x="1127035" y="1541655"/>
            <a:ext cx="9440648" cy="770798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6340"/>
              </a:lnSpc>
            </a:pPr>
            <a:r>
              <a:rPr lang="en-US" sz="4528">
                <a:solidFill>
                  <a:srgbClr val="000000"/>
                </a:solidFill>
                <a:latin typeface="Roboto Condensed"/>
                <a:ea typeface="Roboto Condensed"/>
                <a:cs typeface="Roboto Condensed"/>
                <a:sym typeface="Roboto Condensed"/>
              </a:rPr>
              <a:t>GİZLİ GÖREV KAHRAMANLAR OKULU</a:t>
            </a:r>
          </a:p>
        </p:txBody>
      </p:sp>
    </p:spTree>
  </p:cSld>
  <p:clrMapOvr>
    <a:masterClrMapping/>
  </p:clrMapOvr>
</p:sld>
</file>

<file path=ppt/slides/slide4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2"/>
          <p:cNvGrpSpPr/>
          <p:nvPr/>
        </p:nvGrpSpPr>
        <p:grpSpPr>
          <a:xfrm>
            <a:off x="9703621" y="0"/>
            <a:ext cx="8584380" cy="10287000"/>
            <a:chOff x="0" y="0"/>
            <a:chExt cx="3358824" cy="2709333"/>
          </a:xfrm>
          <a:solidFill>
            <a:schemeClr val="accent6">
              <a:lumMod val="75000"/>
            </a:schemeClr>
          </a:solidFill>
        </p:grpSpPr>
        <p:sp>
          <p:nvSpPr>
            <p:cNvPr id="3" name="Freeform 3"/>
            <p:cNvSpPr/>
            <p:nvPr/>
          </p:nvSpPr>
          <p:spPr>
            <a:xfrm>
              <a:off x="0" y="0"/>
              <a:ext cx="3358824" cy="2709333"/>
            </a:xfrm>
            <a:custGeom>
              <a:avLst/>
              <a:gdLst/>
              <a:ahLst/>
              <a:cxnLst/>
              <a:rect l="l" t="t" r="r" b="b"/>
              <a:pathLst>
                <a:path w="3358824" h="2709333">
                  <a:moveTo>
                    <a:pt x="0" y="0"/>
                  </a:moveTo>
                  <a:lnTo>
                    <a:pt x="3358824" y="0"/>
                  </a:lnTo>
                  <a:lnTo>
                    <a:pt x="3358824" y="2709333"/>
                  </a:lnTo>
                  <a:lnTo>
                    <a:pt x="0" y="2709333"/>
                  </a:lnTo>
                  <a:close/>
                </a:path>
              </a:pathLst>
            </a:custGeom>
            <a:grpFill/>
          </p:spPr>
          <p:txBody>
            <a:bodyPr/>
            <a:lstStyle/>
            <a:p>
              <a:endParaRPr lang="tr-TR"/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0" y="-38100"/>
              <a:ext cx="3358824" cy="2747433"/>
            </a:xfrm>
            <a:prstGeom prst="rect">
              <a:avLst/>
            </a:prstGeom>
            <a:grpFill/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940"/>
                </a:lnSpc>
              </a:pPr>
              <a:endParaRPr/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8256852" y="2195976"/>
            <a:ext cx="3241165" cy="5559935"/>
            <a:chOff x="0" y="0"/>
            <a:chExt cx="4321553" cy="7413246"/>
          </a:xfrm>
        </p:grpSpPr>
        <p:pic>
          <p:nvPicPr>
            <p:cNvPr id="6" name="Picture 6"/>
            <p:cNvPicPr>
              <a:picLocks noChangeAspect="1"/>
            </p:cNvPicPr>
            <p:nvPr/>
          </p:nvPicPr>
          <p:blipFill>
            <a:blip r:embed="rId2"/>
            <a:srcRect l="35388" t="6982" r="36217" b="14748"/>
            <a:stretch>
              <a:fillRect/>
            </a:stretch>
          </p:blipFill>
          <p:spPr>
            <a:xfrm>
              <a:off x="0" y="0"/>
              <a:ext cx="4321553" cy="7413246"/>
            </a:xfrm>
            <a:prstGeom prst="rect">
              <a:avLst/>
            </a:prstGeom>
          </p:spPr>
        </p:pic>
      </p:grpSp>
      <p:grpSp>
        <p:nvGrpSpPr>
          <p:cNvPr id="7" name="Group 7"/>
          <p:cNvGrpSpPr/>
          <p:nvPr/>
        </p:nvGrpSpPr>
        <p:grpSpPr>
          <a:xfrm>
            <a:off x="11653271" y="2195976"/>
            <a:ext cx="3241165" cy="5559935"/>
            <a:chOff x="0" y="0"/>
            <a:chExt cx="4321553" cy="7413246"/>
          </a:xfrm>
        </p:grpSpPr>
        <p:pic>
          <p:nvPicPr>
            <p:cNvPr id="8" name="Picture 8"/>
            <p:cNvPicPr>
              <a:picLocks noChangeAspect="1"/>
            </p:cNvPicPr>
            <p:nvPr/>
          </p:nvPicPr>
          <p:blipFill>
            <a:blip r:embed="rId3"/>
            <a:srcRect l="26221" t="1709" r="43170" b="51376"/>
            <a:stretch>
              <a:fillRect/>
            </a:stretch>
          </p:blipFill>
          <p:spPr>
            <a:xfrm>
              <a:off x="0" y="0"/>
              <a:ext cx="4321553" cy="7413246"/>
            </a:xfrm>
            <a:prstGeom prst="rect">
              <a:avLst/>
            </a:prstGeom>
          </p:spPr>
        </p:pic>
      </p:grpSp>
      <p:grpSp>
        <p:nvGrpSpPr>
          <p:cNvPr id="9" name="Group 9"/>
          <p:cNvGrpSpPr/>
          <p:nvPr/>
        </p:nvGrpSpPr>
        <p:grpSpPr>
          <a:xfrm>
            <a:off x="15046835" y="2195976"/>
            <a:ext cx="3241165" cy="5559935"/>
            <a:chOff x="0" y="0"/>
            <a:chExt cx="4321553" cy="7413246"/>
          </a:xfrm>
        </p:grpSpPr>
        <p:pic>
          <p:nvPicPr>
            <p:cNvPr id="10" name="Picture 10"/>
            <p:cNvPicPr>
              <a:picLocks noChangeAspect="1"/>
            </p:cNvPicPr>
            <p:nvPr/>
          </p:nvPicPr>
          <p:blipFill>
            <a:blip r:embed="rId4"/>
            <a:srcRect l="11136" r="11136"/>
            <a:stretch>
              <a:fillRect/>
            </a:stretch>
          </p:blipFill>
          <p:spPr>
            <a:xfrm>
              <a:off x="0" y="0"/>
              <a:ext cx="4321553" cy="7413246"/>
            </a:xfrm>
            <a:prstGeom prst="rect">
              <a:avLst/>
            </a:prstGeom>
          </p:spPr>
        </p:pic>
      </p:grpSp>
      <p:sp>
        <p:nvSpPr>
          <p:cNvPr id="11" name="Freeform 11"/>
          <p:cNvSpPr/>
          <p:nvPr/>
        </p:nvSpPr>
        <p:spPr>
          <a:xfrm>
            <a:off x="12400255" y="9021491"/>
            <a:ext cx="3211827" cy="2879938"/>
          </a:xfrm>
          <a:custGeom>
            <a:avLst/>
            <a:gdLst/>
            <a:ahLst/>
            <a:cxnLst/>
            <a:rect l="l" t="t" r="r" b="b"/>
            <a:pathLst>
              <a:path w="3211827" h="2879938">
                <a:moveTo>
                  <a:pt x="0" y="0"/>
                </a:moveTo>
                <a:lnTo>
                  <a:pt x="3211827" y="0"/>
                </a:lnTo>
                <a:lnTo>
                  <a:pt x="3211827" y="2879938"/>
                </a:lnTo>
                <a:lnTo>
                  <a:pt x="0" y="2879938"/>
                </a:lnTo>
                <a:lnTo>
                  <a:pt x="0" y="0"/>
                </a:lnTo>
                <a:close/>
              </a:path>
            </a:pathLst>
          </a:custGeom>
          <a:blipFill>
            <a:blip r:embed="rId5">
              <a:extLst>
                <a:ext uri="{96DAC541-7B7A-43D3-8B79-37D633B846F1}">
                  <asvg:svgBlip xmlns:asvg="http://schemas.microsoft.com/office/drawing/2016/SVG/main" r:embed="rId6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tr-TR"/>
          </a:p>
        </p:txBody>
      </p:sp>
      <p:sp>
        <p:nvSpPr>
          <p:cNvPr id="12" name="Freeform 12"/>
          <p:cNvSpPr/>
          <p:nvPr/>
        </p:nvSpPr>
        <p:spPr>
          <a:xfrm>
            <a:off x="16052795" y="596667"/>
            <a:ext cx="1216708" cy="1216708"/>
          </a:xfrm>
          <a:custGeom>
            <a:avLst/>
            <a:gdLst/>
            <a:ahLst/>
            <a:cxnLst/>
            <a:rect l="l" t="t" r="r" b="b"/>
            <a:pathLst>
              <a:path w="1216708" h="1216708">
                <a:moveTo>
                  <a:pt x="0" y="0"/>
                </a:moveTo>
                <a:lnTo>
                  <a:pt x="1216708" y="0"/>
                </a:lnTo>
                <a:lnTo>
                  <a:pt x="1216708" y="1216708"/>
                </a:lnTo>
                <a:lnTo>
                  <a:pt x="0" y="1216708"/>
                </a:lnTo>
                <a:lnTo>
                  <a:pt x="0" y="0"/>
                </a:lnTo>
                <a:close/>
              </a:path>
            </a:pathLst>
          </a:custGeom>
          <a:blipFill>
            <a:blip r:embed="rId7"/>
            <a:stretch>
              <a:fillRect/>
            </a:stretch>
          </a:blipFill>
          <a:ln cap="sq">
            <a:noFill/>
            <a:prstDash val="solid"/>
            <a:miter/>
          </a:ln>
        </p:spPr>
        <p:txBody>
          <a:bodyPr/>
          <a:lstStyle/>
          <a:p>
            <a:endParaRPr lang="tr-TR"/>
          </a:p>
        </p:txBody>
      </p:sp>
      <p:sp>
        <p:nvSpPr>
          <p:cNvPr id="13" name="Freeform 13"/>
          <p:cNvSpPr/>
          <p:nvPr/>
        </p:nvSpPr>
        <p:spPr>
          <a:xfrm>
            <a:off x="851334" y="596667"/>
            <a:ext cx="2061427" cy="2061427"/>
          </a:xfrm>
          <a:custGeom>
            <a:avLst/>
            <a:gdLst/>
            <a:ahLst/>
            <a:cxnLst/>
            <a:rect l="l" t="t" r="r" b="b"/>
            <a:pathLst>
              <a:path w="2061427" h="2061427">
                <a:moveTo>
                  <a:pt x="0" y="0"/>
                </a:moveTo>
                <a:lnTo>
                  <a:pt x="2061428" y="0"/>
                </a:lnTo>
                <a:lnTo>
                  <a:pt x="2061428" y="2061427"/>
                </a:lnTo>
                <a:lnTo>
                  <a:pt x="0" y="2061427"/>
                </a:lnTo>
                <a:lnTo>
                  <a:pt x="0" y="0"/>
                </a:lnTo>
                <a:close/>
              </a:path>
            </a:pathLst>
          </a:custGeom>
          <a:blipFill>
            <a:blip r:embed="rId8">
              <a:extLst>
                <a:ext uri="{96DAC541-7B7A-43D3-8B79-37D633B846F1}">
                  <asvg:svgBlip xmlns:asvg="http://schemas.microsoft.com/office/drawing/2016/SVG/main" r:embed="rId9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tr-TR"/>
          </a:p>
        </p:txBody>
      </p:sp>
      <p:sp>
        <p:nvSpPr>
          <p:cNvPr id="14" name="Freeform 14"/>
          <p:cNvSpPr/>
          <p:nvPr/>
        </p:nvSpPr>
        <p:spPr>
          <a:xfrm>
            <a:off x="854169" y="7252751"/>
            <a:ext cx="386295" cy="386295"/>
          </a:xfrm>
          <a:custGeom>
            <a:avLst/>
            <a:gdLst/>
            <a:ahLst/>
            <a:cxnLst/>
            <a:rect l="l" t="t" r="r" b="b"/>
            <a:pathLst>
              <a:path w="386295" h="386295">
                <a:moveTo>
                  <a:pt x="0" y="0"/>
                </a:moveTo>
                <a:lnTo>
                  <a:pt x="386295" y="0"/>
                </a:lnTo>
                <a:lnTo>
                  <a:pt x="386295" y="386295"/>
                </a:lnTo>
                <a:lnTo>
                  <a:pt x="0" y="386295"/>
                </a:lnTo>
                <a:lnTo>
                  <a:pt x="0" y="0"/>
                </a:lnTo>
                <a:close/>
              </a:path>
            </a:pathLst>
          </a:custGeom>
          <a:blipFill>
            <a:blip r:embed="rId10">
              <a:extLst>
                <a:ext uri="{96DAC541-7B7A-43D3-8B79-37D633B846F1}">
                  <asvg:svgBlip xmlns:asvg="http://schemas.microsoft.com/office/drawing/2016/SVG/main" r:embed="rId11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tr-TR"/>
          </a:p>
        </p:txBody>
      </p:sp>
      <p:sp>
        <p:nvSpPr>
          <p:cNvPr id="15" name="Freeform 15"/>
          <p:cNvSpPr/>
          <p:nvPr/>
        </p:nvSpPr>
        <p:spPr>
          <a:xfrm>
            <a:off x="812686" y="7755911"/>
            <a:ext cx="595651" cy="347711"/>
          </a:xfrm>
          <a:custGeom>
            <a:avLst/>
            <a:gdLst/>
            <a:ahLst/>
            <a:cxnLst/>
            <a:rect l="l" t="t" r="r" b="b"/>
            <a:pathLst>
              <a:path w="595651" h="347711">
                <a:moveTo>
                  <a:pt x="0" y="0"/>
                </a:moveTo>
                <a:lnTo>
                  <a:pt x="595651" y="0"/>
                </a:lnTo>
                <a:lnTo>
                  <a:pt x="595651" y="347711"/>
                </a:lnTo>
                <a:lnTo>
                  <a:pt x="0" y="347711"/>
                </a:lnTo>
                <a:lnTo>
                  <a:pt x="0" y="0"/>
                </a:lnTo>
                <a:close/>
              </a:path>
            </a:pathLst>
          </a:custGeom>
          <a:blipFill>
            <a:blip r:embed="rId12">
              <a:extLst>
                <a:ext uri="{96DAC541-7B7A-43D3-8B79-37D633B846F1}">
                  <asvg:svgBlip xmlns:asvg="http://schemas.microsoft.com/office/drawing/2016/SVG/main" r:embed="rId13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tr-TR"/>
          </a:p>
        </p:txBody>
      </p:sp>
      <p:sp>
        <p:nvSpPr>
          <p:cNvPr id="19" name="Freeform 19"/>
          <p:cNvSpPr/>
          <p:nvPr/>
        </p:nvSpPr>
        <p:spPr>
          <a:xfrm>
            <a:off x="9838607" y="9258300"/>
            <a:ext cx="824341" cy="607951"/>
          </a:xfrm>
          <a:custGeom>
            <a:avLst/>
            <a:gdLst/>
            <a:ahLst/>
            <a:cxnLst/>
            <a:rect l="l" t="t" r="r" b="b"/>
            <a:pathLst>
              <a:path w="824341" h="607951">
                <a:moveTo>
                  <a:pt x="0" y="0"/>
                </a:moveTo>
                <a:lnTo>
                  <a:pt x="824341" y="0"/>
                </a:lnTo>
                <a:lnTo>
                  <a:pt x="824341" y="607951"/>
                </a:lnTo>
                <a:lnTo>
                  <a:pt x="0" y="607951"/>
                </a:lnTo>
                <a:lnTo>
                  <a:pt x="0" y="0"/>
                </a:lnTo>
                <a:close/>
              </a:path>
            </a:pathLst>
          </a:custGeom>
        </p:spPr>
        <p:txBody>
          <a:bodyPr/>
          <a:lstStyle/>
          <a:p>
            <a:endParaRPr lang="tr-TR"/>
          </a:p>
        </p:txBody>
      </p:sp>
      <p:sp>
        <p:nvSpPr>
          <p:cNvPr id="20" name="Freeform 20"/>
          <p:cNvSpPr/>
          <p:nvPr/>
        </p:nvSpPr>
        <p:spPr>
          <a:xfrm>
            <a:off x="10384741" y="9590801"/>
            <a:ext cx="556412" cy="569949"/>
          </a:xfrm>
          <a:custGeom>
            <a:avLst/>
            <a:gdLst/>
            <a:ahLst/>
            <a:cxnLst/>
            <a:rect l="l" t="t" r="r" b="b"/>
            <a:pathLst>
              <a:path w="556412" h="569949">
                <a:moveTo>
                  <a:pt x="0" y="0"/>
                </a:moveTo>
                <a:lnTo>
                  <a:pt x="556413" y="0"/>
                </a:lnTo>
                <a:lnTo>
                  <a:pt x="556413" y="569949"/>
                </a:lnTo>
                <a:lnTo>
                  <a:pt x="0" y="569949"/>
                </a:lnTo>
                <a:lnTo>
                  <a:pt x="0" y="0"/>
                </a:lnTo>
                <a:close/>
              </a:path>
            </a:pathLst>
          </a:custGeom>
          <a:blipFill>
            <a:blip r:embed="rId14">
              <a:extLst>
                <a:ext uri="{96DAC541-7B7A-43D3-8B79-37D633B846F1}">
                  <asvg:svgBlip xmlns:asvg="http://schemas.microsoft.com/office/drawing/2016/SVG/main" r:embed="rId15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tr-TR"/>
          </a:p>
        </p:txBody>
      </p:sp>
      <p:sp>
        <p:nvSpPr>
          <p:cNvPr id="21" name="TextBox 21"/>
          <p:cNvSpPr txBox="1"/>
          <p:nvPr/>
        </p:nvSpPr>
        <p:spPr>
          <a:xfrm>
            <a:off x="1589642" y="7248730"/>
            <a:ext cx="1597894" cy="345479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marL="0" lvl="0" indent="0" algn="l">
              <a:lnSpc>
                <a:spcPts val="2940"/>
              </a:lnSpc>
              <a:spcBef>
                <a:spcPct val="0"/>
              </a:spcBef>
            </a:pPr>
            <a:r>
              <a:rPr lang="en-US" sz="2100" b="1" dirty="0">
                <a:solidFill>
                  <a:srgbClr val="565656"/>
                </a:solidFill>
                <a:latin typeface="Montserrat Bold"/>
                <a:ea typeface="Montserrat Bold"/>
                <a:cs typeface="Montserrat Bold"/>
                <a:sym typeface="Montserrat Bold"/>
              </a:rPr>
              <a:t>60-120 dk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1589642" y="7756913"/>
            <a:ext cx="6667210" cy="345479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marL="0" lvl="0" indent="0" algn="l">
              <a:lnSpc>
                <a:spcPts val="2940"/>
              </a:lnSpc>
              <a:spcBef>
                <a:spcPct val="0"/>
              </a:spcBef>
            </a:pPr>
            <a:r>
              <a:rPr lang="en-US" sz="2100" b="1" u="none" strike="noStrike" dirty="0">
                <a:solidFill>
                  <a:srgbClr val="565656"/>
                </a:solidFill>
                <a:latin typeface="Montserrat Bold"/>
                <a:ea typeface="Montserrat Bold"/>
                <a:cs typeface="Montserrat Bold"/>
                <a:sym typeface="Montserrat Bold"/>
              </a:rPr>
              <a:t>1 moderatör, 1 koordinatör, her </a:t>
            </a:r>
            <a:r>
              <a:rPr lang="en-US" sz="2100" b="1" u="none" strike="noStrike" dirty="0" err="1">
                <a:solidFill>
                  <a:srgbClr val="565656"/>
                </a:solidFill>
                <a:latin typeface="Montserrat Bold"/>
                <a:ea typeface="Montserrat Bold"/>
                <a:cs typeface="Montserrat Bold"/>
                <a:sym typeface="Montserrat Bold"/>
              </a:rPr>
              <a:t>takıma</a:t>
            </a:r>
            <a:r>
              <a:rPr lang="en-US" sz="2100" b="1" u="none" strike="noStrike" dirty="0">
                <a:solidFill>
                  <a:srgbClr val="565656"/>
                </a:solidFill>
                <a:latin typeface="Montserrat Bold"/>
                <a:ea typeface="Montserrat Bold"/>
                <a:cs typeface="Montserrat Bold"/>
                <a:sym typeface="Montserrat Bold"/>
              </a:rPr>
              <a:t> 1 asistan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4811" y="8265547"/>
            <a:ext cx="3356189" cy="345479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marL="0" lvl="0" indent="0" algn="l">
              <a:lnSpc>
                <a:spcPts val="2940"/>
              </a:lnSpc>
              <a:spcBef>
                <a:spcPct val="0"/>
              </a:spcBef>
            </a:pPr>
            <a:r>
              <a:rPr lang="en-US" sz="2100" b="1" u="none" strike="noStrike" dirty="0">
                <a:solidFill>
                  <a:srgbClr val="565656"/>
                </a:solidFill>
                <a:latin typeface="Montserrat Bold"/>
                <a:ea typeface="Montserrat Bold"/>
                <a:cs typeface="Montserrat Bold"/>
                <a:sym typeface="Montserrat Bold"/>
              </a:rPr>
              <a:t>Katılımcı Sayısı:  20-500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904312" y="3034080"/>
            <a:ext cx="7096688" cy="3923382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marL="0" lvl="0" indent="0" algn="just">
              <a:lnSpc>
                <a:spcPts val="2800"/>
              </a:lnSpc>
              <a:spcBef>
                <a:spcPct val="0"/>
              </a:spcBef>
            </a:pP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Zaman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Daralıyor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, Bomba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Takımınızın</a:t>
            </a:r>
            <a:r>
              <a:rPr lang="en-US" sz="2000" u="none" strike="noStrike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Elleri Arasında!</a:t>
            </a:r>
          </a:p>
          <a:p>
            <a:pPr marL="0" lvl="0" indent="0" algn="just">
              <a:lnSpc>
                <a:spcPts val="2800"/>
              </a:lnSpc>
              <a:spcBef>
                <a:spcPct val="0"/>
              </a:spcBef>
            </a:pPr>
            <a:endParaRPr lang="en-US" sz="2000" u="none" strike="noStrike" dirty="0">
              <a:solidFill>
                <a:srgbClr val="565656"/>
              </a:solidFill>
              <a:latin typeface="Montserrat"/>
              <a:ea typeface="Montserrat"/>
              <a:cs typeface="Montserrat"/>
              <a:sym typeface="Montserrat"/>
            </a:endParaRPr>
          </a:p>
          <a:p>
            <a:pPr marL="0" lvl="0" indent="0" algn="just">
              <a:lnSpc>
                <a:spcPts val="2800"/>
              </a:lnSpc>
              <a:spcBef>
                <a:spcPct val="0"/>
              </a:spcBef>
            </a:pPr>
            <a:r>
              <a:rPr lang="en-US" sz="2000" u="none" strike="noStrike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Rakip </a:t>
            </a:r>
            <a:r>
              <a:rPr lang="en-US" sz="2000" u="none" strike="noStrike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bir</a:t>
            </a:r>
            <a:r>
              <a:rPr lang="en-US" sz="2000" u="none" strike="noStrike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u="none" strike="noStrike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şirket</a:t>
            </a:r>
            <a:r>
              <a:rPr lang="en-US" sz="2000" u="none" strike="noStrike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u="none" strike="noStrike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merkezinize</a:t>
            </a:r>
            <a:r>
              <a:rPr lang="en-US" sz="2000" u="none" strike="noStrike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u="none" strike="noStrike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gizlice</a:t>
            </a:r>
            <a:r>
              <a:rPr lang="en-US" sz="2000" u="none" strike="noStrike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u="none" strike="noStrike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bomba</a:t>
            </a:r>
            <a:r>
              <a:rPr lang="en-US" sz="2000" u="none" strike="noStrike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u="none" strike="noStrike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yerleştirdi</a:t>
            </a:r>
            <a:r>
              <a:rPr lang="en-US" sz="2000" u="none" strike="noStrike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. 5 </a:t>
            </a:r>
            <a:r>
              <a:rPr lang="en-US" sz="2000" u="none" strike="noStrike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katmanlı</a:t>
            </a:r>
            <a:r>
              <a:rPr lang="en-US" sz="2000" u="none" strike="noStrike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u="none" strike="noStrike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şifreyle</a:t>
            </a:r>
            <a:r>
              <a:rPr lang="en-US" sz="2000" u="none" strike="noStrike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u="none" strike="noStrike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korunan</a:t>
            </a:r>
            <a:r>
              <a:rPr lang="en-US" sz="2000" u="none" strike="noStrike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u="none" strike="noStrike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bu</a:t>
            </a:r>
            <a:r>
              <a:rPr lang="en-US" sz="2000" u="none" strike="noStrike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u="none" strike="noStrike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düzeneği</a:t>
            </a:r>
            <a:r>
              <a:rPr lang="en-US" sz="2000" u="none" strike="noStrike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u="none" strike="noStrike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durdurmak</a:t>
            </a:r>
            <a:r>
              <a:rPr lang="en-US" sz="2000" u="none" strike="noStrike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u="none" strike="noStrike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için</a:t>
            </a:r>
            <a:r>
              <a:rPr lang="en-US" sz="2000" u="none" strike="noStrike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u="none" strike="noStrike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göreve</a:t>
            </a:r>
            <a:r>
              <a:rPr lang="en-US" sz="2000" u="none" strike="noStrike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u="none" strike="noStrike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çağrıldınız</a:t>
            </a:r>
            <a:r>
              <a:rPr lang="en-US" sz="2000" u="none" strike="noStrike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.</a:t>
            </a:r>
          </a:p>
          <a:p>
            <a:pPr marL="0" lvl="0" indent="0" algn="just">
              <a:lnSpc>
                <a:spcPts val="2800"/>
              </a:lnSpc>
              <a:spcBef>
                <a:spcPct val="0"/>
              </a:spcBef>
            </a:pPr>
            <a:endParaRPr lang="en-US" sz="2000" u="none" strike="noStrike" dirty="0">
              <a:solidFill>
                <a:srgbClr val="565656"/>
              </a:solidFill>
              <a:latin typeface="Montserrat"/>
              <a:ea typeface="Montserrat"/>
              <a:cs typeface="Montserrat"/>
              <a:sym typeface="Montserrat"/>
            </a:endParaRPr>
          </a:p>
          <a:p>
            <a:pPr marL="0" lvl="0" indent="0" algn="just">
              <a:lnSpc>
                <a:spcPts val="2800"/>
              </a:lnSpc>
              <a:spcBef>
                <a:spcPct val="0"/>
              </a:spcBef>
            </a:pPr>
            <a:r>
              <a:rPr lang="en-US" sz="2000" u="none" strike="noStrike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Takım</a:t>
            </a:r>
            <a:r>
              <a:rPr lang="en-US" sz="2000" u="none" strike="noStrike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u="none" strike="noStrike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olarak</a:t>
            </a:r>
            <a:r>
              <a:rPr lang="en-US" sz="2000" u="none" strike="noStrike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u="none" strike="noStrike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gizli</a:t>
            </a:r>
            <a:r>
              <a:rPr lang="en-US" sz="2000" u="none" strike="noStrike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u="none" strike="noStrike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bilgilere</a:t>
            </a:r>
            <a:r>
              <a:rPr lang="en-US" sz="2000" u="none" strike="noStrike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u="none" strike="noStrike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ulaşmalı</a:t>
            </a:r>
            <a:r>
              <a:rPr lang="en-US" sz="2000" u="none" strike="noStrike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, </a:t>
            </a:r>
            <a:r>
              <a:rPr lang="en-US" sz="2000" u="none" strike="noStrike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ipuçlarını</a:t>
            </a:r>
            <a:r>
              <a:rPr lang="en-US" sz="2000" u="none" strike="noStrike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u="none" strike="noStrike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takip</a:t>
            </a:r>
            <a:r>
              <a:rPr lang="en-US" sz="2000" u="none" strike="noStrike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u="none" strike="noStrike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etmeli</a:t>
            </a:r>
            <a:r>
              <a:rPr lang="en-US" sz="2000" u="none" strike="noStrike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u="none" strike="noStrike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ve</a:t>
            </a:r>
            <a:r>
              <a:rPr lang="en-US" sz="2000" u="none" strike="noStrike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u="none" strike="noStrike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gerekli</a:t>
            </a:r>
            <a:r>
              <a:rPr lang="en-US" sz="2000" u="none" strike="noStrike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u="none" strike="noStrike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materyalleri</a:t>
            </a:r>
            <a:r>
              <a:rPr lang="en-US" sz="2000" u="none" strike="noStrike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u="none" strike="noStrike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toplayarak</a:t>
            </a:r>
            <a:r>
              <a:rPr lang="en-US" sz="2000" u="none" strike="noStrike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u="none" strike="noStrike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şifreleri</a:t>
            </a:r>
            <a:r>
              <a:rPr lang="en-US" sz="2000" u="none" strike="noStrike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u="none" strike="noStrike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çözmelisiniz</a:t>
            </a:r>
            <a:r>
              <a:rPr lang="en-US" sz="2000" u="none" strike="noStrike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. </a:t>
            </a:r>
            <a:r>
              <a:rPr lang="en-US" sz="2000" u="none" strike="noStrike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Salonun</a:t>
            </a:r>
            <a:r>
              <a:rPr lang="en-US" sz="2000" u="none" strike="noStrike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u="none" strike="noStrike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ortasında</a:t>
            </a:r>
            <a:r>
              <a:rPr lang="en-US" sz="2000" u="none" strike="noStrike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u="none" strike="noStrike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bomba</a:t>
            </a:r>
            <a:r>
              <a:rPr lang="en-US" sz="2000" u="none" strike="noStrike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u="none" strike="noStrike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geri</a:t>
            </a:r>
            <a:r>
              <a:rPr lang="en-US" sz="2000" u="none" strike="noStrike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u="none" strike="noStrike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sayıyor</a:t>
            </a:r>
            <a:r>
              <a:rPr lang="en-US" sz="2000" u="none" strike="noStrike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.</a:t>
            </a:r>
            <a:endParaRPr lang="tr-TR" sz="2000" u="none" strike="noStrike" dirty="0">
              <a:solidFill>
                <a:srgbClr val="565656"/>
              </a:solidFill>
              <a:latin typeface="Montserrat"/>
              <a:ea typeface="Montserrat"/>
              <a:cs typeface="Montserrat"/>
              <a:sym typeface="Montserrat"/>
            </a:endParaRPr>
          </a:p>
          <a:p>
            <a:pPr marL="0" lvl="0" indent="0" algn="just">
              <a:lnSpc>
                <a:spcPts val="2800"/>
              </a:lnSpc>
              <a:spcBef>
                <a:spcPct val="0"/>
              </a:spcBef>
            </a:pPr>
            <a:endParaRPr lang="tr-TR" sz="2000" dirty="0">
              <a:solidFill>
                <a:srgbClr val="565656"/>
              </a:solidFill>
              <a:latin typeface="Montserrat"/>
              <a:ea typeface="Montserrat"/>
              <a:cs typeface="Montserrat"/>
              <a:sym typeface="Montserrat"/>
            </a:endParaRPr>
          </a:p>
          <a:p>
            <a:pPr marL="0" lvl="0" indent="0" algn="just">
              <a:lnSpc>
                <a:spcPts val="2800"/>
              </a:lnSpc>
              <a:spcBef>
                <a:spcPct val="0"/>
              </a:spcBef>
            </a:pPr>
            <a:r>
              <a:rPr lang="en-US" sz="2000" u="none" strike="noStrike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Onu </a:t>
            </a:r>
            <a:r>
              <a:rPr lang="en-US" sz="2000" u="none" strike="noStrike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etkisiz</a:t>
            </a:r>
            <a:r>
              <a:rPr lang="en-US" sz="2000" u="none" strike="noStrike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hale </a:t>
            </a:r>
            <a:r>
              <a:rPr lang="en-US" sz="2000" u="none" strike="noStrike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getirmek</a:t>
            </a:r>
            <a:r>
              <a:rPr lang="en-US" sz="2000" u="none" strike="noStrike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u="none" strike="noStrike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sizin</a:t>
            </a:r>
            <a:r>
              <a:rPr lang="en-US" sz="2000" u="none" strike="noStrike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u="none" strike="noStrike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elinizde</a:t>
            </a:r>
            <a:r>
              <a:rPr lang="en-US" sz="2000" u="none" strike="noStrike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!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1882048" y="2358708"/>
            <a:ext cx="9440648" cy="35877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2800"/>
              </a:lnSpc>
            </a:pPr>
            <a:r>
              <a:rPr lang="en-US" sz="2000">
                <a:solidFill>
                  <a:srgbClr val="000000"/>
                </a:solidFill>
                <a:latin typeface="Roboto Condensed"/>
                <a:ea typeface="Roboto Condensed"/>
                <a:cs typeface="Roboto Condensed"/>
                <a:sym typeface="Roboto Condensed"/>
              </a:rPr>
              <a:t>TAKIM ÇALIŞMASI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3274322" y="9587428"/>
            <a:ext cx="6564285" cy="32321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0" lvl="0" indent="0" algn="ctr">
              <a:lnSpc>
                <a:spcPts val="2660"/>
              </a:lnSpc>
              <a:spcBef>
                <a:spcPct val="0"/>
              </a:spcBef>
            </a:pPr>
            <a:r>
              <a:rPr lang="en-US" sz="190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http://www.m3.com.tr/dunyayi-kurtaran-takim/ </a:t>
            </a:r>
          </a:p>
        </p:txBody>
      </p:sp>
      <p:sp>
        <p:nvSpPr>
          <p:cNvPr id="27" name="TextBox 27"/>
          <p:cNvSpPr txBox="1"/>
          <p:nvPr/>
        </p:nvSpPr>
        <p:spPr>
          <a:xfrm>
            <a:off x="5572493" y="9240719"/>
            <a:ext cx="1818907" cy="345479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marL="0" lvl="0" indent="0" algn="l">
              <a:lnSpc>
                <a:spcPts val="2940"/>
              </a:lnSpc>
              <a:spcBef>
                <a:spcPct val="0"/>
              </a:spcBef>
            </a:pPr>
            <a:r>
              <a:rPr lang="en-US" sz="2100" b="1" dirty="0">
                <a:solidFill>
                  <a:srgbClr val="565656"/>
                </a:solidFill>
                <a:latin typeface="Montserrat Bold"/>
                <a:ea typeface="Montserrat Bold"/>
                <a:cs typeface="Montserrat Bold"/>
                <a:sym typeface="Montserrat Bold"/>
              </a:rPr>
              <a:t>Detaylı bilgi:</a:t>
            </a:r>
          </a:p>
        </p:txBody>
      </p:sp>
      <p:sp>
        <p:nvSpPr>
          <p:cNvPr id="28" name="TextBox 28"/>
          <p:cNvSpPr txBox="1"/>
          <p:nvPr/>
        </p:nvSpPr>
        <p:spPr>
          <a:xfrm>
            <a:off x="1028700" y="9463603"/>
            <a:ext cx="1980378" cy="26670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2160"/>
              </a:lnSpc>
            </a:pPr>
            <a:r>
              <a:rPr lang="en-US" sz="1800" b="1">
                <a:solidFill>
                  <a:srgbClr val="FFFFFF"/>
                </a:solidFill>
                <a:latin typeface="Montserrat Bold"/>
                <a:ea typeface="Montserrat Bold"/>
                <a:cs typeface="Montserrat Bold"/>
                <a:sym typeface="Montserrat Bold"/>
              </a:rPr>
              <a:t>Fiyat: </a:t>
            </a:r>
          </a:p>
        </p:txBody>
      </p:sp>
      <p:sp>
        <p:nvSpPr>
          <p:cNvPr id="29" name="TextBox 29"/>
          <p:cNvSpPr txBox="1"/>
          <p:nvPr/>
        </p:nvSpPr>
        <p:spPr>
          <a:xfrm>
            <a:off x="1127035" y="1522605"/>
            <a:ext cx="9440648" cy="855888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6900"/>
              </a:lnSpc>
            </a:pPr>
            <a:r>
              <a:rPr lang="en-US" sz="4928">
                <a:solidFill>
                  <a:srgbClr val="000000"/>
                </a:solidFill>
                <a:latin typeface="Roboto Condensed"/>
                <a:ea typeface="Roboto Condensed"/>
                <a:cs typeface="Roboto Condensed"/>
                <a:sym typeface="Roboto Condensed"/>
              </a:rPr>
              <a:t>DÜNYAYI KURTARAN TAKIM</a:t>
            </a:r>
          </a:p>
        </p:txBody>
      </p:sp>
    </p:spTree>
  </p:cSld>
  <p:clrMapOvr>
    <a:masterClrMapping/>
  </p:clrMapOvr>
</p:sld>
</file>

<file path=ppt/slides/slide4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2"/>
          <p:cNvGrpSpPr/>
          <p:nvPr/>
        </p:nvGrpSpPr>
        <p:grpSpPr>
          <a:xfrm>
            <a:off x="9676279" y="0"/>
            <a:ext cx="8611722" cy="10287000"/>
            <a:chOff x="0" y="0"/>
            <a:chExt cx="3358824" cy="2709333"/>
          </a:xfrm>
          <a:solidFill>
            <a:schemeClr val="accent6">
              <a:lumMod val="75000"/>
            </a:schemeClr>
          </a:solidFill>
        </p:grpSpPr>
        <p:sp>
          <p:nvSpPr>
            <p:cNvPr id="3" name="Freeform 3"/>
            <p:cNvSpPr/>
            <p:nvPr/>
          </p:nvSpPr>
          <p:spPr>
            <a:xfrm>
              <a:off x="0" y="0"/>
              <a:ext cx="3358824" cy="2709333"/>
            </a:xfrm>
            <a:custGeom>
              <a:avLst/>
              <a:gdLst/>
              <a:ahLst/>
              <a:cxnLst/>
              <a:rect l="l" t="t" r="r" b="b"/>
              <a:pathLst>
                <a:path w="3358824" h="2709333">
                  <a:moveTo>
                    <a:pt x="0" y="0"/>
                  </a:moveTo>
                  <a:lnTo>
                    <a:pt x="3358824" y="0"/>
                  </a:lnTo>
                  <a:lnTo>
                    <a:pt x="3358824" y="2709333"/>
                  </a:lnTo>
                  <a:lnTo>
                    <a:pt x="0" y="2709333"/>
                  </a:lnTo>
                  <a:close/>
                </a:path>
              </a:pathLst>
            </a:custGeom>
            <a:grpFill/>
          </p:spPr>
          <p:txBody>
            <a:bodyPr/>
            <a:lstStyle/>
            <a:p>
              <a:endParaRPr lang="tr-TR"/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0" y="-38100"/>
              <a:ext cx="3358824" cy="2747433"/>
            </a:xfrm>
            <a:prstGeom prst="rect">
              <a:avLst/>
            </a:prstGeom>
            <a:grpFill/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940"/>
                </a:lnSpc>
              </a:pPr>
              <a:endParaRPr/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8256852" y="2195976"/>
            <a:ext cx="3241165" cy="5559935"/>
            <a:chOff x="0" y="0"/>
            <a:chExt cx="4321553" cy="7413246"/>
          </a:xfrm>
        </p:grpSpPr>
        <p:pic>
          <p:nvPicPr>
            <p:cNvPr id="6" name="Picture 6"/>
            <p:cNvPicPr>
              <a:picLocks noChangeAspect="1"/>
            </p:cNvPicPr>
            <p:nvPr/>
          </p:nvPicPr>
          <p:blipFill>
            <a:blip r:embed="rId2"/>
            <a:srcRect l="24319" t="5788" r="42126" b="13416"/>
            <a:stretch>
              <a:fillRect/>
            </a:stretch>
          </p:blipFill>
          <p:spPr>
            <a:xfrm>
              <a:off x="0" y="0"/>
              <a:ext cx="4321553" cy="7413246"/>
            </a:xfrm>
            <a:prstGeom prst="rect">
              <a:avLst/>
            </a:prstGeom>
          </p:spPr>
        </p:pic>
      </p:grpSp>
      <p:grpSp>
        <p:nvGrpSpPr>
          <p:cNvPr id="7" name="Group 7"/>
          <p:cNvGrpSpPr/>
          <p:nvPr/>
        </p:nvGrpSpPr>
        <p:grpSpPr>
          <a:xfrm>
            <a:off x="11653271" y="2195976"/>
            <a:ext cx="3241165" cy="5559935"/>
            <a:chOff x="0" y="0"/>
            <a:chExt cx="4321553" cy="7413246"/>
          </a:xfrm>
        </p:grpSpPr>
        <p:pic>
          <p:nvPicPr>
            <p:cNvPr id="8" name="Picture 8"/>
            <p:cNvPicPr>
              <a:picLocks noChangeAspect="1"/>
            </p:cNvPicPr>
            <p:nvPr/>
          </p:nvPicPr>
          <p:blipFill>
            <a:blip r:embed="rId3"/>
            <a:srcRect l="40865" t="5158" r="24340" b="5380"/>
            <a:stretch>
              <a:fillRect/>
            </a:stretch>
          </p:blipFill>
          <p:spPr>
            <a:xfrm>
              <a:off x="0" y="0"/>
              <a:ext cx="4321553" cy="7413246"/>
            </a:xfrm>
            <a:prstGeom prst="rect">
              <a:avLst/>
            </a:prstGeom>
          </p:spPr>
        </p:pic>
      </p:grpSp>
      <p:grpSp>
        <p:nvGrpSpPr>
          <p:cNvPr id="9" name="Group 9"/>
          <p:cNvGrpSpPr/>
          <p:nvPr/>
        </p:nvGrpSpPr>
        <p:grpSpPr>
          <a:xfrm>
            <a:off x="15046835" y="2195976"/>
            <a:ext cx="3241165" cy="5559935"/>
            <a:chOff x="0" y="0"/>
            <a:chExt cx="4321553" cy="7413246"/>
          </a:xfrm>
        </p:grpSpPr>
        <p:pic>
          <p:nvPicPr>
            <p:cNvPr id="10" name="Picture 10"/>
            <p:cNvPicPr>
              <a:picLocks noChangeAspect="1"/>
            </p:cNvPicPr>
            <p:nvPr/>
          </p:nvPicPr>
          <p:blipFill>
            <a:blip r:embed="rId4"/>
            <a:srcRect l="16570" t="7440" r="15990" b="5649"/>
            <a:stretch>
              <a:fillRect/>
            </a:stretch>
          </p:blipFill>
          <p:spPr>
            <a:xfrm>
              <a:off x="0" y="0"/>
              <a:ext cx="4321553" cy="7413246"/>
            </a:xfrm>
            <a:prstGeom prst="rect">
              <a:avLst/>
            </a:prstGeom>
          </p:spPr>
        </p:pic>
      </p:grpSp>
      <p:sp>
        <p:nvSpPr>
          <p:cNvPr id="11" name="Freeform 11"/>
          <p:cNvSpPr/>
          <p:nvPr/>
        </p:nvSpPr>
        <p:spPr>
          <a:xfrm>
            <a:off x="12400255" y="9021491"/>
            <a:ext cx="3211827" cy="2879938"/>
          </a:xfrm>
          <a:custGeom>
            <a:avLst/>
            <a:gdLst/>
            <a:ahLst/>
            <a:cxnLst/>
            <a:rect l="l" t="t" r="r" b="b"/>
            <a:pathLst>
              <a:path w="3211827" h="2879938">
                <a:moveTo>
                  <a:pt x="0" y="0"/>
                </a:moveTo>
                <a:lnTo>
                  <a:pt x="3211827" y="0"/>
                </a:lnTo>
                <a:lnTo>
                  <a:pt x="3211827" y="2879938"/>
                </a:lnTo>
                <a:lnTo>
                  <a:pt x="0" y="2879938"/>
                </a:lnTo>
                <a:lnTo>
                  <a:pt x="0" y="0"/>
                </a:lnTo>
                <a:close/>
              </a:path>
            </a:pathLst>
          </a:custGeom>
          <a:blipFill>
            <a:blip r:embed="rId5">
              <a:extLst>
                <a:ext uri="{96DAC541-7B7A-43D3-8B79-37D633B846F1}">
                  <asvg:svgBlip xmlns:asvg="http://schemas.microsoft.com/office/drawing/2016/SVG/main" r:embed="rId6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tr-TR"/>
          </a:p>
        </p:txBody>
      </p:sp>
      <p:sp>
        <p:nvSpPr>
          <p:cNvPr id="12" name="Freeform 12"/>
          <p:cNvSpPr/>
          <p:nvPr/>
        </p:nvSpPr>
        <p:spPr>
          <a:xfrm>
            <a:off x="16052795" y="596667"/>
            <a:ext cx="1216708" cy="1216708"/>
          </a:xfrm>
          <a:custGeom>
            <a:avLst/>
            <a:gdLst/>
            <a:ahLst/>
            <a:cxnLst/>
            <a:rect l="l" t="t" r="r" b="b"/>
            <a:pathLst>
              <a:path w="1216708" h="1216708">
                <a:moveTo>
                  <a:pt x="0" y="0"/>
                </a:moveTo>
                <a:lnTo>
                  <a:pt x="1216708" y="0"/>
                </a:lnTo>
                <a:lnTo>
                  <a:pt x="1216708" y="1216708"/>
                </a:lnTo>
                <a:lnTo>
                  <a:pt x="0" y="1216708"/>
                </a:lnTo>
                <a:lnTo>
                  <a:pt x="0" y="0"/>
                </a:lnTo>
                <a:close/>
              </a:path>
            </a:pathLst>
          </a:custGeom>
          <a:blipFill>
            <a:blip r:embed="rId7"/>
            <a:stretch>
              <a:fillRect/>
            </a:stretch>
          </a:blipFill>
          <a:ln cap="sq">
            <a:noFill/>
            <a:prstDash val="solid"/>
            <a:miter/>
          </a:ln>
        </p:spPr>
        <p:txBody>
          <a:bodyPr/>
          <a:lstStyle/>
          <a:p>
            <a:endParaRPr lang="tr-TR"/>
          </a:p>
        </p:txBody>
      </p:sp>
      <p:sp>
        <p:nvSpPr>
          <p:cNvPr id="13" name="Freeform 13"/>
          <p:cNvSpPr/>
          <p:nvPr/>
        </p:nvSpPr>
        <p:spPr>
          <a:xfrm>
            <a:off x="851334" y="596667"/>
            <a:ext cx="2061427" cy="2061427"/>
          </a:xfrm>
          <a:custGeom>
            <a:avLst/>
            <a:gdLst/>
            <a:ahLst/>
            <a:cxnLst/>
            <a:rect l="l" t="t" r="r" b="b"/>
            <a:pathLst>
              <a:path w="2061427" h="2061427">
                <a:moveTo>
                  <a:pt x="0" y="0"/>
                </a:moveTo>
                <a:lnTo>
                  <a:pt x="2061428" y="0"/>
                </a:lnTo>
                <a:lnTo>
                  <a:pt x="2061428" y="2061427"/>
                </a:lnTo>
                <a:lnTo>
                  <a:pt x="0" y="2061427"/>
                </a:lnTo>
                <a:lnTo>
                  <a:pt x="0" y="0"/>
                </a:lnTo>
                <a:close/>
              </a:path>
            </a:pathLst>
          </a:custGeom>
          <a:blipFill>
            <a:blip r:embed="rId8">
              <a:extLst>
                <a:ext uri="{96DAC541-7B7A-43D3-8B79-37D633B846F1}">
                  <asvg:svgBlip xmlns:asvg="http://schemas.microsoft.com/office/drawing/2016/SVG/main" r:embed="rId9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tr-TR"/>
          </a:p>
        </p:txBody>
      </p:sp>
      <p:sp>
        <p:nvSpPr>
          <p:cNvPr id="14" name="Freeform 14"/>
          <p:cNvSpPr/>
          <p:nvPr/>
        </p:nvSpPr>
        <p:spPr>
          <a:xfrm>
            <a:off x="854169" y="7252751"/>
            <a:ext cx="386295" cy="386295"/>
          </a:xfrm>
          <a:custGeom>
            <a:avLst/>
            <a:gdLst/>
            <a:ahLst/>
            <a:cxnLst/>
            <a:rect l="l" t="t" r="r" b="b"/>
            <a:pathLst>
              <a:path w="386295" h="386295">
                <a:moveTo>
                  <a:pt x="0" y="0"/>
                </a:moveTo>
                <a:lnTo>
                  <a:pt x="386295" y="0"/>
                </a:lnTo>
                <a:lnTo>
                  <a:pt x="386295" y="386295"/>
                </a:lnTo>
                <a:lnTo>
                  <a:pt x="0" y="386295"/>
                </a:lnTo>
                <a:lnTo>
                  <a:pt x="0" y="0"/>
                </a:lnTo>
                <a:close/>
              </a:path>
            </a:pathLst>
          </a:custGeom>
          <a:blipFill>
            <a:blip r:embed="rId10">
              <a:extLst>
                <a:ext uri="{96DAC541-7B7A-43D3-8B79-37D633B846F1}">
                  <asvg:svgBlip xmlns:asvg="http://schemas.microsoft.com/office/drawing/2016/SVG/main" r:embed="rId11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tr-TR"/>
          </a:p>
        </p:txBody>
      </p:sp>
      <p:sp>
        <p:nvSpPr>
          <p:cNvPr id="15" name="Freeform 15"/>
          <p:cNvSpPr/>
          <p:nvPr/>
        </p:nvSpPr>
        <p:spPr>
          <a:xfrm>
            <a:off x="812686" y="7755911"/>
            <a:ext cx="595651" cy="347711"/>
          </a:xfrm>
          <a:custGeom>
            <a:avLst/>
            <a:gdLst/>
            <a:ahLst/>
            <a:cxnLst/>
            <a:rect l="l" t="t" r="r" b="b"/>
            <a:pathLst>
              <a:path w="595651" h="347711">
                <a:moveTo>
                  <a:pt x="0" y="0"/>
                </a:moveTo>
                <a:lnTo>
                  <a:pt x="595651" y="0"/>
                </a:lnTo>
                <a:lnTo>
                  <a:pt x="595651" y="347711"/>
                </a:lnTo>
                <a:lnTo>
                  <a:pt x="0" y="347711"/>
                </a:lnTo>
                <a:lnTo>
                  <a:pt x="0" y="0"/>
                </a:lnTo>
                <a:close/>
              </a:path>
            </a:pathLst>
          </a:custGeom>
          <a:blipFill>
            <a:blip r:embed="rId12">
              <a:extLst>
                <a:ext uri="{96DAC541-7B7A-43D3-8B79-37D633B846F1}">
                  <asvg:svgBlip xmlns:asvg="http://schemas.microsoft.com/office/drawing/2016/SVG/main" r:embed="rId13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tr-TR"/>
          </a:p>
        </p:txBody>
      </p:sp>
      <p:sp>
        <p:nvSpPr>
          <p:cNvPr id="19" name="Freeform 19"/>
          <p:cNvSpPr/>
          <p:nvPr/>
        </p:nvSpPr>
        <p:spPr>
          <a:xfrm>
            <a:off x="9838607" y="9258300"/>
            <a:ext cx="824341" cy="607951"/>
          </a:xfrm>
          <a:custGeom>
            <a:avLst/>
            <a:gdLst/>
            <a:ahLst/>
            <a:cxnLst/>
            <a:rect l="l" t="t" r="r" b="b"/>
            <a:pathLst>
              <a:path w="824341" h="607951">
                <a:moveTo>
                  <a:pt x="0" y="0"/>
                </a:moveTo>
                <a:lnTo>
                  <a:pt x="824341" y="0"/>
                </a:lnTo>
                <a:lnTo>
                  <a:pt x="824341" y="607951"/>
                </a:lnTo>
                <a:lnTo>
                  <a:pt x="0" y="607951"/>
                </a:lnTo>
                <a:lnTo>
                  <a:pt x="0" y="0"/>
                </a:lnTo>
                <a:close/>
              </a:path>
            </a:pathLst>
          </a:custGeom>
        </p:spPr>
        <p:txBody>
          <a:bodyPr/>
          <a:lstStyle/>
          <a:p>
            <a:endParaRPr lang="tr-TR"/>
          </a:p>
        </p:txBody>
      </p:sp>
      <p:sp>
        <p:nvSpPr>
          <p:cNvPr id="20" name="Freeform 20"/>
          <p:cNvSpPr/>
          <p:nvPr/>
        </p:nvSpPr>
        <p:spPr>
          <a:xfrm>
            <a:off x="10384741" y="9590801"/>
            <a:ext cx="556412" cy="569949"/>
          </a:xfrm>
          <a:custGeom>
            <a:avLst/>
            <a:gdLst/>
            <a:ahLst/>
            <a:cxnLst/>
            <a:rect l="l" t="t" r="r" b="b"/>
            <a:pathLst>
              <a:path w="556412" h="569949">
                <a:moveTo>
                  <a:pt x="0" y="0"/>
                </a:moveTo>
                <a:lnTo>
                  <a:pt x="556413" y="0"/>
                </a:lnTo>
                <a:lnTo>
                  <a:pt x="556413" y="569949"/>
                </a:lnTo>
                <a:lnTo>
                  <a:pt x="0" y="569949"/>
                </a:lnTo>
                <a:lnTo>
                  <a:pt x="0" y="0"/>
                </a:lnTo>
                <a:close/>
              </a:path>
            </a:pathLst>
          </a:custGeom>
          <a:blipFill>
            <a:blip r:embed="rId14">
              <a:extLst>
                <a:ext uri="{96DAC541-7B7A-43D3-8B79-37D633B846F1}">
                  <asvg:svgBlip xmlns:asvg="http://schemas.microsoft.com/office/drawing/2016/SVG/main" r:embed="rId15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tr-TR"/>
          </a:p>
        </p:txBody>
      </p:sp>
      <p:sp>
        <p:nvSpPr>
          <p:cNvPr id="21" name="TextBox 21"/>
          <p:cNvSpPr txBox="1"/>
          <p:nvPr/>
        </p:nvSpPr>
        <p:spPr>
          <a:xfrm>
            <a:off x="1589642" y="7248730"/>
            <a:ext cx="1419436" cy="345479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marL="0" lvl="0" indent="0" algn="l">
              <a:lnSpc>
                <a:spcPts val="2940"/>
              </a:lnSpc>
              <a:spcBef>
                <a:spcPct val="0"/>
              </a:spcBef>
            </a:pPr>
            <a:r>
              <a:rPr lang="en-US" sz="2100" b="1" dirty="0">
                <a:solidFill>
                  <a:srgbClr val="565656"/>
                </a:solidFill>
                <a:latin typeface="Montserrat Bold"/>
                <a:ea typeface="Montserrat Bold"/>
                <a:cs typeface="Montserrat Bold"/>
                <a:sym typeface="Montserrat Bold"/>
              </a:rPr>
              <a:t>60-120 dk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1589642" y="7756913"/>
            <a:ext cx="6609554" cy="345479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marL="0" lvl="0" indent="0" algn="l">
              <a:lnSpc>
                <a:spcPts val="2940"/>
              </a:lnSpc>
              <a:spcBef>
                <a:spcPct val="0"/>
              </a:spcBef>
            </a:pPr>
            <a:r>
              <a:rPr lang="en-US" sz="2100" b="1" u="none" strike="noStrike" dirty="0">
                <a:solidFill>
                  <a:srgbClr val="565656"/>
                </a:solidFill>
                <a:latin typeface="Montserrat Bold"/>
                <a:ea typeface="Montserrat Bold"/>
                <a:cs typeface="Montserrat Bold"/>
                <a:sym typeface="Montserrat Bold"/>
              </a:rPr>
              <a:t>1 moderatör, 1 koordinatör, her </a:t>
            </a:r>
            <a:r>
              <a:rPr lang="en-US" sz="2100" b="1" u="none" strike="noStrike" dirty="0" err="1">
                <a:solidFill>
                  <a:srgbClr val="565656"/>
                </a:solidFill>
                <a:latin typeface="Montserrat Bold"/>
                <a:ea typeface="Montserrat Bold"/>
                <a:cs typeface="Montserrat Bold"/>
                <a:sym typeface="Montserrat Bold"/>
              </a:rPr>
              <a:t>takıma</a:t>
            </a:r>
            <a:r>
              <a:rPr lang="en-US" sz="2100" b="1" u="none" strike="noStrike" dirty="0">
                <a:solidFill>
                  <a:srgbClr val="565656"/>
                </a:solidFill>
                <a:latin typeface="Montserrat Bold"/>
                <a:ea typeface="Montserrat Bold"/>
                <a:cs typeface="Montserrat Bold"/>
                <a:sym typeface="Montserrat Bold"/>
              </a:rPr>
              <a:t> 1 asistan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4810" y="8265547"/>
            <a:ext cx="3279989" cy="345479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marL="0" lvl="0" indent="0" algn="l">
              <a:lnSpc>
                <a:spcPts val="2940"/>
              </a:lnSpc>
              <a:spcBef>
                <a:spcPct val="0"/>
              </a:spcBef>
            </a:pPr>
            <a:r>
              <a:rPr lang="en-US" sz="2100" b="1" u="none" strike="noStrike" dirty="0">
                <a:solidFill>
                  <a:srgbClr val="565656"/>
                </a:solidFill>
                <a:latin typeface="Montserrat Bold"/>
                <a:ea typeface="Montserrat Bold"/>
                <a:cs typeface="Montserrat Bold"/>
                <a:sym typeface="Montserrat Bold"/>
              </a:rPr>
              <a:t>Katılımcı Sayısı:  10-500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904312" y="2877074"/>
            <a:ext cx="7197286" cy="4282454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just">
              <a:lnSpc>
                <a:spcPts val="2800"/>
              </a:lnSpc>
            </a:pP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Bisiklet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yapıp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ihtiyaç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sahibi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bir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çocuğun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“en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büyük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hayali”ni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gerçekleştiriyoruz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.</a:t>
            </a:r>
          </a:p>
          <a:p>
            <a:pPr algn="just">
              <a:lnSpc>
                <a:spcPts val="2800"/>
              </a:lnSpc>
            </a:pPr>
            <a:endParaRPr lang="en-US" sz="2000" dirty="0">
              <a:solidFill>
                <a:srgbClr val="565656"/>
              </a:solidFill>
              <a:latin typeface="Montserrat"/>
              <a:ea typeface="Montserrat"/>
              <a:cs typeface="Montserrat"/>
              <a:sym typeface="Montserrat"/>
            </a:endParaRPr>
          </a:p>
          <a:p>
            <a:pPr algn="just">
              <a:lnSpc>
                <a:spcPts val="2800"/>
              </a:lnSpc>
            </a:pP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Takımlara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ayrılmış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katılımcılar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aldıkları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hızlı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ve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etkin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eğitimin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ardından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demonte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bisikletlerin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parçalarını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birleştirip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ayarlarını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yapıyorlar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.</a:t>
            </a:r>
          </a:p>
          <a:p>
            <a:pPr algn="just">
              <a:lnSpc>
                <a:spcPts val="2800"/>
              </a:lnSpc>
            </a:pPr>
            <a:endParaRPr lang="en-US" sz="2000" dirty="0">
              <a:solidFill>
                <a:srgbClr val="565656"/>
              </a:solidFill>
              <a:latin typeface="Montserrat"/>
              <a:ea typeface="Montserrat"/>
              <a:cs typeface="Montserrat"/>
              <a:sym typeface="Montserrat"/>
            </a:endParaRPr>
          </a:p>
          <a:p>
            <a:pPr marL="0" lvl="0" indent="0" algn="just">
              <a:lnSpc>
                <a:spcPts val="2800"/>
              </a:lnSpc>
              <a:spcBef>
                <a:spcPct val="0"/>
              </a:spcBef>
            </a:pP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Kimisi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gidonunu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takıyor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,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kimisi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selesini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yerleştiriyor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,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bir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diğeri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lastiğini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şişiyor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,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bir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başkası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vites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sistemini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kuruyor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… Her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takım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ayrı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bir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bisikleti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,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ayrı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bir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çocuk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için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yapıyor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,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süslüyor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ve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çocuğa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hediye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ettiğine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dair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bir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mektup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yazıyor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.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1882048" y="2358708"/>
            <a:ext cx="9440648" cy="35877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2800"/>
              </a:lnSpc>
            </a:pPr>
            <a:r>
              <a:rPr lang="en-US" sz="2000">
                <a:solidFill>
                  <a:srgbClr val="000000"/>
                </a:solidFill>
                <a:latin typeface="Roboto Condensed"/>
                <a:ea typeface="Roboto Condensed"/>
                <a:cs typeface="Roboto Condensed"/>
                <a:sym typeface="Roboto Condensed"/>
              </a:rPr>
              <a:t>SOSYAL SORUMLULUK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3274322" y="9587428"/>
            <a:ext cx="6564285" cy="32321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0" lvl="0" indent="0" algn="ctr">
              <a:lnSpc>
                <a:spcPts val="2660"/>
              </a:lnSpc>
              <a:spcBef>
                <a:spcPct val="0"/>
              </a:spcBef>
            </a:pPr>
            <a:r>
              <a:rPr lang="en-US" sz="190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http://www.m3.com.tr/bisiklet-fabrikasi/ </a:t>
            </a:r>
          </a:p>
        </p:txBody>
      </p:sp>
      <p:sp>
        <p:nvSpPr>
          <p:cNvPr id="27" name="TextBox 27"/>
          <p:cNvSpPr txBox="1"/>
          <p:nvPr/>
        </p:nvSpPr>
        <p:spPr>
          <a:xfrm>
            <a:off x="5572493" y="9240719"/>
            <a:ext cx="1818907" cy="345479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marL="0" lvl="0" indent="0" algn="l">
              <a:lnSpc>
                <a:spcPts val="2940"/>
              </a:lnSpc>
              <a:spcBef>
                <a:spcPct val="0"/>
              </a:spcBef>
            </a:pPr>
            <a:r>
              <a:rPr lang="en-US" sz="2100" b="1" dirty="0">
                <a:solidFill>
                  <a:srgbClr val="565656"/>
                </a:solidFill>
                <a:latin typeface="Montserrat Bold"/>
                <a:ea typeface="Montserrat Bold"/>
                <a:cs typeface="Montserrat Bold"/>
                <a:sym typeface="Montserrat Bold"/>
              </a:rPr>
              <a:t>Detaylı bilgi:</a:t>
            </a:r>
          </a:p>
        </p:txBody>
      </p:sp>
      <p:sp>
        <p:nvSpPr>
          <p:cNvPr id="28" name="TextBox 28"/>
          <p:cNvSpPr txBox="1"/>
          <p:nvPr/>
        </p:nvSpPr>
        <p:spPr>
          <a:xfrm>
            <a:off x="1028700" y="9463603"/>
            <a:ext cx="1980378" cy="26670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2160"/>
              </a:lnSpc>
            </a:pPr>
            <a:r>
              <a:rPr lang="en-US" sz="1800" b="1">
                <a:solidFill>
                  <a:srgbClr val="FFFFFF"/>
                </a:solidFill>
                <a:latin typeface="Montserrat Bold"/>
                <a:ea typeface="Montserrat Bold"/>
                <a:cs typeface="Montserrat Bold"/>
                <a:sym typeface="Montserrat Bold"/>
              </a:rPr>
              <a:t>Fiyat: </a:t>
            </a:r>
          </a:p>
        </p:txBody>
      </p:sp>
      <p:sp>
        <p:nvSpPr>
          <p:cNvPr id="29" name="TextBox 29"/>
          <p:cNvSpPr txBox="1"/>
          <p:nvPr/>
        </p:nvSpPr>
        <p:spPr>
          <a:xfrm>
            <a:off x="1127035" y="1522605"/>
            <a:ext cx="9440648" cy="855888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6900"/>
              </a:lnSpc>
            </a:pPr>
            <a:r>
              <a:rPr lang="en-US" sz="4928">
                <a:solidFill>
                  <a:srgbClr val="000000"/>
                </a:solidFill>
                <a:latin typeface="Roboto Condensed"/>
                <a:ea typeface="Roboto Condensed"/>
                <a:cs typeface="Roboto Condensed"/>
                <a:sym typeface="Roboto Condensed"/>
              </a:rPr>
              <a:t>BİSİKLET ATÖLYESİ</a:t>
            </a:r>
          </a:p>
        </p:txBody>
      </p:sp>
    </p:spTree>
  </p:cSld>
  <p:clrMapOvr>
    <a:masterClrMapping/>
  </p:clrMapOvr>
</p:sld>
</file>

<file path=ppt/slides/slide4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2"/>
          <p:cNvGrpSpPr/>
          <p:nvPr/>
        </p:nvGrpSpPr>
        <p:grpSpPr>
          <a:xfrm>
            <a:off x="9703621" y="0"/>
            <a:ext cx="8584380" cy="10287000"/>
            <a:chOff x="0" y="0"/>
            <a:chExt cx="3358824" cy="2709333"/>
          </a:xfrm>
          <a:solidFill>
            <a:schemeClr val="accent6">
              <a:lumMod val="75000"/>
            </a:schemeClr>
          </a:solidFill>
        </p:grpSpPr>
        <p:sp>
          <p:nvSpPr>
            <p:cNvPr id="3" name="Freeform 3"/>
            <p:cNvSpPr/>
            <p:nvPr/>
          </p:nvSpPr>
          <p:spPr>
            <a:xfrm>
              <a:off x="0" y="0"/>
              <a:ext cx="3358824" cy="2709333"/>
            </a:xfrm>
            <a:custGeom>
              <a:avLst/>
              <a:gdLst/>
              <a:ahLst/>
              <a:cxnLst/>
              <a:rect l="l" t="t" r="r" b="b"/>
              <a:pathLst>
                <a:path w="3358824" h="2709333">
                  <a:moveTo>
                    <a:pt x="0" y="0"/>
                  </a:moveTo>
                  <a:lnTo>
                    <a:pt x="3358824" y="0"/>
                  </a:lnTo>
                  <a:lnTo>
                    <a:pt x="3358824" y="2709333"/>
                  </a:lnTo>
                  <a:lnTo>
                    <a:pt x="0" y="2709333"/>
                  </a:lnTo>
                  <a:close/>
                </a:path>
              </a:pathLst>
            </a:custGeom>
            <a:grpFill/>
          </p:spPr>
          <p:txBody>
            <a:bodyPr/>
            <a:lstStyle/>
            <a:p>
              <a:endParaRPr lang="tr-TR"/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0" y="-38100"/>
              <a:ext cx="3358824" cy="2747433"/>
            </a:xfrm>
            <a:prstGeom prst="rect">
              <a:avLst/>
            </a:prstGeom>
            <a:grpFill/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940"/>
                </a:lnSpc>
              </a:pPr>
              <a:endParaRPr/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8256852" y="2195976"/>
            <a:ext cx="3241165" cy="5559935"/>
            <a:chOff x="0" y="0"/>
            <a:chExt cx="4321553" cy="7413246"/>
          </a:xfrm>
        </p:grpSpPr>
        <p:pic>
          <p:nvPicPr>
            <p:cNvPr id="6" name="Picture 6"/>
            <p:cNvPicPr>
              <a:picLocks noChangeAspect="1"/>
            </p:cNvPicPr>
            <p:nvPr/>
          </p:nvPicPr>
          <p:blipFill>
            <a:blip r:embed="rId2"/>
            <a:srcRect l="29669" r="26635"/>
            <a:stretch>
              <a:fillRect/>
            </a:stretch>
          </p:blipFill>
          <p:spPr>
            <a:xfrm>
              <a:off x="0" y="0"/>
              <a:ext cx="4321553" cy="7413246"/>
            </a:xfrm>
            <a:prstGeom prst="rect">
              <a:avLst/>
            </a:prstGeom>
          </p:spPr>
        </p:pic>
      </p:grpSp>
      <p:grpSp>
        <p:nvGrpSpPr>
          <p:cNvPr id="7" name="Group 7"/>
          <p:cNvGrpSpPr/>
          <p:nvPr/>
        </p:nvGrpSpPr>
        <p:grpSpPr>
          <a:xfrm>
            <a:off x="11653271" y="2195976"/>
            <a:ext cx="3241165" cy="5559935"/>
            <a:chOff x="0" y="0"/>
            <a:chExt cx="4321553" cy="7413246"/>
          </a:xfrm>
        </p:grpSpPr>
        <p:pic>
          <p:nvPicPr>
            <p:cNvPr id="8" name="Picture 8"/>
            <p:cNvPicPr>
              <a:picLocks noChangeAspect="1"/>
            </p:cNvPicPr>
            <p:nvPr/>
          </p:nvPicPr>
          <p:blipFill>
            <a:blip r:embed="rId3"/>
            <a:srcRect l="30602" r="30602"/>
            <a:stretch>
              <a:fillRect/>
            </a:stretch>
          </p:blipFill>
          <p:spPr>
            <a:xfrm>
              <a:off x="0" y="0"/>
              <a:ext cx="4321553" cy="7413246"/>
            </a:xfrm>
            <a:prstGeom prst="rect">
              <a:avLst/>
            </a:prstGeom>
          </p:spPr>
        </p:pic>
      </p:grpSp>
      <p:grpSp>
        <p:nvGrpSpPr>
          <p:cNvPr id="9" name="Group 9"/>
          <p:cNvGrpSpPr/>
          <p:nvPr/>
        </p:nvGrpSpPr>
        <p:grpSpPr>
          <a:xfrm>
            <a:off x="15046835" y="2195976"/>
            <a:ext cx="3241165" cy="5559935"/>
            <a:chOff x="0" y="0"/>
            <a:chExt cx="4321553" cy="7413246"/>
          </a:xfrm>
        </p:grpSpPr>
        <p:pic>
          <p:nvPicPr>
            <p:cNvPr id="10" name="Picture 10"/>
            <p:cNvPicPr>
              <a:picLocks noChangeAspect="1"/>
            </p:cNvPicPr>
            <p:nvPr/>
          </p:nvPicPr>
          <p:blipFill>
            <a:blip r:embed="rId4"/>
            <a:srcRect l="17144" r="5128"/>
            <a:stretch>
              <a:fillRect/>
            </a:stretch>
          </p:blipFill>
          <p:spPr>
            <a:xfrm>
              <a:off x="0" y="0"/>
              <a:ext cx="4321553" cy="7413246"/>
            </a:xfrm>
            <a:prstGeom prst="rect">
              <a:avLst/>
            </a:prstGeom>
          </p:spPr>
        </p:pic>
      </p:grpSp>
      <p:sp>
        <p:nvSpPr>
          <p:cNvPr id="11" name="Freeform 11"/>
          <p:cNvSpPr/>
          <p:nvPr/>
        </p:nvSpPr>
        <p:spPr>
          <a:xfrm>
            <a:off x="12400255" y="9021491"/>
            <a:ext cx="3211827" cy="2879938"/>
          </a:xfrm>
          <a:custGeom>
            <a:avLst/>
            <a:gdLst/>
            <a:ahLst/>
            <a:cxnLst/>
            <a:rect l="l" t="t" r="r" b="b"/>
            <a:pathLst>
              <a:path w="3211827" h="2879938">
                <a:moveTo>
                  <a:pt x="0" y="0"/>
                </a:moveTo>
                <a:lnTo>
                  <a:pt x="3211827" y="0"/>
                </a:lnTo>
                <a:lnTo>
                  <a:pt x="3211827" y="2879938"/>
                </a:lnTo>
                <a:lnTo>
                  <a:pt x="0" y="2879938"/>
                </a:lnTo>
                <a:lnTo>
                  <a:pt x="0" y="0"/>
                </a:lnTo>
                <a:close/>
              </a:path>
            </a:pathLst>
          </a:custGeom>
          <a:blipFill>
            <a:blip r:embed="rId5">
              <a:extLst>
                <a:ext uri="{96DAC541-7B7A-43D3-8B79-37D633B846F1}">
                  <asvg:svgBlip xmlns:asvg="http://schemas.microsoft.com/office/drawing/2016/SVG/main" r:embed="rId6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tr-TR"/>
          </a:p>
        </p:txBody>
      </p:sp>
      <p:sp>
        <p:nvSpPr>
          <p:cNvPr id="12" name="Freeform 12"/>
          <p:cNvSpPr/>
          <p:nvPr/>
        </p:nvSpPr>
        <p:spPr>
          <a:xfrm>
            <a:off x="16052795" y="596667"/>
            <a:ext cx="1216708" cy="1216708"/>
          </a:xfrm>
          <a:custGeom>
            <a:avLst/>
            <a:gdLst/>
            <a:ahLst/>
            <a:cxnLst/>
            <a:rect l="l" t="t" r="r" b="b"/>
            <a:pathLst>
              <a:path w="1216708" h="1216708">
                <a:moveTo>
                  <a:pt x="0" y="0"/>
                </a:moveTo>
                <a:lnTo>
                  <a:pt x="1216708" y="0"/>
                </a:lnTo>
                <a:lnTo>
                  <a:pt x="1216708" y="1216708"/>
                </a:lnTo>
                <a:lnTo>
                  <a:pt x="0" y="1216708"/>
                </a:lnTo>
                <a:lnTo>
                  <a:pt x="0" y="0"/>
                </a:lnTo>
                <a:close/>
              </a:path>
            </a:pathLst>
          </a:custGeom>
          <a:blipFill>
            <a:blip r:embed="rId7"/>
            <a:stretch>
              <a:fillRect/>
            </a:stretch>
          </a:blipFill>
          <a:ln cap="sq">
            <a:noFill/>
            <a:prstDash val="solid"/>
            <a:miter/>
          </a:ln>
        </p:spPr>
        <p:txBody>
          <a:bodyPr/>
          <a:lstStyle/>
          <a:p>
            <a:endParaRPr lang="tr-TR"/>
          </a:p>
        </p:txBody>
      </p:sp>
      <p:sp>
        <p:nvSpPr>
          <p:cNvPr id="13" name="Freeform 13"/>
          <p:cNvSpPr/>
          <p:nvPr/>
        </p:nvSpPr>
        <p:spPr>
          <a:xfrm>
            <a:off x="851334" y="596667"/>
            <a:ext cx="2061427" cy="2061427"/>
          </a:xfrm>
          <a:custGeom>
            <a:avLst/>
            <a:gdLst/>
            <a:ahLst/>
            <a:cxnLst/>
            <a:rect l="l" t="t" r="r" b="b"/>
            <a:pathLst>
              <a:path w="2061427" h="2061427">
                <a:moveTo>
                  <a:pt x="0" y="0"/>
                </a:moveTo>
                <a:lnTo>
                  <a:pt x="2061428" y="0"/>
                </a:lnTo>
                <a:lnTo>
                  <a:pt x="2061428" y="2061427"/>
                </a:lnTo>
                <a:lnTo>
                  <a:pt x="0" y="2061427"/>
                </a:lnTo>
                <a:lnTo>
                  <a:pt x="0" y="0"/>
                </a:lnTo>
                <a:close/>
              </a:path>
            </a:pathLst>
          </a:custGeom>
          <a:blipFill>
            <a:blip r:embed="rId8">
              <a:extLst>
                <a:ext uri="{96DAC541-7B7A-43D3-8B79-37D633B846F1}">
                  <asvg:svgBlip xmlns:asvg="http://schemas.microsoft.com/office/drawing/2016/SVG/main" r:embed="rId9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tr-TR"/>
          </a:p>
        </p:txBody>
      </p:sp>
      <p:sp>
        <p:nvSpPr>
          <p:cNvPr id="14" name="Freeform 14"/>
          <p:cNvSpPr/>
          <p:nvPr/>
        </p:nvSpPr>
        <p:spPr>
          <a:xfrm>
            <a:off x="854169" y="7252751"/>
            <a:ext cx="386295" cy="386295"/>
          </a:xfrm>
          <a:custGeom>
            <a:avLst/>
            <a:gdLst/>
            <a:ahLst/>
            <a:cxnLst/>
            <a:rect l="l" t="t" r="r" b="b"/>
            <a:pathLst>
              <a:path w="386295" h="386295">
                <a:moveTo>
                  <a:pt x="0" y="0"/>
                </a:moveTo>
                <a:lnTo>
                  <a:pt x="386295" y="0"/>
                </a:lnTo>
                <a:lnTo>
                  <a:pt x="386295" y="386295"/>
                </a:lnTo>
                <a:lnTo>
                  <a:pt x="0" y="386295"/>
                </a:lnTo>
                <a:lnTo>
                  <a:pt x="0" y="0"/>
                </a:lnTo>
                <a:close/>
              </a:path>
            </a:pathLst>
          </a:custGeom>
          <a:blipFill>
            <a:blip r:embed="rId10">
              <a:extLst>
                <a:ext uri="{96DAC541-7B7A-43D3-8B79-37D633B846F1}">
                  <asvg:svgBlip xmlns:asvg="http://schemas.microsoft.com/office/drawing/2016/SVG/main" r:embed="rId11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tr-TR"/>
          </a:p>
        </p:txBody>
      </p:sp>
      <p:sp>
        <p:nvSpPr>
          <p:cNvPr id="15" name="Freeform 15"/>
          <p:cNvSpPr/>
          <p:nvPr/>
        </p:nvSpPr>
        <p:spPr>
          <a:xfrm>
            <a:off x="812686" y="7755911"/>
            <a:ext cx="595651" cy="347711"/>
          </a:xfrm>
          <a:custGeom>
            <a:avLst/>
            <a:gdLst/>
            <a:ahLst/>
            <a:cxnLst/>
            <a:rect l="l" t="t" r="r" b="b"/>
            <a:pathLst>
              <a:path w="595651" h="347711">
                <a:moveTo>
                  <a:pt x="0" y="0"/>
                </a:moveTo>
                <a:lnTo>
                  <a:pt x="595651" y="0"/>
                </a:lnTo>
                <a:lnTo>
                  <a:pt x="595651" y="347711"/>
                </a:lnTo>
                <a:lnTo>
                  <a:pt x="0" y="347711"/>
                </a:lnTo>
                <a:lnTo>
                  <a:pt x="0" y="0"/>
                </a:lnTo>
                <a:close/>
              </a:path>
            </a:pathLst>
          </a:custGeom>
          <a:blipFill>
            <a:blip r:embed="rId12">
              <a:extLst>
                <a:ext uri="{96DAC541-7B7A-43D3-8B79-37D633B846F1}">
                  <asvg:svgBlip xmlns:asvg="http://schemas.microsoft.com/office/drawing/2016/SVG/main" r:embed="rId13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tr-TR"/>
          </a:p>
        </p:txBody>
      </p:sp>
      <p:sp>
        <p:nvSpPr>
          <p:cNvPr id="19" name="Freeform 19"/>
          <p:cNvSpPr/>
          <p:nvPr/>
        </p:nvSpPr>
        <p:spPr>
          <a:xfrm>
            <a:off x="9838607" y="9258300"/>
            <a:ext cx="824341" cy="607951"/>
          </a:xfrm>
          <a:custGeom>
            <a:avLst/>
            <a:gdLst/>
            <a:ahLst/>
            <a:cxnLst/>
            <a:rect l="l" t="t" r="r" b="b"/>
            <a:pathLst>
              <a:path w="824341" h="607951">
                <a:moveTo>
                  <a:pt x="0" y="0"/>
                </a:moveTo>
                <a:lnTo>
                  <a:pt x="824341" y="0"/>
                </a:lnTo>
                <a:lnTo>
                  <a:pt x="824341" y="607951"/>
                </a:lnTo>
                <a:lnTo>
                  <a:pt x="0" y="607951"/>
                </a:lnTo>
                <a:lnTo>
                  <a:pt x="0" y="0"/>
                </a:lnTo>
                <a:close/>
              </a:path>
            </a:pathLst>
          </a:custGeom>
        </p:spPr>
        <p:txBody>
          <a:bodyPr/>
          <a:lstStyle/>
          <a:p>
            <a:endParaRPr lang="tr-TR"/>
          </a:p>
        </p:txBody>
      </p:sp>
      <p:sp>
        <p:nvSpPr>
          <p:cNvPr id="20" name="Freeform 20"/>
          <p:cNvSpPr/>
          <p:nvPr/>
        </p:nvSpPr>
        <p:spPr>
          <a:xfrm>
            <a:off x="10384741" y="9590801"/>
            <a:ext cx="556412" cy="569949"/>
          </a:xfrm>
          <a:custGeom>
            <a:avLst/>
            <a:gdLst/>
            <a:ahLst/>
            <a:cxnLst/>
            <a:rect l="l" t="t" r="r" b="b"/>
            <a:pathLst>
              <a:path w="556412" h="569949">
                <a:moveTo>
                  <a:pt x="0" y="0"/>
                </a:moveTo>
                <a:lnTo>
                  <a:pt x="556413" y="0"/>
                </a:lnTo>
                <a:lnTo>
                  <a:pt x="556413" y="569949"/>
                </a:lnTo>
                <a:lnTo>
                  <a:pt x="0" y="569949"/>
                </a:lnTo>
                <a:lnTo>
                  <a:pt x="0" y="0"/>
                </a:lnTo>
                <a:close/>
              </a:path>
            </a:pathLst>
          </a:custGeom>
          <a:blipFill>
            <a:blip r:embed="rId14">
              <a:extLst>
                <a:ext uri="{96DAC541-7B7A-43D3-8B79-37D633B846F1}">
                  <asvg:svgBlip xmlns:asvg="http://schemas.microsoft.com/office/drawing/2016/SVG/main" r:embed="rId15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tr-TR"/>
          </a:p>
        </p:txBody>
      </p:sp>
      <p:sp>
        <p:nvSpPr>
          <p:cNvPr id="21" name="TextBox 21"/>
          <p:cNvSpPr txBox="1"/>
          <p:nvPr/>
        </p:nvSpPr>
        <p:spPr>
          <a:xfrm>
            <a:off x="1589642" y="7248730"/>
            <a:ext cx="1419436" cy="345479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marL="0" lvl="0" indent="0" algn="l">
              <a:lnSpc>
                <a:spcPts val="2940"/>
              </a:lnSpc>
              <a:spcBef>
                <a:spcPct val="0"/>
              </a:spcBef>
            </a:pPr>
            <a:r>
              <a:rPr lang="en-US" sz="2100" b="1" dirty="0">
                <a:solidFill>
                  <a:srgbClr val="565656"/>
                </a:solidFill>
                <a:latin typeface="Montserrat Bold"/>
                <a:ea typeface="Montserrat Bold"/>
                <a:cs typeface="Montserrat Bold"/>
                <a:sym typeface="Montserrat Bold"/>
              </a:rPr>
              <a:t>90-180 dk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1589642" y="7756913"/>
            <a:ext cx="6667210" cy="345479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marL="0" lvl="0" indent="0" algn="l">
              <a:lnSpc>
                <a:spcPts val="2940"/>
              </a:lnSpc>
              <a:spcBef>
                <a:spcPct val="0"/>
              </a:spcBef>
            </a:pPr>
            <a:r>
              <a:rPr lang="en-US" sz="2100" b="1" u="none" strike="noStrike" dirty="0">
                <a:solidFill>
                  <a:srgbClr val="565656"/>
                </a:solidFill>
                <a:latin typeface="Montserrat Bold"/>
                <a:ea typeface="Montserrat Bold"/>
                <a:cs typeface="Montserrat Bold"/>
                <a:sym typeface="Montserrat Bold"/>
              </a:rPr>
              <a:t>1 moderatör, 1 koordinatör, her </a:t>
            </a:r>
            <a:r>
              <a:rPr lang="en-US" sz="2100" b="1" u="none" strike="noStrike" dirty="0" err="1">
                <a:solidFill>
                  <a:srgbClr val="565656"/>
                </a:solidFill>
                <a:latin typeface="Montserrat Bold"/>
                <a:ea typeface="Montserrat Bold"/>
                <a:cs typeface="Montserrat Bold"/>
                <a:sym typeface="Montserrat Bold"/>
              </a:rPr>
              <a:t>takıma</a:t>
            </a:r>
            <a:r>
              <a:rPr lang="en-US" sz="2100" b="1" u="none" strike="noStrike" dirty="0">
                <a:solidFill>
                  <a:srgbClr val="565656"/>
                </a:solidFill>
                <a:latin typeface="Montserrat Bold"/>
                <a:ea typeface="Montserrat Bold"/>
                <a:cs typeface="Montserrat Bold"/>
                <a:sym typeface="Montserrat Bold"/>
              </a:rPr>
              <a:t> 1 asistan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4810" y="8265546"/>
            <a:ext cx="3203789" cy="345479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marL="0" lvl="0" indent="0" algn="l">
              <a:lnSpc>
                <a:spcPts val="2940"/>
              </a:lnSpc>
              <a:spcBef>
                <a:spcPct val="0"/>
              </a:spcBef>
            </a:pPr>
            <a:r>
              <a:rPr lang="en-US" sz="2100" b="1" u="none" strike="noStrike" dirty="0">
                <a:solidFill>
                  <a:srgbClr val="565656"/>
                </a:solidFill>
                <a:latin typeface="Montserrat Bold"/>
                <a:ea typeface="Montserrat Bold"/>
                <a:cs typeface="Montserrat Bold"/>
                <a:sym typeface="Montserrat Bold"/>
              </a:rPr>
              <a:t>Katılımcı Sayısı:  5-500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904312" y="2995682"/>
            <a:ext cx="7294884" cy="4282454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just">
              <a:lnSpc>
                <a:spcPts val="2800"/>
              </a:lnSpc>
            </a:pP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Teknik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ve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analitik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düşünce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gücünü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işlevsel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hale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getirerek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bir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takım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çalışması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yürütülür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.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Bilyelerin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yol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aldığı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, domino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taşlarının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devrildiği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bu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düzende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,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zincirleme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ilerleyen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görevler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sonunda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tek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bir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amaç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yerine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getirilir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.</a:t>
            </a:r>
          </a:p>
          <a:p>
            <a:pPr algn="just">
              <a:lnSpc>
                <a:spcPts val="2800"/>
              </a:lnSpc>
            </a:pPr>
            <a:endParaRPr lang="en-US" sz="2000" dirty="0">
              <a:solidFill>
                <a:srgbClr val="565656"/>
              </a:solidFill>
              <a:latin typeface="Montserrat"/>
              <a:ea typeface="Montserrat"/>
              <a:cs typeface="Montserrat"/>
              <a:sym typeface="Montserrat"/>
            </a:endParaRPr>
          </a:p>
          <a:p>
            <a:pPr algn="just">
              <a:lnSpc>
                <a:spcPts val="2800"/>
              </a:lnSpc>
            </a:pP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Leonardo Da Vinci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ve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pek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çok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bilim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insanının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dehasını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takımınızla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canlandırma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zamanı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! Zor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görünen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işleri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birlikte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kolaylaştırmanın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gücünü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keşfedeceksiniz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.</a:t>
            </a:r>
          </a:p>
          <a:p>
            <a:pPr algn="just">
              <a:lnSpc>
                <a:spcPts val="2800"/>
              </a:lnSpc>
            </a:pPr>
            <a:endParaRPr lang="en-US" sz="2000" dirty="0">
              <a:solidFill>
                <a:srgbClr val="565656"/>
              </a:solidFill>
              <a:latin typeface="Montserrat"/>
              <a:ea typeface="Montserrat"/>
              <a:cs typeface="Montserrat"/>
              <a:sym typeface="Montserrat"/>
            </a:endParaRPr>
          </a:p>
          <a:p>
            <a:pPr marL="0" lvl="0" indent="0" algn="just">
              <a:lnSpc>
                <a:spcPts val="2800"/>
              </a:lnSpc>
              <a:spcBef>
                <a:spcPct val="0"/>
              </a:spcBef>
            </a:pP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Kaynak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ve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zaman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sınırlı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: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Proje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zamanında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tamamlanmalı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!</a:t>
            </a:r>
          </a:p>
          <a:p>
            <a:pPr marL="0" lvl="0" indent="0" algn="l">
              <a:lnSpc>
                <a:spcPts val="2800"/>
              </a:lnSpc>
              <a:spcBef>
                <a:spcPct val="0"/>
              </a:spcBef>
            </a:pPr>
            <a:endParaRPr lang="en-US" sz="2000" dirty="0">
              <a:solidFill>
                <a:srgbClr val="565656"/>
              </a:solidFill>
              <a:latin typeface="Montserrat"/>
              <a:ea typeface="Montserrat"/>
              <a:cs typeface="Montserrat"/>
              <a:sym typeface="Montserrat"/>
            </a:endParaRPr>
          </a:p>
          <a:p>
            <a:pPr marL="0" lvl="0" indent="0" algn="l">
              <a:lnSpc>
                <a:spcPts val="2800"/>
              </a:lnSpc>
              <a:spcBef>
                <a:spcPct val="0"/>
              </a:spcBef>
            </a:pPr>
            <a:endParaRPr lang="en-US" sz="2000" dirty="0">
              <a:solidFill>
                <a:srgbClr val="565656"/>
              </a:solidFill>
              <a:latin typeface="Montserrat"/>
              <a:ea typeface="Montserrat"/>
              <a:cs typeface="Montserrat"/>
              <a:sym typeface="Montserrat"/>
            </a:endParaRPr>
          </a:p>
        </p:txBody>
      </p:sp>
      <p:sp>
        <p:nvSpPr>
          <p:cNvPr id="25" name="TextBox 25"/>
          <p:cNvSpPr txBox="1"/>
          <p:nvPr/>
        </p:nvSpPr>
        <p:spPr>
          <a:xfrm>
            <a:off x="1882048" y="2358708"/>
            <a:ext cx="9440648" cy="35877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2800"/>
              </a:lnSpc>
            </a:pPr>
            <a:r>
              <a:rPr lang="en-US" sz="2000">
                <a:solidFill>
                  <a:srgbClr val="000000"/>
                </a:solidFill>
                <a:latin typeface="Roboto Condensed"/>
                <a:ea typeface="Roboto Condensed"/>
                <a:cs typeface="Roboto Condensed"/>
                <a:sym typeface="Roboto Condensed"/>
              </a:rPr>
              <a:t>TAKIM ÇALIŞMASI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3274322" y="9587428"/>
            <a:ext cx="6564285" cy="65659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0" lvl="0" indent="0" algn="ctr">
              <a:lnSpc>
                <a:spcPts val="2660"/>
              </a:lnSpc>
              <a:spcBef>
                <a:spcPct val="0"/>
              </a:spcBef>
            </a:pPr>
            <a:r>
              <a:rPr lang="en-US" sz="190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https://www.m3.com.tr/incredible-machines-basit-makineler/ </a:t>
            </a:r>
          </a:p>
        </p:txBody>
      </p:sp>
      <p:sp>
        <p:nvSpPr>
          <p:cNvPr id="27" name="TextBox 27"/>
          <p:cNvSpPr txBox="1"/>
          <p:nvPr/>
        </p:nvSpPr>
        <p:spPr>
          <a:xfrm>
            <a:off x="5572493" y="9240719"/>
            <a:ext cx="1818907" cy="345479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marL="0" lvl="0" indent="0" algn="l">
              <a:lnSpc>
                <a:spcPts val="2940"/>
              </a:lnSpc>
              <a:spcBef>
                <a:spcPct val="0"/>
              </a:spcBef>
            </a:pPr>
            <a:r>
              <a:rPr lang="en-US" sz="2100" b="1" dirty="0">
                <a:solidFill>
                  <a:srgbClr val="565656"/>
                </a:solidFill>
                <a:latin typeface="Montserrat Bold"/>
                <a:ea typeface="Montserrat Bold"/>
                <a:cs typeface="Montserrat Bold"/>
                <a:sym typeface="Montserrat Bold"/>
              </a:rPr>
              <a:t>Detaylı bilgi:</a:t>
            </a:r>
          </a:p>
        </p:txBody>
      </p:sp>
      <p:sp>
        <p:nvSpPr>
          <p:cNvPr id="28" name="TextBox 28"/>
          <p:cNvSpPr txBox="1"/>
          <p:nvPr/>
        </p:nvSpPr>
        <p:spPr>
          <a:xfrm>
            <a:off x="1028700" y="9463603"/>
            <a:ext cx="1980378" cy="26670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2160"/>
              </a:lnSpc>
            </a:pPr>
            <a:r>
              <a:rPr lang="en-US" sz="1800" b="1">
                <a:solidFill>
                  <a:srgbClr val="FFFFFF"/>
                </a:solidFill>
                <a:latin typeface="Montserrat Bold"/>
                <a:ea typeface="Montserrat Bold"/>
                <a:cs typeface="Montserrat Bold"/>
                <a:sym typeface="Montserrat Bold"/>
              </a:rPr>
              <a:t>Fiyat: </a:t>
            </a:r>
          </a:p>
        </p:txBody>
      </p:sp>
      <p:sp>
        <p:nvSpPr>
          <p:cNvPr id="29" name="TextBox 29"/>
          <p:cNvSpPr txBox="1"/>
          <p:nvPr/>
        </p:nvSpPr>
        <p:spPr>
          <a:xfrm>
            <a:off x="1127035" y="1551180"/>
            <a:ext cx="9440648" cy="1331503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5360"/>
              </a:lnSpc>
            </a:pPr>
            <a:r>
              <a:rPr lang="en-US" sz="3828">
                <a:solidFill>
                  <a:srgbClr val="000000"/>
                </a:solidFill>
                <a:latin typeface="Roboto Condensed"/>
                <a:ea typeface="Roboto Condensed"/>
                <a:cs typeface="Roboto Condensed"/>
                <a:sym typeface="Roboto Condensed"/>
              </a:rPr>
              <a:t>INCREDIBLE MACHINES: BASİT MAKİNELER</a:t>
            </a:r>
          </a:p>
          <a:p>
            <a:pPr algn="l">
              <a:lnSpc>
                <a:spcPts val="5360"/>
              </a:lnSpc>
            </a:pPr>
            <a:endParaRPr lang="en-US" sz="3828">
              <a:solidFill>
                <a:srgbClr val="000000"/>
              </a:solidFill>
              <a:latin typeface="Roboto Condensed"/>
              <a:ea typeface="Roboto Condensed"/>
              <a:cs typeface="Roboto Condensed"/>
              <a:sym typeface="Roboto Condensed"/>
            </a:endParaRPr>
          </a:p>
        </p:txBody>
      </p:sp>
    </p:spTree>
  </p:cSld>
  <p:clrMapOvr>
    <a:masterClrMapping/>
  </p:clrMapOvr>
</p:sld>
</file>

<file path=ppt/slides/slide4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2"/>
          <p:cNvGrpSpPr/>
          <p:nvPr/>
        </p:nvGrpSpPr>
        <p:grpSpPr>
          <a:xfrm>
            <a:off x="9703621" y="0"/>
            <a:ext cx="8584380" cy="10287000"/>
            <a:chOff x="0" y="0"/>
            <a:chExt cx="3358824" cy="2709333"/>
          </a:xfrm>
          <a:solidFill>
            <a:schemeClr val="accent6">
              <a:lumMod val="75000"/>
            </a:schemeClr>
          </a:solidFill>
        </p:grpSpPr>
        <p:sp>
          <p:nvSpPr>
            <p:cNvPr id="3" name="Freeform 3"/>
            <p:cNvSpPr/>
            <p:nvPr/>
          </p:nvSpPr>
          <p:spPr>
            <a:xfrm>
              <a:off x="0" y="0"/>
              <a:ext cx="3358824" cy="2709333"/>
            </a:xfrm>
            <a:custGeom>
              <a:avLst/>
              <a:gdLst/>
              <a:ahLst/>
              <a:cxnLst/>
              <a:rect l="l" t="t" r="r" b="b"/>
              <a:pathLst>
                <a:path w="3358824" h="2709333">
                  <a:moveTo>
                    <a:pt x="0" y="0"/>
                  </a:moveTo>
                  <a:lnTo>
                    <a:pt x="3358824" y="0"/>
                  </a:lnTo>
                  <a:lnTo>
                    <a:pt x="3358824" y="2709333"/>
                  </a:lnTo>
                  <a:lnTo>
                    <a:pt x="0" y="2709333"/>
                  </a:lnTo>
                  <a:close/>
                </a:path>
              </a:pathLst>
            </a:custGeom>
            <a:grpFill/>
          </p:spPr>
          <p:txBody>
            <a:bodyPr/>
            <a:lstStyle/>
            <a:p>
              <a:endParaRPr lang="tr-TR"/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0" y="-38100"/>
              <a:ext cx="3358824" cy="2747433"/>
            </a:xfrm>
            <a:prstGeom prst="rect">
              <a:avLst/>
            </a:prstGeom>
            <a:grpFill/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940"/>
                </a:lnSpc>
              </a:pPr>
              <a:endParaRPr/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8256852" y="2195976"/>
            <a:ext cx="3241165" cy="5559935"/>
            <a:chOff x="0" y="0"/>
            <a:chExt cx="4321553" cy="7413246"/>
          </a:xfrm>
        </p:grpSpPr>
        <p:pic>
          <p:nvPicPr>
            <p:cNvPr id="6" name="Picture 6"/>
            <p:cNvPicPr>
              <a:picLocks noChangeAspect="1"/>
            </p:cNvPicPr>
            <p:nvPr/>
          </p:nvPicPr>
          <p:blipFill>
            <a:blip r:embed="rId2"/>
            <a:srcRect l="30359" t="7617" r="41371" b="13210"/>
            <a:stretch>
              <a:fillRect/>
            </a:stretch>
          </p:blipFill>
          <p:spPr>
            <a:xfrm>
              <a:off x="0" y="0"/>
              <a:ext cx="4321553" cy="7413246"/>
            </a:xfrm>
            <a:prstGeom prst="rect">
              <a:avLst/>
            </a:prstGeom>
          </p:spPr>
        </p:pic>
      </p:grpSp>
      <p:grpSp>
        <p:nvGrpSpPr>
          <p:cNvPr id="7" name="Group 7"/>
          <p:cNvGrpSpPr/>
          <p:nvPr/>
        </p:nvGrpSpPr>
        <p:grpSpPr>
          <a:xfrm>
            <a:off x="11653271" y="2195976"/>
            <a:ext cx="3241165" cy="5559935"/>
            <a:chOff x="0" y="0"/>
            <a:chExt cx="4321553" cy="7413246"/>
          </a:xfrm>
        </p:grpSpPr>
        <p:pic>
          <p:nvPicPr>
            <p:cNvPr id="8" name="Picture 8"/>
            <p:cNvPicPr>
              <a:picLocks noChangeAspect="1"/>
            </p:cNvPicPr>
            <p:nvPr/>
          </p:nvPicPr>
          <p:blipFill>
            <a:blip r:embed="rId3"/>
            <a:srcRect l="32607" t="4088" r="35912" b="4463"/>
            <a:stretch>
              <a:fillRect/>
            </a:stretch>
          </p:blipFill>
          <p:spPr>
            <a:xfrm>
              <a:off x="0" y="0"/>
              <a:ext cx="4321553" cy="7413246"/>
            </a:xfrm>
            <a:prstGeom prst="rect">
              <a:avLst/>
            </a:prstGeom>
          </p:spPr>
        </p:pic>
      </p:grpSp>
      <p:grpSp>
        <p:nvGrpSpPr>
          <p:cNvPr id="9" name="Group 9"/>
          <p:cNvGrpSpPr/>
          <p:nvPr/>
        </p:nvGrpSpPr>
        <p:grpSpPr>
          <a:xfrm>
            <a:off x="15046835" y="2195976"/>
            <a:ext cx="3241165" cy="5559935"/>
            <a:chOff x="0" y="0"/>
            <a:chExt cx="4321553" cy="7413246"/>
          </a:xfrm>
        </p:grpSpPr>
        <p:pic>
          <p:nvPicPr>
            <p:cNvPr id="10" name="Picture 10"/>
            <p:cNvPicPr>
              <a:picLocks noChangeAspect="1"/>
            </p:cNvPicPr>
            <p:nvPr/>
          </p:nvPicPr>
          <p:blipFill>
            <a:blip r:embed="rId4"/>
            <a:srcRect l="15399" r="7002"/>
            <a:stretch>
              <a:fillRect/>
            </a:stretch>
          </p:blipFill>
          <p:spPr>
            <a:xfrm>
              <a:off x="0" y="0"/>
              <a:ext cx="4321553" cy="7413246"/>
            </a:xfrm>
            <a:prstGeom prst="rect">
              <a:avLst/>
            </a:prstGeom>
          </p:spPr>
        </p:pic>
      </p:grpSp>
      <p:sp>
        <p:nvSpPr>
          <p:cNvPr id="11" name="Freeform 11"/>
          <p:cNvSpPr/>
          <p:nvPr/>
        </p:nvSpPr>
        <p:spPr>
          <a:xfrm>
            <a:off x="12400255" y="9021491"/>
            <a:ext cx="3211827" cy="2879938"/>
          </a:xfrm>
          <a:custGeom>
            <a:avLst/>
            <a:gdLst/>
            <a:ahLst/>
            <a:cxnLst/>
            <a:rect l="l" t="t" r="r" b="b"/>
            <a:pathLst>
              <a:path w="3211827" h="2879938">
                <a:moveTo>
                  <a:pt x="0" y="0"/>
                </a:moveTo>
                <a:lnTo>
                  <a:pt x="3211827" y="0"/>
                </a:lnTo>
                <a:lnTo>
                  <a:pt x="3211827" y="2879938"/>
                </a:lnTo>
                <a:lnTo>
                  <a:pt x="0" y="2879938"/>
                </a:lnTo>
                <a:lnTo>
                  <a:pt x="0" y="0"/>
                </a:lnTo>
                <a:close/>
              </a:path>
            </a:pathLst>
          </a:custGeom>
          <a:blipFill>
            <a:blip r:embed="rId5">
              <a:extLst>
                <a:ext uri="{96DAC541-7B7A-43D3-8B79-37D633B846F1}">
                  <asvg:svgBlip xmlns:asvg="http://schemas.microsoft.com/office/drawing/2016/SVG/main" r:embed="rId6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tr-TR"/>
          </a:p>
        </p:txBody>
      </p:sp>
      <p:sp>
        <p:nvSpPr>
          <p:cNvPr id="12" name="Freeform 12"/>
          <p:cNvSpPr/>
          <p:nvPr/>
        </p:nvSpPr>
        <p:spPr>
          <a:xfrm>
            <a:off x="16052795" y="596667"/>
            <a:ext cx="1216708" cy="1216708"/>
          </a:xfrm>
          <a:custGeom>
            <a:avLst/>
            <a:gdLst/>
            <a:ahLst/>
            <a:cxnLst/>
            <a:rect l="l" t="t" r="r" b="b"/>
            <a:pathLst>
              <a:path w="1216708" h="1216708">
                <a:moveTo>
                  <a:pt x="0" y="0"/>
                </a:moveTo>
                <a:lnTo>
                  <a:pt x="1216708" y="0"/>
                </a:lnTo>
                <a:lnTo>
                  <a:pt x="1216708" y="1216708"/>
                </a:lnTo>
                <a:lnTo>
                  <a:pt x="0" y="1216708"/>
                </a:lnTo>
                <a:lnTo>
                  <a:pt x="0" y="0"/>
                </a:lnTo>
                <a:close/>
              </a:path>
            </a:pathLst>
          </a:custGeom>
          <a:blipFill>
            <a:blip r:embed="rId7"/>
            <a:stretch>
              <a:fillRect/>
            </a:stretch>
          </a:blipFill>
          <a:ln cap="sq">
            <a:noFill/>
            <a:prstDash val="solid"/>
            <a:miter/>
          </a:ln>
        </p:spPr>
        <p:txBody>
          <a:bodyPr/>
          <a:lstStyle/>
          <a:p>
            <a:endParaRPr lang="tr-TR"/>
          </a:p>
        </p:txBody>
      </p:sp>
      <p:sp>
        <p:nvSpPr>
          <p:cNvPr id="13" name="Freeform 13"/>
          <p:cNvSpPr/>
          <p:nvPr/>
        </p:nvSpPr>
        <p:spPr>
          <a:xfrm>
            <a:off x="851334" y="596667"/>
            <a:ext cx="2061427" cy="2061427"/>
          </a:xfrm>
          <a:custGeom>
            <a:avLst/>
            <a:gdLst/>
            <a:ahLst/>
            <a:cxnLst/>
            <a:rect l="l" t="t" r="r" b="b"/>
            <a:pathLst>
              <a:path w="2061427" h="2061427">
                <a:moveTo>
                  <a:pt x="0" y="0"/>
                </a:moveTo>
                <a:lnTo>
                  <a:pt x="2061428" y="0"/>
                </a:lnTo>
                <a:lnTo>
                  <a:pt x="2061428" y="2061427"/>
                </a:lnTo>
                <a:lnTo>
                  <a:pt x="0" y="2061427"/>
                </a:lnTo>
                <a:lnTo>
                  <a:pt x="0" y="0"/>
                </a:lnTo>
                <a:close/>
              </a:path>
            </a:pathLst>
          </a:custGeom>
          <a:blipFill>
            <a:blip r:embed="rId8">
              <a:extLst>
                <a:ext uri="{96DAC541-7B7A-43D3-8B79-37D633B846F1}">
                  <asvg:svgBlip xmlns:asvg="http://schemas.microsoft.com/office/drawing/2016/SVG/main" r:embed="rId9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tr-TR"/>
          </a:p>
        </p:txBody>
      </p:sp>
      <p:sp>
        <p:nvSpPr>
          <p:cNvPr id="14" name="Freeform 14"/>
          <p:cNvSpPr/>
          <p:nvPr/>
        </p:nvSpPr>
        <p:spPr>
          <a:xfrm>
            <a:off x="854169" y="7252751"/>
            <a:ext cx="386295" cy="386295"/>
          </a:xfrm>
          <a:custGeom>
            <a:avLst/>
            <a:gdLst/>
            <a:ahLst/>
            <a:cxnLst/>
            <a:rect l="l" t="t" r="r" b="b"/>
            <a:pathLst>
              <a:path w="386295" h="386295">
                <a:moveTo>
                  <a:pt x="0" y="0"/>
                </a:moveTo>
                <a:lnTo>
                  <a:pt x="386295" y="0"/>
                </a:lnTo>
                <a:lnTo>
                  <a:pt x="386295" y="386295"/>
                </a:lnTo>
                <a:lnTo>
                  <a:pt x="0" y="386295"/>
                </a:lnTo>
                <a:lnTo>
                  <a:pt x="0" y="0"/>
                </a:lnTo>
                <a:close/>
              </a:path>
            </a:pathLst>
          </a:custGeom>
          <a:blipFill>
            <a:blip r:embed="rId10">
              <a:extLst>
                <a:ext uri="{96DAC541-7B7A-43D3-8B79-37D633B846F1}">
                  <asvg:svgBlip xmlns:asvg="http://schemas.microsoft.com/office/drawing/2016/SVG/main" r:embed="rId11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tr-TR"/>
          </a:p>
        </p:txBody>
      </p:sp>
      <p:sp>
        <p:nvSpPr>
          <p:cNvPr id="15" name="Freeform 15"/>
          <p:cNvSpPr/>
          <p:nvPr/>
        </p:nvSpPr>
        <p:spPr>
          <a:xfrm>
            <a:off x="812686" y="7755911"/>
            <a:ext cx="595651" cy="347711"/>
          </a:xfrm>
          <a:custGeom>
            <a:avLst/>
            <a:gdLst/>
            <a:ahLst/>
            <a:cxnLst/>
            <a:rect l="l" t="t" r="r" b="b"/>
            <a:pathLst>
              <a:path w="595651" h="347711">
                <a:moveTo>
                  <a:pt x="0" y="0"/>
                </a:moveTo>
                <a:lnTo>
                  <a:pt x="595651" y="0"/>
                </a:lnTo>
                <a:lnTo>
                  <a:pt x="595651" y="347711"/>
                </a:lnTo>
                <a:lnTo>
                  <a:pt x="0" y="347711"/>
                </a:lnTo>
                <a:lnTo>
                  <a:pt x="0" y="0"/>
                </a:lnTo>
                <a:close/>
              </a:path>
            </a:pathLst>
          </a:custGeom>
          <a:blipFill>
            <a:blip r:embed="rId12">
              <a:extLst>
                <a:ext uri="{96DAC541-7B7A-43D3-8B79-37D633B846F1}">
                  <asvg:svgBlip xmlns:asvg="http://schemas.microsoft.com/office/drawing/2016/SVG/main" r:embed="rId13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tr-TR"/>
          </a:p>
        </p:txBody>
      </p:sp>
      <p:sp>
        <p:nvSpPr>
          <p:cNvPr id="19" name="Freeform 19"/>
          <p:cNvSpPr/>
          <p:nvPr/>
        </p:nvSpPr>
        <p:spPr>
          <a:xfrm>
            <a:off x="9838607" y="9258300"/>
            <a:ext cx="824341" cy="607951"/>
          </a:xfrm>
          <a:custGeom>
            <a:avLst/>
            <a:gdLst/>
            <a:ahLst/>
            <a:cxnLst/>
            <a:rect l="l" t="t" r="r" b="b"/>
            <a:pathLst>
              <a:path w="824341" h="607951">
                <a:moveTo>
                  <a:pt x="0" y="0"/>
                </a:moveTo>
                <a:lnTo>
                  <a:pt x="824341" y="0"/>
                </a:lnTo>
                <a:lnTo>
                  <a:pt x="824341" y="607951"/>
                </a:lnTo>
                <a:lnTo>
                  <a:pt x="0" y="607951"/>
                </a:lnTo>
                <a:lnTo>
                  <a:pt x="0" y="0"/>
                </a:lnTo>
                <a:close/>
              </a:path>
            </a:pathLst>
          </a:custGeom>
        </p:spPr>
        <p:txBody>
          <a:bodyPr/>
          <a:lstStyle/>
          <a:p>
            <a:endParaRPr lang="tr-TR"/>
          </a:p>
        </p:txBody>
      </p:sp>
      <p:sp>
        <p:nvSpPr>
          <p:cNvPr id="20" name="Freeform 20"/>
          <p:cNvSpPr/>
          <p:nvPr/>
        </p:nvSpPr>
        <p:spPr>
          <a:xfrm>
            <a:off x="10384741" y="9590801"/>
            <a:ext cx="556412" cy="569949"/>
          </a:xfrm>
          <a:custGeom>
            <a:avLst/>
            <a:gdLst/>
            <a:ahLst/>
            <a:cxnLst/>
            <a:rect l="l" t="t" r="r" b="b"/>
            <a:pathLst>
              <a:path w="556412" h="569949">
                <a:moveTo>
                  <a:pt x="0" y="0"/>
                </a:moveTo>
                <a:lnTo>
                  <a:pt x="556413" y="0"/>
                </a:lnTo>
                <a:lnTo>
                  <a:pt x="556413" y="569949"/>
                </a:lnTo>
                <a:lnTo>
                  <a:pt x="0" y="569949"/>
                </a:lnTo>
                <a:lnTo>
                  <a:pt x="0" y="0"/>
                </a:lnTo>
                <a:close/>
              </a:path>
            </a:pathLst>
          </a:custGeom>
          <a:blipFill>
            <a:blip r:embed="rId14">
              <a:extLst>
                <a:ext uri="{96DAC541-7B7A-43D3-8B79-37D633B846F1}">
                  <asvg:svgBlip xmlns:asvg="http://schemas.microsoft.com/office/drawing/2016/SVG/main" r:embed="rId15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tr-TR"/>
          </a:p>
        </p:txBody>
      </p:sp>
      <p:sp>
        <p:nvSpPr>
          <p:cNvPr id="21" name="TextBox 21"/>
          <p:cNvSpPr txBox="1"/>
          <p:nvPr/>
        </p:nvSpPr>
        <p:spPr>
          <a:xfrm>
            <a:off x="1589642" y="7248730"/>
            <a:ext cx="1419436" cy="345479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marL="0" lvl="0" indent="0" algn="l">
              <a:lnSpc>
                <a:spcPts val="2940"/>
              </a:lnSpc>
              <a:spcBef>
                <a:spcPct val="0"/>
              </a:spcBef>
            </a:pPr>
            <a:r>
              <a:rPr lang="en-US" sz="2100" b="1" dirty="0">
                <a:solidFill>
                  <a:srgbClr val="565656"/>
                </a:solidFill>
                <a:latin typeface="Montserrat Bold"/>
                <a:ea typeface="Montserrat Bold"/>
                <a:cs typeface="Montserrat Bold"/>
                <a:sym typeface="Montserrat Bold"/>
              </a:rPr>
              <a:t>60-120 dk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1589642" y="7756913"/>
            <a:ext cx="6609554" cy="356234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marL="0" lvl="0" indent="0" algn="l">
              <a:lnSpc>
                <a:spcPts val="2940"/>
              </a:lnSpc>
              <a:spcBef>
                <a:spcPct val="0"/>
              </a:spcBef>
            </a:pPr>
            <a:r>
              <a:rPr lang="en-US" sz="2100" b="1" u="none" strike="noStrike" dirty="0">
                <a:solidFill>
                  <a:srgbClr val="565656"/>
                </a:solidFill>
                <a:latin typeface="Montserrat Bold"/>
                <a:ea typeface="Montserrat Bold"/>
                <a:cs typeface="Montserrat Bold"/>
                <a:sym typeface="Montserrat Bold"/>
              </a:rPr>
              <a:t>1 moderatör, 1 koordinatör, her </a:t>
            </a:r>
            <a:r>
              <a:rPr lang="en-US" sz="2100" b="1" u="none" strike="noStrike" dirty="0" err="1">
                <a:solidFill>
                  <a:srgbClr val="565656"/>
                </a:solidFill>
                <a:latin typeface="Montserrat Bold"/>
                <a:ea typeface="Montserrat Bold"/>
                <a:cs typeface="Montserrat Bold"/>
                <a:sym typeface="Montserrat Bold"/>
              </a:rPr>
              <a:t>takıma</a:t>
            </a:r>
            <a:r>
              <a:rPr lang="en-US" sz="2100" b="1" u="none" strike="noStrike" dirty="0">
                <a:solidFill>
                  <a:srgbClr val="565656"/>
                </a:solidFill>
                <a:latin typeface="Montserrat Bold"/>
                <a:ea typeface="Montserrat Bold"/>
                <a:cs typeface="Montserrat Bold"/>
                <a:sym typeface="Montserrat Bold"/>
              </a:rPr>
              <a:t> 1 asistan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4810" y="8265547"/>
            <a:ext cx="3356189" cy="345479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marL="0" lvl="0" indent="0" algn="l">
              <a:lnSpc>
                <a:spcPts val="2940"/>
              </a:lnSpc>
              <a:spcBef>
                <a:spcPct val="0"/>
              </a:spcBef>
            </a:pPr>
            <a:r>
              <a:rPr lang="en-US" sz="2100" b="1" u="none" strike="noStrike" dirty="0">
                <a:solidFill>
                  <a:srgbClr val="565656"/>
                </a:solidFill>
                <a:latin typeface="Montserrat Bold"/>
                <a:ea typeface="Montserrat Bold"/>
                <a:cs typeface="Montserrat Bold"/>
                <a:sym typeface="Montserrat Bold"/>
              </a:rPr>
              <a:t>Katılımcı Sayısı:  10-500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904312" y="3093501"/>
            <a:ext cx="7197286" cy="4282454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just">
              <a:lnSpc>
                <a:spcPts val="2800"/>
              </a:lnSpc>
            </a:pP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Evcil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hayvanlar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için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kulübeler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yapıp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daha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iyi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şartlarda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yaşamalarına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olanak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sağlıyoruz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.</a:t>
            </a:r>
          </a:p>
          <a:p>
            <a:pPr algn="just">
              <a:lnSpc>
                <a:spcPts val="2800"/>
              </a:lnSpc>
            </a:pPr>
            <a:endParaRPr lang="en-US" sz="2000" dirty="0">
              <a:solidFill>
                <a:srgbClr val="565656"/>
              </a:solidFill>
              <a:latin typeface="Montserrat"/>
              <a:ea typeface="Montserrat"/>
              <a:cs typeface="Montserrat"/>
              <a:sym typeface="Montserrat"/>
            </a:endParaRPr>
          </a:p>
          <a:p>
            <a:pPr marL="0" lvl="0" indent="0" algn="just">
              <a:lnSpc>
                <a:spcPts val="2800"/>
              </a:lnSpc>
              <a:spcBef>
                <a:spcPct val="0"/>
              </a:spcBef>
            </a:pP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Takımlara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ayrılmış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katılımcılar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aldıkları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hızlı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ve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etkin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eğitimin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ardından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demonte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kulübelerin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parçalarını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birleştirip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zevklerine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göre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boyamasını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ve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süslemesini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yapıyorlar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.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Kimisi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tahtaların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kesiyor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kimisi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hayvanlara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özel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şeyler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tasarlıyor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,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kimisi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de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iç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dizaynını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yerleştiriyor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… Her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takım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ayrı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bir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kulübeyi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,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ayrı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bir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evcil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hayvan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için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yapıyor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,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süslüyor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ve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kulübeler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gerçekten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gerekli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olan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hayvan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barınaklarına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sizlerin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imzası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ile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teslim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ediliyor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.</a:t>
            </a:r>
            <a:endParaRPr lang="en-US" sz="2000" dirty="0">
              <a:solidFill>
                <a:srgbClr val="565656"/>
              </a:solidFill>
              <a:latin typeface="Montserrat"/>
              <a:ea typeface="Montserrat"/>
              <a:cs typeface="Montserrat"/>
              <a:sym typeface="Montserrat"/>
              <a:hlinkClick r:id="rId16" tooltip="https://youtu.be/PvrsKVrJ8dw"/>
            </a:endParaRPr>
          </a:p>
          <a:p>
            <a:pPr marL="0" lvl="0" indent="0" algn="l">
              <a:lnSpc>
                <a:spcPts val="2800"/>
              </a:lnSpc>
              <a:spcBef>
                <a:spcPct val="0"/>
              </a:spcBef>
            </a:pPr>
            <a:endParaRPr lang="en-US" sz="2000" dirty="0">
              <a:solidFill>
                <a:srgbClr val="565656"/>
              </a:solidFill>
              <a:latin typeface="Montserrat"/>
              <a:ea typeface="Montserrat"/>
              <a:cs typeface="Montserrat"/>
              <a:sym typeface="Montserrat"/>
              <a:hlinkClick r:id="rId16" tooltip="https://youtu.be/PvrsKVrJ8dw"/>
            </a:endParaRPr>
          </a:p>
        </p:txBody>
      </p:sp>
      <p:sp>
        <p:nvSpPr>
          <p:cNvPr id="25" name="TextBox 25"/>
          <p:cNvSpPr txBox="1"/>
          <p:nvPr/>
        </p:nvSpPr>
        <p:spPr>
          <a:xfrm>
            <a:off x="1882048" y="2358708"/>
            <a:ext cx="9440648" cy="35877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2800"/>
              </a:lnSpc>
            </a:pPr>
            <a:r>
              <a:rPr lang="en-US" sz="2000">
                <a:solidFill>
                  <a:srgbClr val="000000"/>
                </a:solidFill>
                <a:latin typeface="Roboto Condensed"/>
                <a:ea typeface="Roboto Condensed"/>
                <a:cs typeface="Roboto Condensed"/>
                <a:sym typeface="Roboto Condensed"/>
              </a:rPr>
              <a:t>SOSYAL SORUMLULUK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3274322" y="9587428"/>
            <a:ext cx="6564285" cy="32321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0" lvl="0" indent="0" algn="ctr">
              <a:lnSpc>
                <a:spcPts val="2660"/>
              </a:lnSpc>
              <a:spcBef>
                <a:spcPct val="0"/>
              </a:spcBef>
            </a:pPr>
            <a:r>
              <a:rPr lang="en-US" sz="190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http://www.m3.com.tr/barinak-atolyesi/ </a:t>
            </a:r>
          </a:p>
        </p:txBody>
      </p:sp>
      <p:sp>
        <p:nvSpPr>
          <p:cNvPr id="27" name="TextBox 27"/>
          <p:cNvSpPr txBox="1"/>
          <p:nvPr/>
        </p:nvSpPr>
        <p:spPr>
          <a:xfrm>
            <a:off x="5572493" y="9240719"/>
            <a:ext cx="1818907" cy="346709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marL="0" lvl="0" indent="0" algn="l">
              <a:lnSpc>
                <a:spcPts val="2940"/>
              </a:lnSpc>
              <a:spcBef>
                <a:spcPct val="0"/>
              </a:spcBef>
            </a:pPr>
            <a:r>
              <a:rPr lang="en-US" sz="2100" b="1" dirty="0">
                <a:solidFill>
                  <a:srgbClr val="565656"/>
                </a:solidFill>
                <a:latin typeface="Montserrat Bold"/>
                <a:ea typeface="Montserrat Bold"/>
                <a:cs typeface="Montserrat Bold"/>
                <a:sym typeface="Montserrat Bold"/>
              </a:rPr>
              <a:t>Detaylı bilgi:</a:t>
            </a:r>
          </a:p>
        </p:txBody>
      </p:sp>
      <p:sp>
        <p:nvSpPr>
          <p:cNvPr id="28" name="TextBox 28"/>
          <p:cNvSpPr txBox="1"/>
          <p:nvPr/>
        </p:nvSpPr>
        <p:spPr>
          <a:xfrm>
            <a:off x="1028700" y="9463603"/>
            <a:ext cx="1980378" cy="26670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2160"/>
              </a:lnSpc>
            </a:pPr>
            <a:r>
              <a:rPr lang="en-US" sz="1800" b="1">
                <a:solidFill>
                  <a:srgbClr val="FFFFFF"/>
                </a:solidFill>
                <a:latin typeface="Montserrat Bold"/>
                <a:ea typeface="Montserrat Bold"/>
                <a:cs typeface="Montserrat Bold"/>
                <a:sym typeface="Montserrat Bold"/>
              </a:rPr>
              <a:t>Fiyat: </a:t>
            </a:r>
          </a:p>
        </p:txBody>
      </p:sp>
      <p:sp>
        <p:nvSpPr>
          <p:cNvPr id="29" name="TextBox 29"/>
          <p:cNvSpPr txBox="1"/>
          <p:nvPr/>
        </p:nvSpPr>
        <p:spPr>
          <a:xfrm>
            <a:off x="1127035" y="1522605"/>
            <a:ext cx="9440648" cy="855888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6900"/>
              </a:lnSpc>
            </a:pPr>
            <a:r>
              <a:rPr lang="en-US" sz="4928">
                <a:solidFill>
                  <a:srgbClr val="000000"/>
                </a:solidFill>
                <a:latin typeface="Roboto Condensed"/>
                <a:ea typeface="Roboto Condensed"/>
                <a:cs typeface="Roboto Condensed"/>
                <a:sym typeface="Roboto Condensed"/>
              </a:rPr>
              <a:t>BARINAK ATÖLYESİ</a:t>
            </a:r>
          </a:p>
        </p:txBody>
      </p:sp>
    </p:spTree>
  </p:cSld>
  <p:clrMapOvr>
    <a:masterClrMapping/>
  </p:clrMapOvr>
</p:sld>
</file>

<file path=ppt/slides/slide4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2"/>
          <p:cNvGrpSpPr/>
          <p:nvPr/>
        </p:nvGrpSpPr>
        <p:grpSpPr>
          <a:xfrm>
            <a:off x="9703621" y="0"/>
            <a:ext cx="8584380" cy="10287000"/>
            <a:chOff x="0" y="0"/>
            <a:chExt cx="3358824" cy="2709333"/>
          </a:xfrm>
          <a:solidFill>
            <a:schemeClr val="accent6">
              <a:lumMod val="75000"/>
            </a:schemeClr>
          </a:solidFill>
        </p:grpSpPr>
        <p:sp>
          <p:nvSpPr>
            <p:cNvPr id="3" name="Freeform 3"/>
            <p:cNvSpPr/>
            <p:nvPr/>
          </p:nvSpPr>
          <p:spPr>
            <a:xfrm>
              <a:off x="0" y="0"/>
              <a:ext cx="3358824" cy="2709333"/>
            </a:xfrm>
            <a:custGeom>
              <a:avLst/>
              <a:gdLst/>
              <a:ahLst/>
              <a:cxnLst/>
              <a:rect l="l" t="t" r="r" b="b"/>
              <a:pathLst>
                <a:path w="3358824" h="2709333">
                  <a:moveTo>
                    <a:pt x="0" y="0"/>
                  </a:moveTo>
                  <a:lnTo>
                    <a:pt x="3358824" y="0"/>
                  </a:lnTo>
                  <a:lnTo>
                    <a:pt x="3358824" y="2709333"/>
                  </a:lnTo>
                  <a:lnTo>
                    <a:pt x="0" y="2709333"/>
                  </a:lnTo>
                  <a:close/>
                </a:path>
              </a:pathLst>
            </a:custGeom>
            <a:grpFill/>
          </p:spPr>
          <p:txBody>
            <a:bodyPr/>
            <a:lstStyle/>
            <a:p>
              <a:endParaRPr lang="tr-TR"/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0" y="-38100"/>
              <a:ext cx="3358824" cy="2747433"/>
            </a:xfrm>
            <a:prstGeom prst="rect">
              <a:avLst/>
            </a:prstGeom>
            <a:grpFill/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940"/>
                </a:lnSpc>
              </a:pPr>
              <a:endParaRPr/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8256852" y="2195976"/>
            <a:ext cx="3241165" cy="5559935"/>
            <a:chOff x="0" y="0"/>
            <a:chExt cx="4321553" cy="7413246"/>
          </a:xfrm>
        </p:grpSpPr>
        <p:pic>
          <p:nvPicPr>
            <p:cNvPr id="6" name="Picture 6"/>
            <p:cNvPicPr>
              <a:picLocks noChangeAspect="1"/>
            </p:cNvPicPr>
            <p:nvPr/>
          </p:nvPicPr>
          <p:blipFill>
            <a:blip r:embed="rId2"/>
            <a:srcRect l="36981" t="7433" r="28294" b="6549"/>
            <a:stretch>
              <a:fillRect/>
            </a:stretch>
          </p:blipFill>
          <p:spPr>
            <a:xfrm>
              <a:off x="0" y="0"/>
              <a:ext cx="4321553" cy="7413246"/>
            </a:xfrm>
            <a:prstGeom prst="rect">
              <a:avLst/>
            </a:prstGeom>
          </p:spPr>
        </p:pic>
      </p:grpSp>
      <p:grpSp>
        <p:nvGrpSpPr>
          <p:cNvPr id="7" name="Group 7"/>
          <p:cNvGrpSpPr/>
          <p:nvPr/>
        </p:nvGrpSpPr>
        <p:grpSpPr>
          <a:xfrm>
            <a:off x="11653271" y="2195976"/>
            <a:ext cx="3241165" cy="5559935"/>
            <a:chOff x="0" y="0"/>
            <a:chExt cx="4321553" cy="7413246"/>
          </a:xfrm>
        </p:grpSpPr>
        <p:pic>
          <p:nvPicPr>
            <p:cNvPr id="8" name="Picture 8"/>
            <p:cNvPicPr>
              <a:picLocks noChangeAspect="1"/>
            </p:cNvPicPr>
            <p:nvPr/>
          </p:nvPicPr>
          <p:blipFill>
            <a:blip r:embed="rId3"/>
            <a:srcRect t="1754" b="1754"/>
            <a:stretch>
              <a:fillRect/>
            </a:stretch>
          </p:blipFill>
          <p:spPr>
            <a:xfrm>
              <a:off x="0" y="0"/>
              <a:ext cx="4321553" cy="7413246"/>
            </a:xfrm>
            <a:prstGeom prst="rect">
              <a:avLst/>
            </a:prstGeom>
          </p:spPr>
        </p:pic>
      </p:grpSp>
      <p:grpSp>
        <p:nvGrpSpPr>
          <p:cNvPr id="9" name="Group 9"/>
          <p:cNvGrpSpPr/>
          <p:nvPr/>
        </p:nvGrpSpPr>
        <p:grpSpPr>
          <a:xfrm>
            <a:off x="15046835" y="2195976"/>
            <a:ext cx="3241165" cy="5559935"/>
            <a:chOff x="0" y="0"/>
            <a:chExt cx="4321553" cy="7413246"/>
          </a:xfrm>
        </p:grpSpPr>
        <p:pic>
          <p:nvPicPr>
            <p:cNvPr id="10" name="Picture 10"/>
            <p:cNvPicPr>
              <a:picLocks noChangeAspect="1"/>
            </p:cNvPicPr>
            <p:nvPr/>
          </p:nvPicPr>
          <p:blipFill>
            <a:blip r:embed="rId4"/>
            <a:srcRect t="1754" b="1754"/>
            <a:stretch>
              <a:fillRect/>
            </a:stretch>
          </p:blipFill>
          <p:spPr>
            <a:xfrm>
              <a:off x="0" y="0"/>
              <a:ext cx="4321553" cy="7413246"/>
            </a:xfrm>
            <a:prstGeom prst="rect">
              <a:avLst/>
            </a:prstGeom>
          </p:spPr>
        </p:pic>
      </p:grpSp>
      <p:sp>
        <p:nvSpPr>
          <p:cNvPr id="11" name="Freeform 11"/>
          <p:cNvSpPr/>
          <p:nvPr/>
        </p:nvSpPr>
        <p:spPr>
          <a:xfrm>
            <a:off x="12400255" y="9021491"/>
            <a:ext cx="3211827" cy="2879938"/>
          </a:xfrm>
          <a:custGeom>
            <a:avLst/>
            <a:gdLst/>
            <a:ahLst/>
            <a:cxnLst/>
            <a:rect l="l" t="t" r="r" b="b"/>
            <a:pathLst>
              <a:path w="3211827" h="2879938">
                <a:moveTo>
                  <a:pt x="0" y="0"/>
                </a:moveTo>
                <a:lnTo>
                  <a:pt x="3211827" y="0"/>
                </a:lnTo>
                <a:lnTo>
                  <a:pt x="3211827" y="2879938"/>
                </a:lnTo>
                <a:lnTo>
                  <a:pt x="0" y="2879938"/>
                </a:lnTo>
                <a:lnTo>
                  <a:pt x="0" y="0"/>
                </a:lnTo>
                <a:close/>
              </a:path>
            </a:pathLst>
          </a:custGeom>
          <a:blipFill>
            <a:blip r:embed="rId5">
              <a:extLst>
                <a:ext uri="{96DAC541-7B7A-43D3-8B79-37D633B846F1}">
                  <asvg:svgBlip xmlns:asvg="http://schemas.microsoft.com/office/drawing/2016/SVG/main" r:embed="rId6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tr-TR"/>
          </a:p>
        </p:txBody>
      </p:sp>
      <p:sp>
        <p:nvSpPr>
          <p:cNvPr id="12" name="Freeform 12"/>
          <p:cNvSpPr/>
          <p:nvPr/>
        </p:nvSpPr>
        <p:spPr>
          <a:xfrm>
            <a:off x="16052795" y="596667"/>
            <a:ext cx="1216708" cy="1216708"/>
          </a:xfrm>
          <a:custGeom>
            <a:avLst/>
            <a:gdLst/>
            <a:ahLst/>
            <a:cxnLst/>
            <a:rect l="l" t="t" r="r" b="b"/>
            <a:pathLst>
              <a:path w="1216708" h="1216708">
                <a:moveTo>
                  <a:pt x="0" y="0"/>
                </a:moveTo>
                <a:lnTo>
                  <a:pt x="1216708" y="0"/>
                </a:lnTo>
                <a:lnTo>
                  <a:pt x="1216708" y="1216708"/>
                </a:lnTo>
                <a:lnTo>
                  <a:pt x="0" y="1216708"/>
                </a:lnTo>
                <a:lnTo>
                  <a:pt x="0" y="0"/>
                </a:lnTo>
                <a:close/>
              </a:path>
            </a:pathLst>
          </a:custGeom>
          <a:blipFill>
            <a:blip r:embed="rId7"/>
            <a:stretch>
              <a:fillRect/>
            </a:stretch>
          </a:blipFill>
          <a:ln cap="sq">
            <a:noFill/>
            <a:prstDash val="solid"/>
            <a:miter/>
          </a:ln>
        </p:spPr>
        <p:txBody>
          <a:bodyPr/>
          <a:lstStyle/>
          <a:p>
            <a:endParaRPr lang="tr-TR"/>
          </a:p>
        </p:txBody>
      </p:sp>
      <p:sp>
        <p:nvSpPr>
          <p:cNvPr id="13" name="Freeform 13"/>
          <p:cNvSpPr/>
          <p:nvPr/>
        </p:nvSpPr>
        <p:spPr>
          <a:xfrm>
            <a:off x="851334" y="596667"/>
            <a:ext cx="2061427" cy="2061427"/>
          </a:xfrm>
          <a:custGeom>
            <a:avLst/>
            <a:gdLst/>
            <a:ahLst/>
            <a:cxnLst/>
            <a:rect l="l" t="t" r="r" b="b"/>
            <a:pathLst>
              <a:path w="2061427" h="2061427">
                <a:moveTo>
                  <a:pt x="0" y="0"/>
                </a:moveTo>
                <a:lnTo>
                  <a:pt x="2061428" y="0"/>
                </a:lnTo>
                <a:lnTo>
                  <a:pt x="2061428" y="2061427"/>
                </a:lnTo>
                <a:lnTo>
                  <a:pt x="0" y="2061427"/>
                </a:lnTo>
                <a:lnTo>
                  <a:pt x="0" y="0"/>
                </a:lnTo>
                <a:close/>
              </a:path>
            </a:pathLst>
          </a:custGeom>
          <a:blipFill>
            <a:blip r:embed="rId8">
              <a:extLst>
                <a:ext uri="{96DAC541-7B7A-43D3-8B79-37D633B846F1}">
                  <asvg:svgBlip xmlns:asvg="http://schemas.microsoft.com/office/drawing/2016/SVG/main" r:embed="rId9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tr-TR"/>
          </a:p>
        </p:txBody>
      </p:sp>
      <p:sp>
        <p:nvSpPr>
          <p:cNvPr id="14" name="Freeform 14"/>
          <p:cNvSpPr/>
          <p:nvPr/>
        </p:nvSpPr>
        <p:spPr>
          <a:xfrm>
            <a:off x="854169" y="7252751"/>
            <a:ext cx="386295" cy="386295"/>
          </a:xfrm>
          <a:custGeom>
            <a:avLst/>
            <a:gdLst/>
            <a:ahLst/>
            <a:cxnLst/>
            <a:rect l="l" t="t" r="r" b="b"/>
            <a:pathLst>
              <a:path w="386295" h="386295">
                <a:moveTo>
                  <a:pt x="0" y="0"/>
                </a:moveTo>
                <a:lnTo>
                  <a:pt x="386295" y="0"/>
                </a:lnTo>
                <a:lnTo>
                  <a:pt x="386295" y="386295"/>
                </a:lnTo>
                <a:lnTo>
                  <a:pt x="0" y="386295"/>
                </a:lnTo>
                <a:lnTo>
                  <a:pt x="0" y="0"/>
                </a:lnTo>
                <a:close/>
              </a:path>
            </a:pathLst>
          </a:custGeom>
          <a:blipFill>
            <a:blip r:embed="rId10">
              <a:extLst>
                <a:ext uri="{96DAC541-7B7A-43D3-8B79-37D633B846F1}">
                  <asvg:svgBlip xmlns:asvg="http://schemas.microsoft.com/office/drawing/2016/SVG/main" r:embed="rId11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tr-TR"/>
          </a:p>
        </p:txBody>
      </p:sp>
      <p:sp>
        <p:nvSpPr>
          <p:cNvPr id="15" name="Freeform 15"/>
          <p:cNvSpPr/>
          <p:nvPr/>
        </p:nvSpPr>
        <p:spPr>
          <a:xfrm>
            <a:off x="812686" y="7755911"/>
            <a:ext cx="595651" cy="347711"/>
          </a:xfrm>
          <a:custGeom>
            <a:avLst/>
            <a:gdLst/>
            <a:ahLst/>
            <a:cxnLst/>
            <a:rect l="l" t="t" r="r" b="b"/>
            <a:pathLst>
              <a:path w="595651" h="347711">
                <a:moveTo>
                  <a:pt x="0" y="0"/>
                </a:moveTo>
                <a:lnTo>
                  <a:pt x="595651" y="0"/>
                </a:lnTo>
                <a:lnTo>
                  <a:pt x="595651" y="347711"/>
                </a:lnTo>
                <a:lnTo>
                  <a:pt x="0" y="347711"/>
                </a:lnTo>
                <a:lnTo>
                  <a:pt x="0" y="0"/>
                </a:lnTo>
                <a:close/>
              </a:path>
            </a:pathLst>
          </a:custGeom>
          <a:blipFill>
            <a:blip r:embed="rId12">
              <a:extLst>
                <a:ext uri="{96DAC541-7B7A-43D3-8B79-37D633B846F1}">
                  <asvg:svgBlip xmlns:asvg="http://schemas.microsoft.com/office/drawing/2016/SVG/main" r:embed="rId13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tr-TR"/>
          </a:p>
        </p:txBody>
      </p:sp>
      <p:sp>
        <p:nvSpPr>
          <p:cNvPr id="19" name="Freeform 19"/>
          <p:cNvSpPr/>
          <p:nvPr/>
        </p:nvSpPr>
        <p:spPr>
          <a:xfrm>
            <a:off x="9838607" y="9258300"/>
            <a:ext cx="824341" cy="607951"/>
          </a:xfrm>
          <a:custGeom>
            <a:avLst/>
            <a:gdLst/>
            <a:ahLst/>
            <a:cxnLst/>
            <a:rect l="l" t="t" r="r" b="b"/>
            <a:pathLst>
              <a:path w="824341" h="607951">
                <a:moveTo>
                  <a:pt x="0" y="0"/>
                </a:moveTo>
                <a:lnTo>
                  <a:pt x="824341" y="0"/>
                </a:lnTo>
                <a:lnTo>
                  <a:pt x="824341" y="607951"/>
                </a:lnTo>
                <a:lnTo>
                  <a:pt x="0" y="607951"/>
                </a:lnTo>
                <a:lnTo>
                  <a:pt x="0" y="0"/>
                </a:lnTo>
                <a:close/>
              </a:path>
            </a:pathLst>
          </a:custGeom>
        </p:spPr>
        <p:txBody>
          <a:bodyPr/>
          <a:lstStyle/>
          <a:p>
            <a:endParaRPr lang="tr-TR"/>
          </a:p>
        </p:txBody>
      </p:sp>
      <p:sp>
        <p:nvSpPr>
          <p:cNvPr id="20" name="Freeform 20"/>
          <p:cNvSpPr/>
          <p:nvPr/>
        </p:nvSpPr>
        <p:spPr>
          <a:xfrm>
            <a:off x="10384741" y="9590801"/>
            <a:ext cx="556412" cy="569949"/>
          </a:xfrm>
          <a:custGeom>
            <a:avLst/>
            <a:gdLst/>
            <a:ahLst/>
            <a:cxnLst/>
            <a:rect l="l" t="t" r="r" b="b"/>
            <a:pathLst>
              <a:path w="556412" h="569949">
                <a:moveTo>
                  <a:pt x="0" y="0"/>
                </a:moveTo>
                <a:lnTo>
                  <a:pt x="556413" y="0"/>
                </a:lnTo>
                <a:lnTo>
                  <a:pt x="556413" y="569949"/>
                </a:lnTo>
                <a:lnTo>
                  <a:pt x="0" y="569949"/>
                </a:lnTo>
                <a:lnTo>
                  <a:pt x="0" y="0"/>
                </a:lnTo>
                <a:close/>
              </a:path>
            </a:pathLst>
          </a:custGeom>
          <a:blipFill>
            <a:blip r:embed="rId14">
              <a:extLst>
                <a:ext uri="{96DAC541-7B7A-43D3-8B79-37D633B846F1}">
                  <asvg:svgBlip xmlns:asvg="http://schemas.microsoft.com/office/drawing/2016/SVG/main" r:embed="rId15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tr-TR"/>
          </a:p>
        </p:txBody>
      </p:sp>
      <p:sp>
        <p:nvSpPr>
          <p:cNvPr id="21" name="TextBox 21"/>
          <p:cNvSpPr txBox="1"/>
          <p:nvPr/>
        </p:nvSpPr>
        <p:spPr>
          <a:xfrm>
            <a:off x="1589642" y="7248730"/>
            <a:ext cx="1419436" cy="345479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marL="0" lvl="0" indent="0" algn="l">
              <a:lnSpc>
                <a:spcPts val="2940"/>
              </a:lnSpc>
              <a:spcBef>
                <a:spcPct val="0"/>
              </a:spcBef>
            </a:pPr>
            <a:r>
              <a:rPr lang="en-US" sz="2100" b="1" dirty="0">
                <a:solidFill>
                  <a:srgbClr val="565656"/>
                </a:solidFill>
                <a:latin typeface="Montserrat Bold"/>
                <a:ea typeface="Montserrat Bold"/>
                <a:cs typeface="Montserrat Bold"/>
                <a:sym typeface="Montserrat Bold"/>
              </a:rPr>
              <a:t>60-120 dk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1589642" y="7756912"/>
            <a:ext cx="6609554" cy="345479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marL="0" lvl="0" indent="0" algn="l">
              <a:lnSpc>
                <a:spcPts val="2940"/>
              </a:lnSpc>
              <a:spcBef>
                <a:spcPct val="0"/>
              </a:spcBef>
            </a:pPr>
            <a:r>
              <a:rPr lang="en-US" sz="2100" b="1" u="none" strike="noStrike" dirty="0">
                <a:solidFill>
                  <a:srgbClr val="565656"/>
                </a:solidFill>
                <a:latin typeface="Montserrat Bold"/>
                <a:ea typeface="Montserrat Bold"/>
                <a:cs typeface="Montserrat Bold"/>
                <a:sym typeface="Montserrat Bold"/>
              </a:rPr>
              <a:t>1 moderatör, 1 koordinatör, her </a:t>
            </a:r>
            <a:r>
              <a:rPr lang="en-US" sz="2100" b="1" u="none" strike="noStrike" dirty="0" err="1">
                <a:solidFill>
                  <a:srgbClr val="565656"/>
                </a:solidFill>
                <a:latin typeface="Montserrat Bold"/>
                <a:ea typeface="Montserrat Bold"/>
                <a:cs typeface="Montserrat Bold"/>
                <a:sym typeface="Montserrat Bold"/>
              </a:rPr>
              <a:t>takıma</a:t>
            </a:r>
            <a:r>
              <a:rPr lang="en-US" sz="2100" b="1" u="none" strike="noStrike" dirty="0">
                <a:solidFill>
                  <a:srgbClr val="565656"/>
                </a:solidFill>
                <a:latin typeface="Montserrat Bold"/>
                <a:ea typeface="Montserrat Bold"/>
                <a:cs typeface="Montserrat Bold"/>
                <a:sym typeface="Montserrat Bold"/>
              </a:rPr>
              <a:t> 1 asistan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4810" y="8265547"/>
            <a:ext cx="3432389" cy="345479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marL="0" lvl="0" indent="0" algn="l">
              <a:lnSpc>
                <a:spcPts val="2940"/>
              </a:lnSpc>
              <a:spcBef>
                <a:spcPct val="0"/>
              </a:spcBef>
            </a:pPr>
            <a:r>
              <a:rPr lang="en-US" sz="2100" b="1" u="none" strike="noStrike" dirty="0">
                <a:solidFill>
                  <a:srgbClr val="565656"/>
                </a:solidFill>
                <a:latin typeface="Montserrat Bold"/>
                <a:ea typeface="Montserrat Bold"/>
                <a:cs typeface="Montserrat Bold"/>
                <a:sym typeface="Montserrat Bold"/>
              </a:rPr>
              <a:t>Katılımcı Sayısı:  10-500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904312" y="2877074"/>
            <a:ext cx="7096688" cy="4282454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just">
              <a:lnSpc>
                <a:spcPts val="2800"/>
              </a:lnSpc>
            </a:pP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Bir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saat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içinde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200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kişi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birbirini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tanıyabilir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mi?</a:t>
            </a:r>
          </a:p>
          <a:p>
            <a:pPr algn="just">
              <a:lnSpc>
                <a:spcPts val="2800"/>
              </a:lnSpc>
            </a:pPr>
            <a:endParaRPr lang="en-US" sz="2000" dirty="0">
              <a:solidFill>
                <a:srgbClr val="565656"/>
              </a:solidFill>
              <a:latin typeface="Montserrat"/>
              <a:ea typeface="Montserrat"/>
              <a:cs typeface="Montserrat"/>
              <a:sym typeface="Montserrat"/>
            </a:endParaRPr>
          </a:p>
          <a:p>
            <a:pPr algn="just">
              <a:lnSpc>
                <a:spcPts val="2800"/>
              </a:lnSpc>
            </a:pP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Team Networking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ile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evet!</a:t>
            </a:r>
          </a:p>
          <a:p>
            <a:pPr algn="just">
              <a:lnSpc>
                <a:spcPts val="2800"/>
              </a:lnSpc>
            </a:pPr>
            <a:endParaRPr lang="en-US" sz="2000" dirty="0">
              <a:solidFill>
                <a:srgbClr val="565656"/>
              </a:solidFill>
              <a:latin typeface="Montserrat"/>
              <a:ea typeface="Montserrat"/>
              <a:cs typeface="Montserrat"/>
              <a:sym typeface="Montserrat"/>
            </a:endParaRPr>
          </a:p>
          <a:p>
            <a:pPr algn="just">
              <a:lnSpc>
                <a:spcPts val="2800"/>
              </a:lnSpc>
            </a:pP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Girişteki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10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dakikalık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asansör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cümlesi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-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yani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30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saniyede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kendini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tanıtma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yeteneği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-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eğitiminin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ardından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kurulan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istasyonlarda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,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ekibiniz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için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özel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hazırlanan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kartvizitlerle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tanışma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seanslarımız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başlıyor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. </a:t>
            </a:r>
          </a:p>
          <a:p>
            <a:pPr algn="just">
              <a:lnSpc>
                <a:spcPts val="2800"/>
              </a:lnSpc>
            </a:pPr>
            <a:endParaRPr lang="en-US" sz="2000" dirty="0">
              <a:solidFill>
                <a:srgbClr val="565656"/>
              </a:solidFill>
              <a:latin typeface="Montserrat"/>
              <a:ea typeface="Montserrat"/>
              <a:cs typeface="Montserrat"/>
              <a:sym typeface="Montserrat"/>
            </a:endParaRPr>
          </a:p>
          <a:p>
            <a:pPr algn="just">
              <a:lnSpc>
                <a:spcPts val="2800"/>
              </a:lnSpc>
            </a:pP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Özel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sistemimizle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bir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saat</a:t>
            </a:r>
            <a:r>
              <a:rPr lang="tr-TR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içinde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herkes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birbiriyle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hızlı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tanışma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gerçekleştirmiş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oluyor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.</a:t>
            </a:r>
            <a:endParaRPr lang="en-US" sz="2000" dirty="0">
              <a:solidFill>
                <a:srgbClr val="565656"/>
              </a:solidFill>
              <a:latin typeface="Montserrat"/>
              <a:ea typeface="Montserrat"/>
              <a:cs typeface="Montserrat"/>
              <a:sym typeface="Montserrat"/>
              <a:hlinkClick r:id="rId16" tooltip="https://youtu.be/PvrsKVrJ8dw"/>
            </a:endParaRPr>
          </a:p>
          <a:p>
            <a:pPr marL="0" lvl="0" indent="0" algn="l">
              <a:lnSpc>
                <a:spcPts val="2800"/>
              </a:lnSpc>
              <a:spcBef>
                <a:spcPct val="0"/>
              </a:spcBef>
            </a:pPr>
            <a:endParaRPr lang="en-US" sz="2000" dirty="0">
              <a:solidFill>
                <a:srgbClr val="565656"/>
              </a:solidFill>
              <a:latin typeface="Montserrat"/>
              <a:ea typeface="Montserrat"/>
              <a:cs typeface="Montserrat"/>
              <a:sym typeface="Montserrat"/>
              <a:hlinkClick r:id="rId16" tooltip="https://youtu.be/PvrsKVrJ8dw"/>
            </a:endParaRPr>
          </a:p>
        </p:txBody>
      </p:sp>
      <p:sp>
        <p:nvSpPr>
          <p:cNvPr id="25" name="TextBox 25"/>
          <p:cNvSpPr txBox="1"/>
          <p:nvPr/>
        </p:nvSpPr>
        <p:spPr>
          <a:xfrm>
            <a:off x="1882048" y="2358708"/>
            <a:ext cx="9440648" cy="35877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2800"/>
              </a:lnSpc>
            </a:pPr>
            <a:r>
              <a:rPr lang="en-US" sz="2000">
                <a:solidFill>
                  <a:srgbClr val="000000"/>
                </a:solidFill>
                <a:latin typeface="Roboto Condensed"/>
                <a:ea typeface="Roboto Condensed"/>
                <a:cs typeface="Roboto Condensed"/>
                <a:sym typeface="Roboto Condensed"/>
              </a:rPr>
              <a:t>KAYNAŞMA OYUNLARI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3274322" y="9587428"/>
            <a:ext cx="6564285" cy="32321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0" lvl="0" indent="0" algn="ctr">
              <a:lnSpc>
                <a:spcPts val="2660"/>
              </a:lnSpc>
              <a:spcBef>
                <a:spcPct val="0"/>
              </a:spcBef>
            </a:pPr>
            <a:r>
              <a:rPr lang="en-US" sz="190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http://www.m3.com.tr/team-networking/ </a:t>
            </a:r>
          </a:p>
        </p:txBody>
      </p:sp>
      <p:sp>
        <p:nvSpPr>
          <p:cNvPr id="27" name="TextBox 27"/>
          <p:cNvSpPr txBox="1"/>
          <p:nvPr/>
        </p:nvSpPr>
        <p:spPr>
          <a:xfrm>
            <a:off x="5572493" y="9240719"/>
            <a:ext cx="1818907" cy="345479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marL="0" lvl="0" indent="0" algn="l">
              <a:lnSpc>
                <a:spcPts val="2940"/>
              </a:lnSpc>
              <a:spcBef>
                <a:spcPct val="0"/>
              </a:spcBef>
            </a:pPr>
            <a:r>
              <a:rPr lang="en-US" sz="2100" b="1" dirty="0">
                <a:solidFill>
                  <a:srgbClr val="565656"/>
                </a:solidFill>
                <a:latin typeface="Montserrat Bold"/>
                <a:ea typeface="Montserrat Bold"/>
                <a:cs typeface="Montserrat Bold"/>
                <a:sym typeface="Montserrat Bold"/>
              </a:rPr>
              <a:t>Detaylı bilgi:</a:t>
            </a:r>
          </a:p>
        </p:txBody>
      </p:sp>
      <p:sp>
        <p:nvSpPr>
          <p:cNvPr id="28" name="TextBox 28"/>
          <p:cNvSpPr txBox="1"/>
          <p:nvPr/>
        </p:nvSpPr>
        <p:spPr>
          <a:xfrm>
            <a:off x="1028700" y="9463603"/>
            <a:ext cx="1980378" cy="26670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2160"/>
              </a:lnSpc>
            </a:pPr>
            <a:r>
              <a:rPr lang="en-US" sz="1800" b="1">
                <a:solidFill>
                  <a:srgbClr val="FFFFFF"/>
                </a:solidFill>
                <a:latin typeface="Montserrat Bold"/>
                <a:ea typeface="Montserrat Bold"/>
                <a:cs typeface="Montserrat Bold"/>
                <a:sym typeface="Montserrat Bold"/>
              </a:rPr>
              <a:t>Fiyat: </a:t>
            </a:r>
          </a:p>
        </p:txBody>
      </p:sp>
      <p:sp>
        <p:nvSpPr>
          <p:cNvPr id="29" name="TextBox 29"/>
          <p:cNvSpPr txBox="1"/>
          <p:nvPr/>
        </p:nvSpPr>
        <p:spPr>
          <a:xfrm>
            <a:off x="1127035" y="1522605"/>
            <a:ext cx="9440648" cy="855888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6900"/>
              </a:lnSpc>
            </a:pPr>
            <a:r>
              <a:rPr lang="en-US" sz="4928">
                <a:solidFill>
                  <a:srgbClr val="000000"/>
                </a:solidFill>
                <a:latin typeface="Roboto Condensed"/>
                <a:ea typeface="Roboto Condensed"/>
                <a:cs typeface="Roboto Condensed"/>
                <a:sym typeface="Roboto Condensed"/>
              </a:rPr>
              <a:t>TEAM NETWORKING</a:t>
            </a:r>
          </a:p>
        </p:txBody>
      </p:sp>
    </p:spTree>
  </p:cSld>
  <p:clrMapOvr>
    <a:masterClrMapping/>
  </p:clrMapOvr>
</p:sld>
</file>

<file path=ppt/slides/slide4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9832F2EA-15DF-74AF-0D3F-1EAB289BDFD8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3" name="Group 3">
            <a:extLst>
              <a:ext uri="{FF2B5EF4-FFF2-40B4-BE49-F238E27FC236}">
                <a16:creationId xmlns:a16="http://schemas.microsoft.com/office/drawing/2014/main" id="{961E56FE-35F2-A7F1-90AB-0AFEFD962D41}"/>
              </a:ext>
            </a:extLst>
          </p:cNvPr>
          <p:cNvGrpSpPr/>
          <p:nvPr/>
        </p:nvGrpSpPr>
        <p:grpSpPr>
          <a:xfrm>
            <a:off x="8686800" y="3826058"/>
            <a:ext cx="9440648" cy="4614174"/>
            <a:chOff x="0" y="0"/>
            <a:chExt cx="2379503" cy="1215256"/>
          </a:xfrm>
          <a:solidFill>
            <a:schemeClr val="tx1"/>
          </a:solidFill>
        </p:grpSpPr>
        <p:sp>
          <p:nvSpPr>
            <p:cNvPr id="4" name="Freeform 4">
              <a:extLst>
                <a:ext uri="{FF2B5EF4-FFF2-40B4-BE49-F238E27FC236}">
                  <a16:creationId xmlns:a16="http://schemas.microsoft.com/office/drawing/2014/main" id="{73FC2282-61B8-9793-662E-CEE34C3ADBCF}"/>
                </a:ext>
              </a:extLst>
            </p:cNvPr>
            <p:cNvSpPr/>
            <p:nvPr/>
          </p:nvSpPr>
          <p:spPr>
            <a:xfrm>
              <a:off x="0" y="0"/>
              <a:ext cx="2379503" cy="1215256"/>
            </a:xfrm>
            <a:custGeom>
              <a:avLst/>
              <a:gdLst/>
              <a:ahLst/>
              <a:cxnLst/>
              <a:rect l="l" t="t" r="r" b="b"/>
              <a:pathLst>
                <a:path w="2379503" h="1215256">
                  <a:moveTo>
                    <a:pt x="0" y="0"/>
                  </a:moveTo>
                  <a:lnTo>
                    <a:pt x="2379503" y="0"/>
                  </a:lnTo>
                  <a:lnTo>
                    <a:pt x="2379503" y="1215256"/>
                  </a:lnTo>
                  <a:lnTo>
                    <a:pt x="0" y="1215256"/>
                  </a:lnTo>
                  <a:close/>
                </a:path>
              </a:pathLst>
            </a:custGeom>
            <a:grpFill/>
          </p:spPr>
          <p:txBody>
            <a:bodyPr/>
            <a:lstStyle/>
            <a:p>
              <a:endParaRPr lang="tr-TR">
                <a:solidFill>
                  <a:srgbClr val="FF0000"/>
                </a:solidFill>
              </a:endParaRPr>
            </a:p>
          </p:txBody>
        </p:sp>
        <p:sp>
          <p:nvSpPr>
            <p:cNvPr id="5" name="TextBox 5">
              <a:extLst>
                <a:ext uri="{FF2B5EF4-FFF2-40B4-BE49-F238E27FC236}">
                  <a16:creationId xmlns:a16="http://schemas.microsoft.com/office/drawing/2014/main" id="{73165EF3-0471-4CB8-2EA4-BE390B6B88A9}"/>
                </a:ext>
              </a:extLst>
            </p:cNvPr>
            <p:cNvSpPr txBox="1"/>
            <p:nvPr/>
          </p:nvSpPr>
          <p:spPr>
            <a:xfrm>
              <a:off x="0" y="-57150"/>
              <a:ext cx="2379503" cy="1272406"/>
            </a:xfrm>
            <a:prstGeom prst="rect">
              <a:avLst/>
            </a:prstGeom>
            <a:grpFill/>
          </p:spPr>
          <p:txBody>
            <a:bodyPr lIns="50800" tIns="50800" rIns="50800" bIns="50800" rtlCol="0" anchor="ctr"/>
            <a:lstStyle/>
            <a:p>
              <a:pPr algn="ctr">
                <a:lnSpc>
                  <a:spcPts val="3723"/>
                </a:lnSpc>
              </a:pPr>
              <a:endParaRPr>
                <a:solidFill>
                  <a:srgbClr val="FF0000"/>
                </a:solidFill>
              </a:endParaRPr>
            </a:p>
          </p:txBody>
        </p:sp>
      </p:grpSp>
      <p:grpSp>
        <p:nvGrpSpPr>
          <p:cNvPr id="6" name="Group 6">
            <a:extLst>
              <a:ext uri="{FF2B5EF4-FFF2-40B4-BE49-F238E27FC236}">
                <a16:creationId xmlns:a16="http://schemas.microsoft.com/office/drawing/2014/main" id="{156EE235-B9DF-B33C-DB7B-4B3817B137A5}"/>
              </a:ext>
            </a:extLst>
          </p:cNvPr>
          <p:cNvGrpSpPr/>
          <p:nvPr/>
        </p:nvGrpSpPr>
        <p:grpSpPr>
          <a:xfrm>
            <a:off x="381000" y="3033806"/>
            <a:ext cx="9154038" cy="4614174"/>
            <a:chOff x="0" y="0"/>
            <a:chExt cx="2379503" cy="1215256"/>
          </a:xfrm>
          <a:solidFill>
            <a:schemeClr val="bg2">
              <a:lumMod val="25000"/>
            </a:schemeClr>
          </a:solidFill>
        </p:grpSpPr>
        <p:sp>
          <p:nvSpPr>
            <p:cNvPr id="7" name="Freeform 7">
              <a:extLst>
                <a:ext uri="{FF2B5EF4-FFF2-40B4-BE49-F238E27FC236}">
                  <a16:creationId xmlns:a16="http://schemas.microsoft.com/office/drawing/2014/main" id="{949E05CD-47E6-577E-07A7-6330C0ABFA96}"/>
                </a:ext>
              </a:extLst>
            </p:cNvPr>
            <p:cNvSpPr/>
            <p:nvPr/>
          </p:nvSpPr>
          <p:spPr>
            <a:xfrm>
              <a:off x="0" y="0"/>
              <a:ext cx="2379503" cy="1215256"/>
            </a:xfrm>
            <a:custGeom>
              <a:avLst/>
              <a:gdLst/>
              <a:ahLst/>
              <a:cxnLst/>
              <a:rect l="l" t="t" r="r" b="b"/>
              <a:pathLst>
                <a:path w="2379503" h="1215256">
                  <a:moveTo>
                    <a:pt x="0" y="0"/>
                  </a:moveTo>
                  <a:lnTo>
                    <a:pt x="2379503" y="0"/>
                  </a:lnTo>
                  <a:lnTo>
                    <a:pt x="2379503" y="1215256"/>
                  </a:lnTo>
                  <a:lnTo>
                    <a:pt x="0" y="1215256"/>
                  </a:lnTo>
                  <a:close/>
                </a:path>
              </a:pathLst>
            </a:custGeom>
            <a:grpFill/>
          </p:spPr>
          <p:txBody>
            <a:bodyPr/>
            <a:lstStyle/>
            <a:p>
              <a:endParaRPr lang="tr-TR"/>
            </a:p>
          </p:txBody>
        </p:sp>
        <p:sp>
          <p:nvSpPr>
            <p:cNvPr id="8" name="TextBox 8">
              <a:extLst>
                <a:ext uri="{FF2B5EF4-FFF2-40B4-BE49-F238E27FC236}">
                  <a16:creationId xmlns:a16="http://schemas.microsoft.com/office/drawing/2014/main" id="{0E045CD2-8DDF-15F2-EE88-85FB9A23899A}"/>
                </a:ext>
              </a:extLst>
            </p:cNvPr>
            <p:cNvSpPr txBox="1"/>
            <p:nvPr/>
          </p:nvSpPr>
          <p:spPr>
            <a:xfrm>
              <a:off x="0" y="-57150"/>
              <a:ext cx="2379503" cy="1272406"/>
            </a:xfrm>
            <a:prstGeom prst="rect">
              <a:avLst/>
            </a:prstGeom>
            <a:grpFill/>
          </p:spPr>
          <p:txBody>
            <a:bodyPr lIns="50800" tIns="50800" rIns="50800" bIns="50800" rtlCol="0" anchor="ctr"/>
            <a:lstStyle/>
            <a:p>
              <a:pPr algn="ctr">
                <a:lnSpc>
                  <a:spcPts val="3723"/>
                </a:lnSpc>
              </a:pPr>
              <a:endParaRPr/>
            </a:p>
          </p:txBody>
        </p:sp>
      </p:grpSp>
      <p:grpSp>
        <p:nvGrpSpPr>
          <p:cNvPr id="11" name="Group 11">
            <a:extLst>
              <a:ext uri="{FF2B5EF4-FFF2-40B4-BE49-F238E27FC236}">
                <a16:creationId xmlns:a16="http://schemas.microsoft.com/office/drawing/2014/main" id="{CFF40457-03BF-59BE-F3D4-A88BF987D658}"/>
              </a:ext>
            </a:extLst>
          </p:cNvPr>
          <p:cNvGrpSpPr/>
          <p:nvPr/>
        </p:nvGrpSpPr>
        <p:grpSpPr>
          <a:xfrm>
            <a:off x="9727036" y="4533900"/>
            <a:ext cx="2571948" cy="1959705"/>
            <a:chOff x="0" y="0"/>
            <a:chExt cx="775141" cy="549927"/>
          </a:xfrm>
        </p:grpSpPr>
        <p:sp>
          <p:nvSpPr>
            <p:cNvPr id="12" name="Freeform 12">
              <a:extLst>
                <a:ext uri="{FF2B5EF4-FFF2-40B4-BE49-F238E27FC236}">
                  <a16:creationId xmlns:a16="http://schemas.microsoft.com/office/drawing/2014/main" id="{6C1DADE0-CF60-29BE-B614-95244CEA2800}"/>
                </a:ext>
              </a:extLst>
            </p:cNvPr>
            <p:cNvSpPr/>
            <p:nvPr/>
          </p:nvSpPr>
          <p:spPr>
            <a:xfrm>
              <a:off x="0" y="0"/>
              <a:ext cx="775141" cy="549927"/>
            </a:xfrm>
            <a:custGeom>
              <a:avLst/>
              <a:gdLst/>
              <a:ahLst/>
              <a:cxnLst/>
              <a:rect l="l" t="t" r="r" b="b"/>
              <a:pathLst>
                <a:path w="775141" h="549927">
                  <a:moveTo>
                    <a:pt x="0" y="0"/>
                  </a:moveTo>
                  <a:lnTo>
                    <a:pt x="775141" y="0"/>
                  </a:lnTo>
                  <a:lnTo>
                    <a:pt x="775141" y="549927"/>
                  </a:lnTo>
                  <a:lnTo>
                    <a:pt x="0" y="549927"/>
                  </a:lnTo>
                  <a:close/>
                </a:path>
              </a:pathLst>
            </a:custGeom>
            <a:blipFill>
              <a:blip r:embed="rId2"/>
              <a:stretch>
                <a:fillRect l="-3160" r="-3160"/>
              </a:stretch>
            </a:blipFill>
            <a:ln w="104775" cap="sq">
              <a:solidFill>
                <a:srgbClr val="FFFFFF"/>
              </a:solidFill>
              <a:prstDash val="solid"/>
              <a:miter/>
            </a:ln>
          </p:spPr>
          <p:txBody>
            <a:bodyPr/>
            <a:lstStyle/>
            <a:p>
              <a:endParaRPr lang="tr-TR"/>
            </a:p>
          </p:txBody>
        </p:sp>
      </p:grpSp>
      <p:grpSp>
        <p:nvGrpSpPr>
          <p:cNvPr id="13" name="Group 13">
            <a:extLst>
              <a:ext uri="{FF2B5EF4-FFF2-40B4-BE49-F238E27FC236}">
                <a16:creationId xmlns:a16="http://schemas.microsoft.com/office/drawing/2014/main" id="{6C016C98-FAFD-C7CA-B3DC-72BB47E2272F}"/>
              </a:ext>
            </a:extLst>
          </p:cNvPr>
          <p:cNvGrpSpPr/>
          <p:nvPr/>
        </p:nvGrpSpPr>
        <p:grpSpPr>
          <a:xfrm>
            <a:off x="12530599" y="4529444"/>
            <a:ext cx="2598927" cy="1959706"/>
            <a:chOff x="0" y="0"/>
            <a:chExt cx="775141" cy="549927"/>
          </a:xfrm>
        </p:grpSpPr>
        <p:sp>
          <p:nvSpPr>
            <p:cNvPr id="14" name="Freeform 14">
              <a:extLst>
                <a:ext uri="{FF2B5EF4-FFF2-40B4-BE49-F238E27FC236}">
                  <a16:creationId xmlns:a16="http://schemas.microsoft.com/office/drawing/2014/main" id="{0BD7B3B9-AD67-2BF1-2210-267910F9644F}"/>
                </a:ext>
              </a:extLst>
            </p:cNvPr>
            <p:cNvSpPr/>
            <p:nvPr/>
          </p:nvSpPr>
          <p:spPr>
            <a:xfrm>
              <a:off x="0" y="0"/>
              <a:ext cx="775141" cy="549927"/>
            </a:xfrm>
            <a:custGeom>
              <a:avLst/>
              <a:gdLst/>
              <a:ahLst/>
              <a:cxnLst/>
              <a:rect l="l" t="t" r="r" b="b"/>
              <a:pathLst>
                <a:path w="775141" h="549927">
                  <a:moveTo>
                    <a:pt x="0" y="0"/>
                  </a:moveTo>
                  <a:lnTo>
                    <a:pt x="775141" y="0"/>
                  </a:lnTo>
                  <a:lnTo>
                    <a:pt x="775141" y="549927"/>
                  </a:lnTo>
                  <a:lnTo>
                    <a:pt x="0" y="549927"/>
                  </a:lnTo>
                  <a:close/>
                </a:path>
              </a:pathLst>
            </a:custGeom>
            <a:blipFill>
              <a:blip r:embed="rId3"/>
              <a:stretch>
                <a:fillRect l="-9738" r="-9738"/>
              </a:stretch>
            </a:blipFill>
            <a:ln w="104775" cap="sq">
              <a:solidFill>
                <a:srgbClr val="FFFFFF"/>
              </a:solidFill>
              <a:prstDash val="solid"/>
              <a:miter/>
            </a:ln>
          </p:spPr>
          <p:txBody>
            <a:bodyPr/>
            <a:lstStyle/>
            <a:p>
              <a:endParaRPr lang="tr-TR"/>
            </a:p>
          </p:txBody>
        </p:sp>
      </p:grpSp>
      <p:sp>
        <p:nvSpPr>
          <p:cNvPr id="16" name="Freeform 16">
            <a:extLst>
              <a:ext uri="{FF2B5EF4-FFF2-40B4-BE49-F238E27FC236}">
                <a16:creationId xmlns:a16="http://schemas.microsoft.com/office/drawing/2014/main" id="{ED6AD013-7BAD-332A-188D-F5CC964FDDBB}"/>
              </a:ext>
            </a:extLst>
          </p:cNvPr>
          <p:cNvSpPr/>
          <p:nvPr/>
        </p:nvSpPr>
        <p:spPr>
          <a:xfrm>
            <a:off x="3673052" y="4227205"/>
            <a:ext cx="2717759" cy="1905940"/>
          </a:xfrm>
          <a:custGeom>
            <a:avLst/>
            <a:gdLst/>
            <a:ahLst/>
            <a:cxnLst/>
            <a:rect l="l" t="t" r="r" b="b"/>
            <a:pathLst>
              <a:path w="812800" h="549927">
                <a:moveTo>
                  <a:pt x="0" y="0"/>
                </a:moveTo>
                <a:lnTo>
                  <a:pt x="812800" y="0"/>
                </a:lnTo>
                <a:lnTo>
                  <a:pt x="812800" y="549927"/>
                </a:lnTo>
                <a:lnTo>
                  <a:pt x="0" y="549927"/>
                </a:lnTo>
                <a:close/>
              </a:path>
            </a:pathLst>
          </a:custGeom>
          <a:blipFill>
            <a:blip r:embed="rId4"/>
            <a:stretch>
              <a:fillRect t="-544" b="-544"/>
            </a:stretch>
          </a:blipFill>
          <a:ln w="104775" cap="sq">
            <a:solidFill>
              <a:srgbClr val="FFFFFF"/>
            </a:solidFill>
            <a:prstDash val="solid"/>
            <a:miter/>
          </a:ln>
        </p:spPr>
        <p:txBody>
          <a:bodyPr/>
          <a:lstStyle/>
          <a:p>
            <a:endParaRPr lang="tr-TR" dirty="0"/>
          </a:p>
        </p:txBody>
      </p:sp>
      <p:grpSp>
        <p:nvGrpSpPr>
          <p:cNvPr id="17" name="Group 17">
            <a:extLst>
              <a:ext uri="{FF2B5EF4-FFF2-40B4-BE49-F238E27FC236}">
                <a16:creationId xmlns:a16="http://schemas.microsoft.com/office/drawing/2014/main" id="{EE6640BA-D89A-4221-A33B-78D781CF03E2}"/>
              </a:ext>
            </a:extLst>
          </p:cNvPr>
          <p:cNvGrpSpPr/>
          <p:nvPr/>
        </p:nvGrpSpPr>
        <p:grpSpPr>
          <a:xfrm>
            <a:off x="627433" y="4227204"/>
            <a:ext cx="2787252" cy="1905941"/>
            <a:chOff x="0" y="0"/>
            <a:chExt cx="812800" cy="549927"/>
          </a:xfrm>
        </p:grpSpPr>
        <p:sp>
          <p:nvSpPr>
            <p:cNvPr id="18" name="Freeform 18">
              <a:extLst>
                <a:ext uri="{FF2B5EF4-FFF2-40B4-BE49-F238E27FC236}">
                  <a16:creationId xmlns:a16="http://schemas.microsoft.com/office/drawing/2014/main" id="{74C3D221-7E6E-24FE-3843-B6B3AAB104A6}"/>
                </a:ext>
              </a:extLst>
            </p:cNvPr>
            <p:cNvSpPr/>
            <p:nvPr/>
          </p:nvSpPr>
          <p:spPr>
            <a:xfrm>
              <a:off x="0" y="0"/>
              <a:ext cx="812800" cy="549927"/>
            </a:xfrm>
            <a:custGeom>
              <a:avLst/>
              <a:gdLst/>
              <a:ahLst/>
              <a:cxnLst/>
              <a:rect l="l" t="t" r="r" b="b"/>
              <a:pathLst>
                <a:path w="812800" h="549927">
                  <a:moveTo>
                    <a:pt x="0" y="0"/>
                  </a:moveTo>
                  <a:lnTo>
                    <a:pt x="812800" y="0"/>
                  </a:lnTo>
                  <a:lnTo>
                    <a:pt x="812800" y="549927"/>
                  </a:lnTo>
                  <a:lnTo>
                    <a:pt x="0" y="549927"/>
                  </a:lnTo>
                  <a:close/>
                </a:path>
              </a:pathLst>
            </a:custGeom>
            <a:blipFill>
              <a:blip r:embed="rId5"/>
              <a:stretch>
                <a:fillRect l="-5858" t="-7070" r="-10716" b="-15327"/>
              </a:stretch>
            </a:blipFill>
            <a:ln w="104775" cap="sq">
              <a:solidFill>
                <a:srgbClr val="FFFFFF"/>
              </a:solidFill>
              <a:prstDash val="solid"/>
              <a:miter/>
            </a:ln>
          </p:spPr>
          <p:txBody>
            <a:bodyPr/>
            <a:lstStyle/>
            <a:p>
              <a:endParaRPr lang="tr-TR"/>
            </a:p>
          </p:txBody>
        </p:sp>
      </p:grpSp>
      <p:grpSp>
        <p:nvGrpSpPr>
          <p:cNvPr id="19" name="Group 19">
            <a:extLst>
              <a:ext uri="{FF2B5EF4-FFF2-40B4-BE49-F238E27FC236}">
                <a16:creationId xmlns:a16="http://schemas.microsoft.com/office/drawing/2014/main" id="{0818D19C-F349-E535-D14A-782D3CA0FE9C}"/>
              </a:ext>
            </a:extLst>
          </p:cNvPr>
          <p:cNvGrpSpPr/>
          <p:nvPr/>
        </p:nvGrpSpPr>
        <p:grpSpPr>
          <a:xfrm>
            <a:off x="15380004" y="4524030"/>
            <a:ext cx="2594129" cy="1959706"/>
            <a:chOff x="0" y="0"/>
            <a:chExt cx="775141" cy="549927"/>
          </a:xfrm>
        </p:grpSpPr>
        <p:sp>
          <p:nvSpPr>
            <p:cNvPr id="20" name="Freeform 20">
              <a:extLst>
                <a:ext uri="{FF2B5EF4-FFF2-40B4-BE49-F238E27FC236}">
                  <a16:creationId xmlns:a16="http://schemas.microsoft.com/office/drawing/2014/main" id="{8E2246D3-8D30-900B-226C-A5FEC26B1B0E}"/>
                </a:ext>
              </a:extLst>
            </p:cNvPr>
            <p:cNvSpPr/>
            <p:nvPr/>
          </p:nvSpPr>
          <p:spPr>
            <a:xfrm>
              <a:off x="0" y="0"/>
              <a:ext cx="775141" cy="549927"/>
            </a:xfrm>
            <a:custGeom>
              <a:avLst/>
              <a:gdLst/>
              <a:ahLst/>
              <a:cxnLst/>
              <a:rect l="l" t="t" r="r" b="b"/>
              <a:pathLst>
                <a:path w="775141" h="549927">
                  <a:moveTo>
                    <a:pt x="0" y="0"/>
                  </a:moveTo>
                  <a:lnTo>
                    <a:pt x="775141" y="0"/>
                  </a:lnTo>
                  <a:lnTo>
                    <a:pt x="775141" y="549927"/>
                  </a:lnTo>
                  <a:lnTo>
                    <a:pt x="0" y="549927"/>
                  </a:lnTo>
                  <a:close/>
                </a:path>
              </a:pathLst>
            </a:custGeom>
            <a:blipFill>
              <a:blip r:embed="rId6"/>
              <a:stretch>
                <a:fillRect l="-3257" r="-3257"/>
              </a:stretch>
            </a:blipFill>
            <a:ln w="104775" cap="sq">
              <a:solidFill>
                <a:srgbClr val="FFFFFF"/>
              </a:solidFill>
              <a:prstDash val="solid"/>
              <a:miter/>
            </a:ln>
          </p:spPr>
          <p:txBody>
            <a:bodyPr/>
            <a:lstStyle/>
            <a:p>
              <a:endParaRPr lang="tr-TR"/>
            </a:p>
          </p:txBody>
        </p:sp>
      </p:grpSp>
      <p:sp>
        <p:nvSpPr>
          <p:cNvPr id="21" name="Freeform 21">
            <a:extLst>
              <a:ext uri="{FF2B5EF4-FFF2-40B4-BE49-F238E27FC236}">
                <a16:creationId xmlns:a16="http://schemas.microsoft.com/office/drawing/2014/main" id="{02747969-9027-BB73-30FE-4D9702F8F123}"/>
              </a:ext>
            </a:extLst>
          </p:cNvPr>
          <p:cNvSpPr/>
          <p:nvPr/>
        </p:nvSpPr>
        <p:spPr>
          <a:xfrm>
            <a:off x="16052795" y="596667"/>
            <a:ext cx="1216708" cy="1216708"/>
          </a:xfrm>
          <a:custGeom>
            <a:avLst/>
            <a:gdLst/>
            <a:ahLst/>
            <a:cxnLst/>
            <a:rect l="l" t="t" r="r" b="b"/>
            <a:pathLst>
              <a:path w="1216708" h="1216708">
                <a:moveTo>
                  <a:pt x="0" y="0"/>
                </a:moveTo>
                <a:lnTo>
                  <a:pt x="1216708" y="0"/>
                </a:lnTo>
                <a:lnTo>
                  <a:pt x="1216708" y="1216708"/>
                </a:lnTo>
                <a:lnTo>
                  <a:pt x="0" y="1216708"/>
                </a:lnTo>
                <a:lnTo>
                  <a:pt x="0" y="0"/>
                </a:lnTo>
                <a:close/>
              </a:path>
            </a:pathLst>
          </a:custGeom>
          <a:blipFill>
            <a:blip r:embed="rId7"/>
            <a:stretch>
              <a:fillRect/>
            </a:stretch>
          </a:blipFill>
        </p:spPr>
        <p:txBody>
          <a:bodyPr/>
          <a:lstStyle/>
          <a:p>
            <a:endParaRPr lang="tr-TR"/>
          </a:p>
        </p:txBody>
      </p:sp>
      <p:sp>
        <p:nvSpPr>
          <p:cNvPr id="22" name="TextBox 22">
            <a:extLst>
              <a:ext uri="{FF2B5EF4-FFF2-40B4-BE49-F238E27FC236}">
                <a16:creationId xmlns:a16="http://schemas.microsoft.com/office/drawing/2014/main" id="{8C54F8BE-91F1-0C84-BF9C-A567939F395C}"/>
              </a:ext>
            </a:extLst>
          </p:cNvPr>
          <p:cNvSpPr txBox="1"/>
          <p:nvPr/>
        </p:nvSpPr>
        <p:spPr>
          <a:xfrm>
            <a:off x="1142999" y="1571817"/>
            <a:ext cx="14909795" cy="819776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l">
              <a:lnSpc>
                <a:spcPts val="6900"/>
              </a:lnSpc>
            </a:pPr>
            <a:r>
              <a:rPr lang="tr-TR" sz="4928" b="1" dirty="0">
                <a:solidFill>
                  <a:srgbClr val="000000"/>
                </a:solidFill>
                <a:latin typeface="Montserrat" panose="00000500000000000000" pitchFamily="2" charset="-94"/>
                <a:ea typeface="League Spartan"/>
                <a:cs typeface="League Spartan"/>
                <a:sym typeface="League Spartan"/>
              </a:rPr>
              <a:t>INDOOR  TAKIM AKTİVİTELERİ</a:t>
            </a:r>
          </a:p>
        </p:txBody>
      </p:sp>
      <p:sp>
        <p:nvSpPr>
          <p:cNvPr id="25" name="TextBox 25">
            <a:extLst>
              <a:ext uri="{FF2B5EF4-FFF2-40B4-BE49-F238E27FC236}">
                <a16:creationId xmlns:a16="http://schemas.microsoft.com/office/drawing/2014/main" id="{1208E30F-C047-238E-751D-FBD55FF794FC}"/>
              </a:ext>
            </a:extLst>
          </p:cNvPr>
          <p:cNvSpPr txBox="1"/>
          <p:nvPr/>
        </p:nvSpPr>
        <p:spPr>
          <a:xfrm>
            <a:off x="571262" y="6327173"/>
            <a:ext cx="2899593" cy="25648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2031"/>
              </a:lnSpc>
            </a:pPr>
            <a:r>
              <a:rPr lang="tr-TR" b="1" spc="-29" dirty="0">
                <a:solidFill>
                  <a:srgbClr val="FFFFFF"/>
                </a:solidFill>
                <a:latin typeface="Montserrat" panose="00000500000000000000" pitchFamily="2" charset="-94"/>
                <a:ea typeface="Montserrat Bold"/>
                <a:cs typeface="Montserrat Bold"/>
                <a:sym typeface="Montserrat Bold"/>
              </a:rPr>
              <a:t>AI Müzik Yarışması</a:t>
            </a:r>
            <a:endParaRPr lang="en-US" b="1" spc="-29" dirty="0">
              <a:solidFill>
                <a:srgbClr val="FFFFFF"/>
              </a:solidFill>
              <a:latin typeface="Montserrat" panose="00000500000000000000" pitchFamily="2" charset="-94"/>
              <a:ea typeface="Montserrat Bold"/>
              <a:cs typeface="Montserrat Bold"/>
              <a:sym typeface="Montserrat Bold"/>
            </a:endParaRPr>
          </a:p>
        </p:txBody>
      </p:sp>
      <p:sp>
        <p:nvSpPr>
          <p:cNvPr id="26" name="TextBox 26">
            <a:extLst>
              <a:ext uri="{FF2B5EF4-FFF2-40B4-BE49-F238E27FC236}">
                <a16:creationId xmlns:a16="http://schemas.microsoft.com/office/drawing/2014/main" id="{29153C4B-D481-C0DC-466D-8EB91588BFF7}"/>
              </a:ext>
            </a:extLst>
          </p:cNvPr>
          <p:cNvSpPr txBox="1"/>
          <p:nvPr/>
        </p:nvSpPr>
        <p:spPr>
          <a:xfrm>
            <a:off x="9535038" y="6706141"/>
            <a:ext cx="2899593" cy="25648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2031"/>
              </a:lnSpc>
            </a:pPr>
            <a:r>
              <a:rPr lang="en-US" b="1" spc="-29" dirty="0">
                <a:solidFill>
                  <a:srgbClr val="FFFFFF"/>
                </a:solidFill>
                <a:latin typeface="Montserrat" panose="00000500000000000000" pitchFamily="2" charset="-94"/>
                <a:ea typeface="Montserrat Bold"/>
                <a:cs typeface="Montserrat Bold"/>
                <a:sym typeface="Montserrat Bold"/>
              </a:rPr>
              <a:t>Karanlıkta Ritim</a:t>
            </a:r>
          </a:p>
        </p:txBody>
      </p:sp>
      <p:sp>
        <p:nvSpPr>
          <p:cNvPr id="27" name="TextBox 27">
            <a:extLst>
              <a:ext uri="{FF2B5EF4-FFF2-40B4-BE49-F238E27FC236}">
                <a16:creationId xmlns:a16="http://schemas.microsoft.com/office/drawing/2014/main" id="{470ABCFB-1CDC-A6BE-D292-13851FBA0797}"/>
              </a:ext>
            </a:extLst>
          </p:cNvPr>
          <p:cNvSpPr txBox="1"/>
          <p:nvPr/>
        </p:nvSpPr>
        <p:spPr>
          <a:xfrm>
            <a:off x="3582134" y="6327173"/>
            <a:ext cx="2899593" cy="25648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2031"/>
              </a:lnSpc>
            </a:pPr>
            <a:r>
              <a:rPr lang="en-US" b="1" spc="-29" dirty="0">
                <a:solidFill>
                  <a:srgbClr val="FFFFFF"/>
                </a:solidFill>
                <a:latin typeface="Montserrat" panose="00000500000000000000" pitchFamily="2" charset="-94"/>
                <a:ea typeface="Montserrat Bold"/>
                <a:cs typeface="Montserrat Bold"/>
                <a:sym typeface="Montserrat Bold"/>
              </a:rPr>
              <a:t>Body Percussion</a:t>
            </a:r>
          </a:p>
        </p:txBody>
      </p:sp>
      <p:sp>
        <p:nvSpPr>
          <p:cNvPr id="28" name="TextBox 28">
            <a:extLst>
              <a:ext uri="{FF2B5EF4-FFF2-40B4-BE49-F238E27FC236}">
                <a16:creationId xmlns:a16="http://schemas.microsoft.com/office/drawing/2014/main" id="{12853DE0-5EA5-3F31-3C29-16E5801716AF}"/>
              </a:ext>
            </a:extLst>
          </p:cNvPr>
          <p:cNvSpPr txBox="1"/>
          <p:nvPr/>
        </p:nvSpPr>
        <p:spPr>
          <a:xfrm>
            <a:off x="12388373" y="6706141"/>
            <a:ext cx="2899593" cy="25648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2031"/>
              </a:lnSpc>
            </a:pPr>
            <a:r>
              <a:rPr lang="en-US" b="1" spc="-29" dirty="0">
                <a:solidFill>
                  <a:srgbClr val="FFFFFF"/>
                </a:solidFill>
                <a:latin typeface="Montserrat" panose="00000500000000000000" pitchFamily="2" charset="-94"/>
                <a:ea typeface="Montserrat Bold"/>
                <a:cs typeface="Montserrat Bold"/>
                <a:sym typeface="Montserrat Bold"/>
              </a:rPr>
              <a:t>Duymaksızın İletişim</a:t>
            </a:r>
          </a:p>
        </p:txBody>
      </p:sp>
      <p:sp>
        <p:nvSpPr>
          <p:cNvPr id="29" name="TextBox 29">
            <a:extLst>
              <a:ext uri="{FF2B5EF4-FFF2-40B4-BE49-F238E27FC236}">
                <a16:creationId xmlns:a16="http://schemas.microsoft.com/office/drawing/2014/main" id="{38AFC7D0-1A1A-A6DB-F6C1-B1119FF824D4}"/>
              </a:ext>
            </a:extLst>
          </p:cNvPr>
          <p:cNvSpPr txBox="1"/>
          <p:nvPr/>
        </p:nvSpPr>
        <p:spPr>
          <a:xfrm>
            <a:off x="6508618" y="6327173"/>
            <a:ext cx="2899593" cy="25648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2031"/>
              </a:lnSpc>
            </a:pPr>
            <a:r>
              <a:rPr lang="en-US" b="1" spc="-29" dirty="0">
                <a:solidFill>
                  <a:srgbClr val="FFFFFF"/>
                </a:solidFill>
                <a:latin typeface="Montserrat" panose="00000500000000000000" pitchFamily="2" charset="-94"/>
                <a:ea typeface="Montserrat Bold"/>
                <a:cs typeface="Montserrat Bold"/>
                <a:sym typeface="Montserrat Bold"/>
              </a:rPr>
              <a:t>Müzikal Borular</a:t>
            </a:r>
          </a:p>
        </p:txBody>
      </p:sp>
      <p:sp>
        <p:nvSpPr>
          <p:cNvPr id="30" name="TextBox 30">
            <a:extLst>
              <a:ext uri="{FF2B5EF4-FFF2-40B4-BE49-F238E27FC236}">
                <a16:creationId xmlns:a16="http://schemas.microsoft.com/office/drawing/2014/main" id="{7B3DF658-D674-8C93-1688-C9400C937181}"/>
              </a:ext>
            </a:extLst>
          </p:cNvPr>
          <p:cNvSpPr txBox="1"/>
          <p:nvPr/>
        </p:nvSpPr>
        <p:spPr>
          <a:xfrm>
            <a:off x="15211352" y="6706141"/>
            <a:ext cx="2899593" cy="25648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2031"/>
              </a:lnSpc>
            </a:pPr>
            <a:r>
              <a:rPr lang="en-US" b="1" spc="-29" dirty="0">
                <a:solidFill>
                  <a:srgbClr val="FFFFFF"/>
                </a:solidFill>
                <a:latin typeface="Montserrat" panose="00000500000000000000" pitchFamily="2" charset="-94"/>
                <a:ea typeface="Montserrat Bold"/>
                <a:cs typeface="Montserrat Bold"/>
                <a:sym typeface="Montserrat Bold"/>
              </a:rPr>
              <a:t>Şirket Korosu</a:t>
            </a:r>
          </a:p>
        </p:txBody>
      </p:sp>
      <p:sp>
        <p:nvSpPr>
          <p:cNvPr id="31" name="Freeform 31">
            <a:extLst>
              <a:ext uri="{FF2B5EF4-FFF2-40B4-BE49-F238E27FC236}">
                <a16:creationId xmlns:a16="http://schemas.microsoft.com/office/drawing/2014/main" id="{F227F2FA-B0A3-7754-7641-207CEF200D2C}"/>
              </a:ext>
            </a:extLst>
          </p:cNvPr>
          <p:cNvSpPr/>
          <p:nvPr/>
        </p:nvSpPr>
        <p:spPr>
          <a:xfrm>
            <a:off x="15357163" y="9258300"/>
            <a:ext cx="1912340" cy="793621"/>
          </a:xfrm>
          <a:custGeom>
            <a:avLst/>
            <a:gdLst/>
            <a:ahLst/>
            <a:cxnLst/>
            <a:rect l="l" t="t" r="r" b="b"/>
            <a:pathLst>
              <a:path w="1912340" h="793621">
                <a:moveTo>
                  <a:pt x="0" y="0"/>
                </a:moveTo>
                <a:lnTo>
                  <a:pt x="1912340" y="0"/>
                </a:lnTo>
                <a:lnTo>
                  <a:pt x="1912340" y="793621"/>
                </a:lnTo>
                <a:lnTo>
                  <a:pt x="0" y="793621"/>
                </a:lnTo>
                <a:lnTo>
                  <a:pt x="0" y="0"/>
                </a:lnTo>
                <a:close/>
              </a:path>
            </a:pathLst>
          </a:custGeom>
          <a:blipFill>
            <a:blip r:embed="rId8">
              <a:extLst>
                <a:ext uri="{96DAC541-7B7A-43D3-8B79-37D633B846F1}">
                  <asvg:svgBlip xmlns:asvg="http://schemas.microsoft.com/office/drawing/2016/SVG/main" r:embed="rId9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tr-TR"/>
          </a:p>
        </p:txBody>
      </p:sp>
      <p:sp>
        <p:nvSpPr>
          <p:cNvPr id="32" name="TextBox 32">
            <a:extLst>
              <a:ext uri="{FF2B5EF4-FFF2-40B4-BE49-F238E27FC236}">
                <a16:creationId xmlns:a16="http://schemas.microsoft.com/office/drawing/2014/main" id="{160791FD-CC6B-2A47-1607-858FE81BB07F}"/>
              </a:ext>
            </a:extLst>
          </p:cNvPr>
          <p:cNvSpPr txBox="1"/>
          <p:nvPr/>
        </p:nvSpPr>
        <p:spPr>
          <a:xfrm>
            <a:off x="14719222" y="8853271"/>
            <a:ext cx="2899593" cy="23939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0" lvl="0" indent="0" algn="l">
              <a:lnSpc>
                <a:spcPts val="2029"/>
              </a:lnSpc>
              <a:spcBef>
                <a:spcPct val="0"/>
              </a:spcBef>
            </a:pPr>
            <a:r>
              <a:rPr lang="en-US" sz="1449" b="1" u="none" strike="noStrike" dirty="0">
                <a:solidFill>
                  <a:srgbClr val="000000"/>
                </a:solidFill>
                <a:latin typeface="Montserrat" panose="00000500000000000000" pitchFamily="2" charset="-94"/>
                <a:ea typeface="League Spartan"/>
                <a:cs typeface="League Spartan"/>
                <a:sym typeface="League Spartan"/>
              </a:rPr>
              <a:t>VE ÇOK DAHA FAZLASI...</a:t>
            </a:r>
          </a:p>
        </p:txBody>
      </p:sp>
      <p:sp>
        <p:nvSpPr>
          <p:cNvPr id="36" name="Freeform 16">
            <a:extLst>
              <a:ext uri="{FF2B5EF4-FFF2-40B4-BE49-F238E27FC236}">
                <a16:creationId xmlns:a16="http://schemas.microsoft.com/office/drawing/2014/main" id="{53F1D31E-E8B6-B447-9835-07F7210DE2B1}"/>
              </a:ext>
            </a:extLst>
          </p:cNvPr>
          <p:cNvSpPr/>
          <p:nvPr/>
        </p:nvSpPr>
        <p:spPr>
          <a:xfrm>
            <a:off x="6649178" y="4227205"/>
            <a:ext cx="2682712" cy="1905940"/>
          </a:xfrm>
          <a:custGeom>
            <a:avLst/>
            <a:gdLst/>
            <a:ahLst/>
            <a:cxnLst/>
            <a:rect l="l" t="t" r="r" b="b"/>
            <a:pathLst>
              <a:path w="812800" h="549927">
                <a:moveTo>
                  <a:pt x="0" y="0"/>
                </a:moveTo>
                <a:lnTo>
                  <a:pt x="812800" y="0"/>
                </a:lnTo>
                <a:lnTo>
                  <a:pt x="812800" y="549927"/>
                </a:lnTo>
                <a:lnTo>
                  <a:pt x="0" y="549927"/>
                </a:lnTo>
                <a:close/>
              </a:path>
            </a:pathLst>
          </a:custGeom>
          <a:blipFill>
            <a:blip r:embed="rId4"/>
            <a:stretch>
              <a:fillRect t="-544" b="-544"/>
            </a:stretch>
          </a:blipFill>
          <a:ln w="104775" cap="sq">
            <a:solidFill>
              <a:srgbClr val="FFFFFF"/>
            </a:solidFill>
            <a:prstDash val="solid"/>
            <a:miter/>
          </a:ln>
        </p:spPr>
        <p:txBody>
          <a:bodyPr/>
          <a:lstStyle/>
          <a:p>
            <a:endParaRPr lang="tr-TR" dirty="0"/>
          </a:p>
        </p:txBody>
      </p:sp>
      <p:pic>
        <p:nvPicPr>
          <p:cNvPr id="34" name="Resim 33">
            <a:extLst>
              <a:ext uri="{FF2B5EF4-FFF2-40B4-BE49-F238E27FC236}">
                <a16:creationId xmlns:a16="http://schemas.microsoft.com/office/drawing/2014/main" id="{753F6758-5DB1-5760-175C-7C7C4D1E4CA0}"/>
              </a:ext>
            </a:extLst>
          </p:cNvPr>
          <p:cNvPicPr>
            <a:picLocks noChangeAspect="1"/>
          </p:cNvPicPr>
          <p:nvPr/>
        </p:nvPicPr>
        <p:blipFill>
          <a:blip r:embed="rId10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711897" y="4266235"/>
            <a:ext cx="2557273" cy="1788371"/>
          </a:xfrm>
          <a:prstGeom prst="rect">
            <a:avLst/>
          </a:prstGeom>
        </p:spPr>
      </p:pic>
      <p:pic>
        <p:nvPicPr>
          <p:cNvPr id="33" name="Resim 32">
            <a:extLst>
              <a:ext uri="{FF2B5EF4-FFF2-40B4-BE49-F238E27FC236}">
                <a16:creationId xmlns:a16="http://schemas.microsoft.com/office/drawing/2014/main" id="{04F103C6-E0B5-F7F3-E416-920F5AD5ADE6}"/>
              </a:ext>
            </a:extLst>
          </p:cNvPr>
          <p:cNvPicPr>
            <a:picLocks noChangeAspect="1"/>
          </p:cNvPicPr>
          <p:nvPr/>
        </p:nvPicPr>
        <p:blipFill>
          <a:blip r:embed="rId11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622" t="29688" r="-841" b="20667"/>
          <a:stretch>
            <a:fillRect/>
          </a:stretch>
        </p:blipFill>
        <p:spPr>
          <a:xfrm>
            <a:off x="666519" y="4266235"/>
            <a:ext cx="2748166" cy="182787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67361884"/>
      </p:ext>
    </p:extLst>
  </p:cSld>
  <p:clrMapOvr>
    <a:masterClrMapping/>
  </p:clrMapOvr>
</p:sld>
</file>

<file path=ppt/slides/slide4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2"/>
          <p:cNvGrpSpPr/>
          <p:nvPr/>
        </p:nvGrpSpPr>
        <p:grpSpPr>
          <a:xfrm>
            <a:off x="9703621" y="0"/>
            <a:ext cx="8584380" cy="10287000"/>
            <a:chOff x="0" y="0"/>
            <a:chExt cx="3358824" cy="2709333"/>
          </a:xfrm>
          <a:solidFill>
            <a:schemeClr val="bg2">
              <a:lumMod val="25000"/>
            </a:schemeClr>
          </a:solidFill>
        </p:grpSpPr>
        <p:sp>
          <p:nvSpPr>
            <p:cNvPr id="3" name="Freeform 3"/>
            <p:cNvSpPr/>
            <p:nvPr/>
          </p:nvSpPr>
          <p:spPr>
            <a:xfrm>
              <a:off x="0" y="0"/>
              <a:ext cx="3358824" cy="2709333"/>
            </a:xfrm>
            <a:custGeom>
              <a:avLst/>
              <a:gdLst/>
              <a:ahLst/>
              <a:cxnLst/>
              <a:rect l="l" t="t" r="r" b="b"/>
              <a:pathLst>
                <a:path w="3358824" h="2709333">
                  <a:moveTo>
                    <a:pt x="0" y="0"/>
                  </a:moveTo>
                  <a:lnTo>
                    <a:pt x="3358824" y="0"/>
                  </a:lnTo>
                  <a:lnTo>
                    <a:pt x="3358824" y="2709333"/>
                  </a:lnTo>
                  <a:lnTo>
                    <a:pt x="0" y="2709333"/>
                  </a:lnTo>
                  <a:close/>
                </a:path>
              </a:pathLst>
            </a:custGeom>
            <a:grpFill/>
          </p:spPr>
          <p:txBody>
            <a:bodyPr/>
            <a:lstStyle/>
            <a:p>
              <a:endParaRPr lang="tr-TR"/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0" y="-38100"/>
              <a:ext cx="3358824" cy="2747433"/>
            </a:xfrm>
            <a:prstGeom prst="rect">
              <a:avLst/>
            </a:prstGeom>
            <a:grpFill/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940"/>
                </a:lnSpc>
              </a:pPr>
              <a:endParaRPr/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8256852" y="2195976"/>
            <a:ext cx="3241165" cy="5559935"/>
            <a:chOff x="0" y="0"/>
            <a:chExt cx="4321553" cy="7413246"/>
          </a:xfrm>
        </p:grpSpPr>
        <p:pic>
          <p:nvPicPr>
            <p:cNvPr id="6" name="Picture 6"/>
            <p:cNvPicPr>
              <a:picLocks noChangeAspect="1"/>
            </p:cNvPicPr>
            <p:nvPr/>
          </p:nvPicPr>
          <p:blipFill>
            <a:blip r:embed="rId2"/>
            <a:srcRect l="18043" t="5787" r="48692" b="14235"/>
            <a:stretch>
              <a:fillRect/>
            </a:stretch>
          </p:blipFill>
          <p:spPr>
            <a:xfrm>
              <a:off x="0" y="0"/>
              <a:ext cx="4321553" cy="7413246"/>
            </a:xfrm>
            <a:prstGeom prst="rect">
              <a:avLst/>
            </a:prstGeom>
          </p:spPr>
        </p:pic>
      </p:grpSp>
      <p:grpSp>
        <p:nvGrpSpPr>
          <p:cNvPr id="7" name="Group 7"/>
          <p:cNvGrpSpPr/>
          <p:nvPr/>
        </p:nvGrpSpPr>
        <p:grpSpPr>
          <a:xfrm>
            <a:off x="11653271" y="2195976"/>
            <a:ext cx="3241165" cy="5559935"/>
            <a:chOff x="0" y="0"/>
            <a:chExt cx="4321553" cy="7413246"/>
          </a:xfrm>
        </p:grpSpPr>
        <p:pic>
          <p:nvPicPr>
            <p:cNvPr id="8" name="Picture 8"/>
            <p:cNvPicPr>
              <a:picLocks noChangeAspect="1"/>
            </p:cNvPicPr>
            <p:nvPr/>
          </p:nvPicPr>
          <p:blipFill>
            <a:blip r:embed="rId3"/>
            <a:srcRect l="36913" t="746" r="28175" b="54039"/>
            <a:stretch>
              <a:fillRect/>
            </a:stretch>
          </p:blipFill>
          <p:spPr>
            <a:xfrm>
              <a:off x="0" y="0"/>
              <a:ext cx="4321553" cy="7413246"/>
            </a:xfrm>
            <a:prstGeom prst="rect">
              <a:avLst/>
            </a:prstGeom>
          </p:spPr>
        </p:pic>
      </p:grpSp>
      <p:grpSp>
        <p:nvGrpSpPr>
          <p:cNvPr id="9" name="Group 9"/>
          <p:cNvGrpSpPr/>
          <p:nvPr/>
        </p:nvGrpSpPr>
        <p:grpSpPr>
          <a:xfrm>
            <a:off x="15046835" y="2195976"/>
            <a:ext cx="3241165" cy="5559935"/>
            <a:chOff x="0" y="0"/>
            <a:chExt cx="4321553" cy="7413246"/>
          </a:xfrm>
        </p:grpSpPr>
        <p:pic>
          <p:nvPicPr>
            <p:cNvPr id="10" name="Picture 10"/>
            <p:cNvPicPr>
              <a:picLocks noChangeAspect="1"/>
            </p:cNvPicPr>
            <p:nvPr/>
          </p:nvPicPr>
          <p:blipFill>
            <a:blip r:embed="rId4"/>
            <a:srcRect t="1754" b="1754"/>
            <a:stretch>
              <a:fillRect/>
            </a:stretch>
          </p:blipFill>
          <p:spPr>
            <a:xfrm>
              <a:off x="0" y="0"/>
              <a:ext cx="4321553" cy="7413246"/>
            </a:xfrm>
            <a:prstGeom prst="rect">
              <a:avLst/>
            </a:prstGeom>
          </p:spPr>
        </p:pic>
      </p:grpSp>
      <p:sp>
        <p:nvSpPr>
          <p:cNvPr id="11" name="Freeform 11"/>
          <p:cNvSpPr/>
          <p:nvPr/>
        </p:nvSpPr>
        <p:spPr>
          <a:xfrm>
            <a:off x="12400255" y="9021491"/>
            <a:ext cx="3211827" cy="2879938"/>
          </a:xfrm>
          <a:custGeom>
            <a:avLst/>
            <a:gdLst/>
            <a:ahLst/>
            <a:cxnLst/>
            <a:rect l="l" t="t" r="r" b="b"/>
            <a:pathLst>
              <a:path w="3211827" h="2879938">
                <a:moveTo>
                  <a:pt x="0" y="0"/>
                </a:moveTo>
                <a:lnTo>
                  <a:pt x="3211827" y="0"/>
                </a:lnTo>
                <a:lnTo>
                  <a:pt x="3211827" y="2879938"/>
                </a:lnTo>
                <a:lnTo>
                  <a:pt x="0" y="2879938"/>
                </a:lnTo>
                <a:lnTo>
                  <a:pt x="0" y="0"/>
                </a:lnTo>
                <a:close/>
              </a:path>
            </a:pathLst>
          </a:custGeom>
          <a:blipFill>
            <a:blip r:embed="rId5">
              <a:extLst>
                <a:ext uri="{96DAC541-7B7A-43D3-8B79-37D633B846F1}">
                  <asvg:svgBlip xmlns:asvg="http://schemas.microsoft.com/office/drawing/2016/SVG/main" r:embed="rId6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tr-TR"/>
          </a:p>
        </p:txBody>
      </p:sp>
      <p:sp>
        <p:nvSpPr>
          <p:cNvPr id="12" name="Freeform 12"/>
          <p:cNvSpPr/>
          <p:nvPr/>
        </p:nvSpPr>
        <p:spPr>
          <a:xfrm>
            <a:off x="16052795" y="596667"/>
            <a:ext cx="1216708" cy="1216708"/>
          </a:xfrm>
          <a:custGeom>
            <a:avLst/>
            <a:gdLst/>
            <a:ahLst/>
            <a:cxnLst/>
            <a:rect l="l" t="t" r="r" b="b"/>
            <a:pathLst>
              <a:path w="1216708" h="1216708">
                <a:moveTo>
                  <a:pt x="0" y="0"/>
                </a:moveTo>
                <a:lnTo>
                  <a:pt x="1216708" y="0"/>
                </a:lnTo>
                <a:lnTo>
                  <a:pt x="1216708" y="1216708"/>
                </a:lnTo>
                <a:lnTo>
                  <a:pt x="0" y="1216708"/>
                </a:lnTo>
                <a:lnTo>
                  <a:pt x="0" y="0"/>
                </a:lnTo>
                <a:close/>
              </a:path>
            </a:pathLst>
          </a:custGeom>
          <a:blipFill>
            <a:blip r:embed="rId7"/>
            <a:stretch>
              <a:fillRect/>
            </a:stretch>
          </a:blipFill>
          <a:ln cap="sq">
            <a:noFill/>
            <a:prstDash val="solid"/>
            <a:miter/>
          </a:ln>
        </p:spPr>
        <p:txBody>
          <a:bodyPr/>
          <a:lstStyle/>
          <a:p>
            <a:endParaRPr lang="tr-TR"/>
          </a:p>
        </p:txBody>
      </p:sp>
      <p:sp>
        <p:nvSpPr>
          <p:cNvPr id="13" name="Freeform 13"/>
          <p:cNvSpPr/>
          <p:nvPr/>
        </p:nvSpPr>
        <p:spPr>
          <a:xfrm>
            <a:off x="851334" y="596667"/>
            <a:ext cx="2061427" cy="2061427"/>
          </a:xfrm>
          <a:custGeom>
            <a:avLst/>
            <a:gdLst/>
            <a:ahLst/>
            <a:cxnLst/>
            <a:rect l="l" t="t" r="r" b="b"/>
            <a:pathLst>
              <a:path w="2061427" h="2061427">
                <a:moveTo>
                  <a:pt x="0" y="0"/>
                </a:moveTo>
                <a:lnTo>
                  <a:pt x="2061428" y="0"/>
                </a:lnTo>
                <a:lnTo>
                  <a:pt x="2061428" y="2061427"/>
                </a:lnTo>
                <a:lnTo>
                  <a:pt x="0" y="2061427"/>
                </a:lnTo>
                <a:lnTo>
                  <a:pt x="0" y="0"/>
                </a:lnTo>
                <a:close/>
              </a:path>
            </a:pathLst>
          </a:custGeom>
          <a:blipFill>
            <a:blip r:embed="rId8">
              <a:extLst>
                <a:ext uri="{96DAC541-7B7A-43D3-8B79-37D633B846F1}">
                  <asvg:svgBlip xmlns:asvg="http://schemas.microsoft.com/office/drawing/2016/SVG/main" r:embed="rId9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tr-TR"/>
          </a:p>
        </p:txBody>
      </p:sp>
      <p:sp>
        <p:nvSpPr>
          <p:cNvPr id="14" name="Freeform 14"/>
          <p:cNvSpPr/>
          <p:nvPr/>
        </p:nvSpPr>
        <p:spPr>
          <a:xfrm>
            <a:off x="854169" y="7252751"/>
            <a:ext cx="386295" cy="386295"/>
          </a:xfrm>
          <a:custGeom>
            <a:avLst/>
            <a:gdLst/>
            <a:ahLst/>
            <a:cxnLst/>
            <a:rect l="l" t="t" r="r" b="b"/>
            <a:pathLst>
              <a:path w="386295" h="386295">
                <a:moveTo>
                  <a:pt x="0" y="0"/>
                </a:moveTo>
                <a:lnTo>
                  <a:pt x="386295" y="0"/>
                </a:lnTo>
                <a:lnTo>
                  <a:pt x="386295" y="386295"/>
                </a:lnTo>
                <a:lnTo>
                  <a:pt x="0" y="386295"/>
                </a:lnTo>
                <a:lnTo>
                  <a:pt x="0" y="0"/>
                </a:lnTo>
                <a:close/>
              </a:path>
            </a:pathLst>
          </a:custGeom>
          <a:blipFill>
            <a:blip r:embed="rId10">
              <a:extLst>
                <a:ext uri="{96DAC541-7B7A-43D3-8B79-37D633B846F1}">
                  <asvg:svgBlip xmlns:asvg="http://schemas.microsoft.com/office/drawing/2016/SVG/main" r:embed="rId11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tr-TR"/>
          </a:p>
        </p:txBody>
      </p:sp>
      <p:sp>
        <p:nvSpPr>
          <p:cNvPr id="15" name="Freeform 15"/>
          <p:cNvSpPr/>
          <p:nvPr/>
        </p:nvSpPr>
        <p:spPr>
          <a:xfrm>
            <a:off x="812686" y="7755911"/>
            <a:ext cx="595651" cy="347711"/>
          </a:xfrm>
          <a:custGeom>
            <a:avLst/>
            <a:gdLst/>
            <a:ahLst/>
            <a:cxnLst/>
            <a:rect l="l" t="t" r="r" b="b"/>
            <a:pathLst>
              <a:path w="595651" h="347711">
                <a:moveTo>
                  <a:pt x="0" y="0"/>
                </a:moveTo>
                <a:lnTo>
                  <a:pt x="595651" y="0"/>
                </a:lnTo>
                <a:lnTo>
                  <a:pt x="595651" y="347711"/>
                </a:lnTo>
                <a:lnTo>
                  <a:pt x="0" y="347711"/>
                </a:lnTo>
                <a:lnTo>
                  <a:pt x="0" y="0"/>
                </a:lnTo>
                <a:close/>
              </a:path>
            </a:pathLst>
          </a:custGeom>
          <a:blipFill>
            <a:blip r:embed="rId12">
              <a:extLst>
                <a:ext uri="{96DAC541-7B7A-43D3-8B79-37D633B846F1}">
                  <asvg:svgBlip xmlns:asvg="http://schemas.microsoft.com/office/drawing/2016/SVG/main" r:embed="rId13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tr-TR"/>
          </a:p>
        </p:txBody>
      </p:sp>
      <p:sp>
        <p:nvSpPr>
          <p:cNvPr id="16" name="Freeform 16"/>
          <p:cNvSpPr/>
          <p:nvPr/>
        </p:nvSpPr>
        <p:spPr>
          <a:xfrm>
            <a:off x="9838607" y="9258300"/>
            <a:ext cx="824341" cy="607951"/>
          </a:xfrm>
          <a:custGeom>
            <a:avLst/>
            <a:gdLst/>
            <a:ahLst/>
            <a:cxnLst/>
            <a:rect l="l" t="t" r="r" b="b"/>
            <a:pathLst>
              <a:path w="824341" h="607951">
                <a:moveTo>
                  <a:pt x="0" y="0"/>
                </a:moveTo>
                <a:lnTo>
                  <a:pt x="824341" y="0"/>
                </a:lnTo>
                <a:lnTo>
                  <a:pt x="824341" y="607951"/>
                </a:lnTo>
                <a:lnTo>
                  <a:pt x="0" y="607951"/>
                </a:lnTo>
                <a:lnTo>
                  <a:pt x="0" y="0"/>
                </a:lnTo>
                <a:close/>
              </a:path>
            </a:pathLst>
          </a:custGeom>
        </p:spPr>
        <p:txBody>
          <a:bodyPr/>
          <a:lstStyle/>
          <a:p>
            <a:endParaRPr lang="tr-TR"/>
          </a:p>
        </p:txBody>
      </p:sp>
      <p:sp>
        <p:nvSpPr>
          <p:cNvPr id="17" name="Freeform 17"/>
          <p:cNvSpPr/>
          <p:nvPr/>
        </p:nvSpPr>
        <p:spPr>
          <a:xfrm>
            <a:off x="10384741" y="9590801"/>
            <a:ext cx="556412" cy="569949"/>
          </a:xfrm>
          <a:custGeom>
            <a:avLst/>
            <a:gdLst/>
            <a:ahLst/>
            <a:cxnLst/>
            <a:rect l="l" t="t" r="r" b="b"/>
            <a:pathLst>
              <a:path w="556412" h="569949">
                <a:moveTo>
                  <a:pt x="0" y="0"/>
                </a:moveTo>
                <a:lnTo>
                  <a:pt x="556413" y="0"/>
                </a:lnTo>
                <a:lnTo>
                  <a:pt x="556413" y="569949"/>
                </a:lnTo>
                <a:lnTo>
                  <a:pt x="0" y="569949"/>
                </a:lnTo>
                <a:lnTo>
                  <a:pt x="0" y="0"/>
                </a:lnTo>
                <a:close/>
              </a:path>
            </a:pathLst>
          </a:custGeom>
          <a:blipFill>
            <a:blip r:embed="rId14">
              <a:extLst>
                <a:ext uri="{96DAC541-7B7A-43D3-8B79-37D633B846F1}">
                  <asvg:svgBlip xmlns:asvg="http://schemas.microsoft.com/office/drawing/2016/SVG/main" r:embed="rId15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tr-TR"/>
          </a:p>
        </p:txBody>
      </p:sp>
      <p:sp>
        <p:nvSpPr>
          <p:cNvPr id="21" name="TextBox 21"/>
          <p:cNvSpPr txBox="1"/>
          <p:nvPr/>
        </p:nvSpPr>
        <p:spPr>
          <a:xfrm>
            <a:off x="1127035" y="1522605"/>
            <a:ext cx="9440648" cy="855888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6900"/>
              </a:lnSpc>
            </a:pPr>
            <a:r>
              <a:rPr lang="en-US" sz="4928">
                <a:solidFill>
                  <a:srgbClr val="000000"/>
                </a:solidFill>
                <a:latin typeface="Roboto Condensed"/>
                <a:ea typeface="Roboto Condensed"/>
                <a:cs typeface="Roboto Condensed"/>
                <a:sym typeface="Roboto Condensed"/>
              </a:rPr>
              <a:t>LOGO TABLOSU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1589642" y="7248730"/>
            <a:ext cx="1597894" cy="345479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marL="0" lvl="0" indent="0" algn="l">
              <a:lnSpc>
                <a:spcPts val="2940"/>
              </a:lnSpc>
              <a:spcBef>
                <a:spcPct val="0"/>
              </a:spcBef>
            </a:pPr>
            <a:r>
              <a:rPr lang="en-US" sz="2100" b="1" dirty="0">
                <a:solidFill>
                  <a:srgbClr val="565656"/>
                </a:solidFill>
                <a:latin typeface="Montserrat Bold"/>
                <a:ea typeface="Montserrat Bold"/>
                <a:cs typeface="Montserrat Bold"/>
                <a:sym typeface="Montserrat Bold"/>
              </a:rPr>
              <a:t>60-120 </a:t>
            </a:r>
            <a:r>
              <a:rPr lang="en-US" sz="2100" b="1" u="none" strike="noStrike" dirty="0">
                <a:solidFill>
                  <a:srgbClr val="565656"/>
                </a:solidFill>
                <a:latin typeface="Montserrat Bold"/>
                <a:ea typeface="Montserrat Bold"/>
                <a:cs typeface="Montserrat Bold"/>
                <a:sym typeface="Montserrat Bold"/>
              </a:rPr>
              <a:t>dk.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1589642" y="7756913"/>
            <a:ext cx="6792358" cy="345479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marL="0" lvl="0" indent="0" algn="l">
              <a:lnSpc>
                <a:spcPts val="2940"/>
              </a:lnSpc>
              <a:spcBef>
                <a:spcPct val="0"/>
              </a:spcBef>
            </a:pPr>
            <a:r>
              <a:rPr lang="en-US" sz="2100" b="1" u="none" strike="noStrike" dirty="0">
                <a:solidFill>
                  <a:srgbClr val="565656"/>
                </a:solidFill>
                <a:latin typeface="Montserrat Bold"/>
                <a:ea typeface="Montserrat Bold"/>
                <a:cs typeface="Montserrat Bold"/>
                <a:sym typeface="Montserrat Bold"/>
              </a:rPr>
              <a:t>1 moderatör, 1 koordinatör, her </a:t>
            </a:r>
            <a:r>
              <a:rPr lang="en-US" sz="2100" b="1" u="none" strike="noStrike" dirty="0" err="1">
                <a:solidFill>
                  <a:srgbClr val="565656"/>
                </a:solidFill>
                <a:latin typeface="Montserrat Bold"/>
                <a:ea typeface="Montserrat Bold"/>
                <a:cs typeface="Montserrat Bold"/>
                <a:sym typeface="Montserrat Bold"/>
              </a:rPr>
              <a:t>takıma</a:t>
            </a:r>
            <a:r>
              <a:rPr lang="en-US" sz="2100" b="1" u="none" strike="noStrike" dirty="0">
                <a:solidFill>
                  <a:srgbClr val="565656"/>
                </a:solidFill>
                <a:latin typeface="Montserrat Bold"/>
                <a:ea typeface="Montserrat Bold"/>
                <a:cs typeface="Montserrat Bold"/>
                <a:sym typeface="Montserrat Bold"/>
              </a:rPr>
              <a:t> 1 asistan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834811" y="8265547"/>
            <a:ext cx="3432389" cy="345479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marL="0" lvl="0" indent="0" algn="l">
              <a:lnSpc>
                <a:spcPts val="2940"/>
              </a:lnSpc>
              <a:spcBef>
                <a:spcPct val="0"/>
              </a:spcBef>
            </a:pPr>
            <a:r>
              <a:rPr lang="en-US" sz="2100" b="1" u="none" strike="noStrike" dirty="0">
                <a:solidFill>
                  <a:srgbClr val="565656"/>
                </a:solidFill>
                <a:latin typeface="Montserrat Bold"/>
                <a:ea typeface="Montserrat Bold"/>
                <a:cs typeface="Montserrat Bold"/>
                <a:sym typeface="Montserrat Bold"/>
              </a:rPr>
              <a:t>Katılımcı Sayısı:  20-500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851335" y="3024906"/>
            <a:ext cx="7149666" cy="3923382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just">
              <a:lnSpc>
                <a:spcPts val="2800"/>
              </a:lnSpc>
            </a:pP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Katılımcılar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takımlara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ayrılır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. Her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takım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fırçalar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,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boyalar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ve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tuvallerle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nasıl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çalışacaklarını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planlayarak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iş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birliği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yapar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.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Burada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amaç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rekabet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değil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, birlikte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uyum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içinde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hareket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ederek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başarıyı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yakalamaktır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.</a:t>
            </a:r>
          </a:p>
          <a:p>
            <a:pPr algn="just">
              <a:lnSpc>
                <a:spcPts val="2800"/>
              </a:lnSpc>
            </a:pPr>
            <a:endParaRPr lang="en-US" sz="2000" dirty="0">
              <a:solidFill>
                <a:srgbClr val="565656"/>
              </a:solidFill>
              <a:latin typeface="Montserrat"/>
              <a:ea typeface="Montserrat"/>
              <a:cs typeface="Montserrat"/>
              <a:sym typeface="Montserrat"/>
            </a:endParaRPr>
          </a:p>
          <a:p>
            <a:pPr algn="just">
              <a:lnSpc>
                <a:spcPts val="2800"/>
              </a:lnSpc>
            </a:pP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Takımlar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,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şirketin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konferans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teması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,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ürünleri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veya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ünlü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bir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sanat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eseri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gibi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ilham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kaynaklarından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yola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çıkarak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parçalarını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tamamlar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.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Tuvaller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kapalı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tutulur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ve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etkinlik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sonunda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bir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araya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getirilerek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büyük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,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etkileyici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bir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tablo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ortaya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çıkar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.</a:t>
            </a:r>
          </a:p>
          <a:p>
            <a:pPr marL="0" lvl="0" indent="0" algn="l">
              <a:lnSpc>
                <a:spcPts val="2800"/>
              </a:lnSpc>
              <a:spcBef>
                <a:spcPct val="0"/>
              </a:spcBef>
            </a:pPr>
            <a:endParaRPr lang="en-US" sz="2000" dirty="0">
              <a:solidFill>
                <a:srgbClr val="565656"/>
              </a:solidFill>
              <a:latin typeface="Montserrat"/>
              <a:ea typeface="Montserrat"/>
              <a:cs typeface="Montserrat"/>
              <a:sym typeface="Montserrat"/>
            </a:endParaRPr>
          </a:p>
        </p:txBody>
      </p:sp>
      <p:sp>
        <p:nvSpPr>
          <p:cNvPr id="26" name="TextBox 26"/>
          <p:cNvSpPr txBox="1"/>
          <p:nvPr/>
        </p:nvSpPr>
        <p:spPr>
          <a:xfrm>
            <a:off x="1882048" y="2358708"/>
            <a:ext cx="9440648" cy="35877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2800"/>
              </a:lnSpc>
            </a:pPr>
            <a:r>
              <a:rPr lang="en-US" sz="2000">
                <a:solidFill>
                  <a:srgbClr val="000000"/>
                </a:solidFill>
                <a:latin typeface="Roboto Condensed"/>
                <a:ea typeface="Roboto Condensed"/>
                <a:cs typeface="Roboto Condensed"/>
                <a:sym typeface="Roboto Condensed"/>
              </a:rPr>
              <a:t>TAKIM ÇALIŞMASI</a:t>
            </a:r>
          </a:p>
        </p:txBody>
      </p:sp>
      <p:sp>
        <p:nvSpPr>
          <p:cNvPr id="27" name="TextBox 27"/>
          <p:cNvSpPr txBox="1"/>
          <p:nvPr/>
        </p:nvSpPr>
        <p:spPr>
          <a:xfrm>
            <a:off x="3274322" y="9587428"/>
            <a:ext cx="6564285" cy="32321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0" lvl="0" indent="0" algn="ctr">
              <a:lnSpc>
                <a:spcPts val="2660"/>
              </a:lnSpc>
              <a:spcBef>
                <a:spcPct val="0"/>
              </a:spcBef>
            </a:pPr>
            <a:r>
              <a:rPr lang="en-US" sz="19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http://www.m3.com.tr/logo-tablosu/ </a:t>
            </a:r>
          </a:p>
        </p:txBody>
      </p:sp>
      <p:sp>
        <p:nvSpPr>
          <p:cNvPr id="28" name="TextBox 28"/>
          <p:cNvSpPr txBox="1"/>
          <p:nvPr/>
        </p:nvSpPr>
        <p:spPr>
          <a:xfrm>
            <a:off x="5572493" y="9240719"/>
            <a:ext cx="1818907" cy="345479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marL="0" lvl="0" indent="0" algn="l">
              <a:lnSpc>
                <a:spcPts val="2940"/>
              </a:lnSpc>
              <a:spcBef>
                <a:spcPct val="0"/>
              </a:spcBef>
            </a:pPr>
            <a:r>
              <a:rPr lang="en-US" sz="2100" b="1" dirty="0">
                <a:solidFill>
                  <a:srgbClr val="565656"/>
                </a:solidFill>
                <a:latin typeface="Montserrat Bold"/>
                <a:ea typeface="Montserrat Bold"/>
                <a:cs typeface="Montserrat Bold"/>
                <a:sym typeface="Montserrat Bold"/>
              </a:rPr>
              <a:t>Detaylı bilgi:</a:t>
            </a:r>
          </a:p>
        </p:txBody>
      </p:sp>
      <p:sp>
        <p:nvSpPr>
          <p:cNvPr id="29" name="TextBox 29"/>
          <p:cNvSpPr txBox="1"/>
          <p:nvPr/>
        </p:nvSpPr>
        <p:spPr>
          <a:xfrm>
            <a:off x="1028700" y="9463603"/>
            <a:ext cx="1980378" cy="26670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2160"/>
              </a:lnSpc>
            </a:pPr>
            <a:r>
              <a:rPr lang="en-US" sz="1800" b="1">
                <a:solidFill>
                  <a:srgbClr val="FFFFFF"/>
                </a:solidFill>
                <a:latin typeface="Montserrat Bold"/>
                <a:ea typeface="Montserrat Bold"/>
                <a:cs typeface="Montserrat Bold"/>
                <a:sym typeface="Montserrat Bold"/>
              </a:rPr>
              <a:t>Fiyat: </a:t>
            </a:r>
          </a:p>
        </p:txBody>
      </p:sp>
    </p:spTree>
  </p:cSld>
  <p:clrMapOvr>
    <a:masterClrMapping/>
  </p:clrMapOvr>
</p:sld>
</file>

<file path=ppt/slides/slide4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2"/>
          <p:cNvGrpSpPr/>
          <p:nvPr/>
        </p:nvGrpSpPr>
        <p:grpSpPr>
          <a:xfrm>
            <a:off x="9677399" y="-144661"/>
            <a:ext cx="8610601" cy="10431660"/>
            <a:chOff x="-6906" y="-38100"/>
            <a:chExt cx="3365730" cy="2747433"/>
          </a:xfrm>
          <a:solidFill>
            <a:schemeClr val="bg2">
              <a:lumMod val="25000"/>
            </a:schemeClr>
          </a:solidFill>
        </p:grpSpPr>
        <p:sp>
          <p:nvSpPr>
            <p:cNvPr id="3" name="Freeform 3"/>
            <p:cNvSpPr/>
            <p:nvPr/>
          </p:nvSpPr>
          <p:spPr>
            <a:xfrm>
              <a:off x="-6906" y="-10035"/>
              <a:ext cx="3358824" cy="2709333"/>
            </a:xfrm>
            <a:custGeom>
              <a:avLst/>
              <a:gdLst/>
              <a:ahLst/>
              <a:cxnLst/>
              <a:rect l="l" t="t" r="r" b="b"/>
              <a:pathLst>
                <a:path w="3358824" h="2709333">
                  <a:moveTo>
                    <a:pt x="0" y="0"/>
                  </a:moveTo>
                  <a:lnTo>
                    <a:pt x="3358824" y="0"/>
                  </a:lnTo>
                  <a:lnTo>
                    <a:pt x="3358824" y="2709333"/>
                  </a:lnTo>
                  <a:lnTo>
                    <a:pt x="0" y="2709333"/>
                  </a:lnTo>
                  <a:close/>
                </a:path>
              </a:pathLst>
            </a:custGeom>
            <a:grpFill/>
          </p:spPr>
          <p:txBody>
            <a:bodyPr/>
            <a:lstStyle/>
            <a:p>
              <a:endParaRPr lang="tr-TR"/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0" y="-38100"/>
              <a:ext cx="3358824" cy="2747433"/>
            </a:xfrm>
            <a:prstGeom prst="rect">
              <a:avLst/>
            </a:prstGeom>
            <a:grpFill/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940"/>
                </a:lnSpc>
              </a:pPr>
              <a:endParaRPr/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8256852" y="2195976"/>
            <a:ext cx="3241165" cy="5559935"/>
            <a:chOff x="0" y="0"/>
            <a:chExt cx="4321553" cy="7413246"/>
          </a:xfrm>
        </p:grpSpPr>
        <p:pic>
          <p:nvPicPr>
            <p:cNvPr id="6" name="Picture 6"/>
            <p:cNvPicPr>
              <a:picLocks noChangeAspect="1"/>
            </p:cNvPicPr>
            <p:nvPr/>
          </p:nvPicPr>
          <p:blipFill>
            <a:blip r:embed="rId2"/>
            <a:srcRect l="34718" t="3987" r="37564" b="4576"/>
            <a:stretch>
              <a:fillRect/>
            </a:stretch>
          </p:blipFill>
          <p:spPr>
            <a:xfrm>
              <a:off x="0" y="0"/>
              <a:ext cx="4321553" cy="7413246"/>
            </a:xfrm>
            <a:prstGeom prst="rect">
              <a:avLst/>
            </a:prstGeom>
          </p:spPr>
        </p:pic>
      </p:grpSp>
      <p:grpSp>
        <p:nvGrpSpPr>
          <p:cNvPr id="7" name="Group 7"/>
          <p:cNvGrpSpPr/>
          <p:nvPr/>
        </p:nvGrpSpPr>
        <p:grpSpPr>
          <a:xfrm>
            <a:off x="11653271" y="2195976"/>
            <a:ext cx="3241165" cy="5559935"/>
            <a:chOff x="0" y="0"/>
            <a:chExt cx="4321553" cy="7413246"/>
          </a:xfrm>
        </p:grpSpPr>
        <p:pic>
          <p:nvPicPr>
            <p:cNvPr id="8" name="Picture 8"/>
            <p:cNvPicPr>
              <a:picLocks noChangeAspect="1"/>
            </p:cNvPicPr>
            <p:nvPr/>
          </p:nvPicPr>
          <p:blipFill>
            <a:blip r:embed="rId3"/>
            <a:srcRect l="39842" t="6388" r="26085" b="8249"/>
            <a:stretch>
              <a:fillRect/>
            </a:stretch>
          </p:blipFill>
          <p:spPr>
            <a:xfrm>
              <a:off x="0" y="0"/>
              <a:ext cx="4321553" cy="7413246"/>
            </a:xfrm>
            <a:prstGeom prst="rect">
              <a:avLst/>
            </a:prstGeom>
          </p:spPr>
        </p:pic>
      </p:grpSp>
      <p:grpSp>
        <p:nvGrpSpPr>
          <p:cNvPr id="9" name="Group 9"/>
          <p:cNvGrpSpPr/>
          <p:nvPr/>
        </p:nvGrpSpPr>
        <p:grpSpPr>
          <a:xfrm>
            <a:off x="15046835" y="2195976"/>
            <a:ext cx="3241165" cy="5559935"/>
            <a:chOff x="0" y="0"/>
            <a:chExt cx="4321553" cy="7413246"/>
          </a:xfrm>
        </p:grpSpPr>
        <p:pic>
          <p:nvPicPr>
            <p:cNvPr id="10" name="Picture 10"/>
            <p:cNvPicPr>
              <a:picLocks noChangeAspect="1"/>
            </p:cNvPicPr>
            <p:nvPr/>
          </p:nvPicPr>
          <p:blipFill>
            <a:blip r:embed="rId4"/>
            <a:srcRect l="44080" r="23128"/>
            <a:stretch>
              <a:fillRect/>
            </a:stretch>
          </p:blipFill>
          <p:spPr>
            <a:xfrm>
              <a:off x="0" y="0"/>
              <a:ext cx="4321553" cy="7413246"/>
            </a:xfrm>
            <a:prstGeom prst="rect">
              <a:avLst/>
            </a:prstGeom>
          </p:spPr>
        </p:pic>
      </p:grpSp>
      <p:sp>
        <p:nvSpPr>
          <p:cNvPr id="11" name="Freeform 11"/>
          <p:cNvSpPr/>
          <p:nvPr/>
        </p:nvSpPr>
        <p:spPr>
          <a:xfrm>
            <a:off x="12400255" y="9021491"/>
            <a:ext cx="3211827" cy="2879938"/>
          </a:xfrm>
          <a:custGeom>
            <a:avLst/>
            <a:gdLst/>
            <a:ahLst/>
            <a:cxnLst/>
            <a:rect l="l" t="t" r="r" b="b"/>
            <a:pathLst>
              <a:path w="3211827" h="2879938">
                <a:moveTo>
                  <a:pt x="0" y="0"/>
                </a:moveTo>
                <a:lnTo>
                  <a:pt x="3211827" y="0"/>
                </a:lnTo>
                <a:lnTo>
                  <a:pt x="3211827" y="2879938"/>
                </a:lnTo>
                <a:lnTo>
                  <a:pt x="0" y="2879938"/>
                </a:lnTo>
                <a:lnTo>
                  <a:pt x="0" y="0"/>
                </a:lnTo>
                <a:close/>
              </a:path>
            </a:pathLst>
          </a:custGeom>
          <a:blipFill>
            <a:blip r:embed="rId5">
              <a:extLst>
                <a:ext uri="{96DAC541-7B7A-43D3-8B79-37D633B846F1}">
                  <asvg:svgBlip xmlns:asvg="http://schemas.microsoft.com/office/drawing/2016/SVG/main" r:embed="rId6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tr-TR"/>
          </a:p>
        </p:txBody>
      </p:sp>
      <p:sp>
        <p:nvSpPr>
          <p:cNvPr id="12" name="Freeform 12"/>
          <p:cNvSpPr/>
          <p:nvPr/>
        </p:nvSpPr>
        <p:spPr>
          <a:xfrm>
            <a:off x="16052795" y="596667"/>
            <a:ext cx="1216708" cy="1216708"/>
          </a:xfrm>
          <a:custGeom>
            <a:avLst/>
            <a:gdLst/>
            <a:ahLst/>
            <a:cxnLst/>
            <a:rect l="l" t="t" r="r" b="b"/>
            <a:pathLst>
              <a:path w="1216708" h="1216708">
                <a:moveTo>
                  <a:pt x="0" y="0"/>
                </a:moveTo>
                <a:lnTo>
                  <a:pt x="1216708" y="0"/>
                </a:lnTo>
                <a:lnTo>
                  <a:pt x="1216708" y="1216708"/>
                </a:lnTo>
                <a:lnTo>
                  <a:pt x="0" y="1216708"/>
                </a:lnTo>
                <a:lnTo>
                  <a:pt x="0" y="0"/>
                </a:lnTo>
                <a:close/>
              </a:path>
            </a:pathLst>
          </a:custGeom>
          <a:blipFill>
            <a:blip r:embed="rId7"/>
            <a:stretch>
              <a:fillRect/>
            </a:stretch>
          </a:blipFill>
          <a:ln cap="sq">
            <a:noFill/>
            <a:prstDash val="solid"/>
            <a:miter/>
          </a:ln>
        </p:spPr>
        <p:txBody>
          <a:bodyPr/>
          <a:lstStyle/>
          <a:p>
            <a:endParaRPr lang="tr-TR"/>
          </a:p>
        </p:txBody>
      </p:sp>
      <p:sp>
        <p:nvSpPr>
          <p:cNvPr id="13" name="Freeform 13"/>
          <p:cNvSpPr/>
          <p:nvPr/>
        </p:nvSpPr>
        <p:spPr>
          <a:xfrm>
            <a:off x="851334" y="596667"/>
            <a:ext cx="2061427" cy="2061427"/>
          </a:xfrm>
          <a:custGeom>
            <a:avLst/>
            <a:gdLst/>
            <a:ahLst/>
            <a:cxnLst/>
            <a:rect l="l" t="t" r="r" b="b"/>
            <a:pathLst>
              <a:path w="2061427" h="2061427">
                <a:moveTo>
                  <a:pt x="0" y="0"/>
                </a:moveTo>
                <a:lnTo>
                  <a:pt x="2061428" y="0"/>
                </a:lnTo>
                <a:lnTo>
                  <a:pt x="2061428" y="2061427"/>
                </a:lnTo>
                <a:lnTo>
                  <a:pt x="0" y="2061427"/>
                </a:lnTo>
                <a:lnTo>
                  <a:pt x="0" y="0"/>
                </a:lnTo>
                <a:close/>
              </a:path>
            </a:pathLst>
          </a:custGeom>
          <a:blipFill>
            <a:blip r:embed="rId8">
              <a:extLst>
                <a:ext uri="{96DAC541-7B7A-43D3-8B79-37D633B846F1}">
                  <asvg:svgBlip xmlns:asvg="http://schemas.microsoft.com/office/drawing/2016/SVG/main" r:embed="rId9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tr-TR"/>
          </a:p>
        </p:txBody>
      </p:sp>
      <p:sp>
        <p:nvSpPr>
          <p:cNvPr id="14" name="Freeform 14"/>
          <p:cNvSpPr/>
          <p:nvPr/>
        </p:nvSpPr>
        <p:spPr>
          <a:xfrm>
            <a:off x="854169" y="7252751"/>
            <a:ext cx="386295" cy="386295"/>
          </a:xfrm>
          <a:custGeom>
            <a:avLst/>
            <a:gdLst/>
            <a:ahLst/>
            <a:cxnLst/>
            <a:rect l="l" t="t" r="r" b="b"/>
            <a:pathLst>
              <a:path w="386295" h="386295">
                <a:moveTo>
                  <a:pt x="0" y="0"/>
                </a:moveTo>
                <a:lnTo>
                  <a:pt x="386295" y="0"/>
                </a:lnTo>
                <a:lnTo>
                  <a:pt x="386295" y="386295"/>
                </a:lnTo>
                <a:lnTo>
                  <a:pt x="0" y="386295"/>
                </a:lnTo>
                <a:lnTo>
                  <a:pt x="0" y="0"/>
                </a:lnTo>
                <a:close/>
              </a:path>
            </a:pathLst>
          </a:custGeom>
          <a:blipFill>
            <a:blip r:embed="rId10">
              <a:extLst>
                <a:ext uri="{96DAC541-7B7A-43D3-8B79-37D633B846F1}">
                  <asvg:svgBlip xmlns:asvg="http://schemas.microsoft.com/office/drawing/2016/SVG/main" r:embed="rId11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tr-TR"/>
          </a:p>
        </p:txBody>
      </p:sp>
      <p:sp>
        <p:nvSpPr>
          <p:cNvPr id="15" name="Freeform 15"/>
          <p:cNvSpPr/>
          <p:nvPr/>
        </p:nvSpPr>
        <p:spPr>
          <a:xfrm>
            <a:off x="812686" y="7755911"/>
            <a:ext cx="595651" cy="347711"/>
          </a:xfrm>
          <a:custGeom>
            <a:avLst/>
            <a:gdLst/>
            <a:ahLst/>
            <a:cxnLst/>
            <a:rect l="l" t="t" r="r" b="b"/>
            <a:pathLst>
              <a:path w="595651" h="347711">
                <a:moveTo>
                  <a:pt x="0" y="0"/>
                </a:moveTo>
                <a:lnTo>
                  <a:pt x="595651" y="0"/>
                </a:lnTo>
                <a:lnTo>
                  <a:pt x="595651" y="347711"/>
                </a:lnTo>
                <a:lnTo>
                  <a:pt x="0" y="347711"/>
                </a:lnTo>
                <a:lnTo>
                  <a:pt x="0" y="0"/>
                </a:lnTo>
                <a:close/>
              </a:path>
            </a:pathLst>
          </a:custGeom>
          <a:blipFill>
            <a:blip r:embed="rId12">
              <a:extLst>
                <a:ext uri="{96DAC541-7B7A-43D3-8B79-37D633B846F1}">
                  <asvg:svgBlip xmlns:asvg="http://schemas.microsoft.com/office/drawing/2016/SVG/main" r:embed="rId13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tr-TR"/>
          </a:p>
        </p:txBody>
      </p:sp>
      <p:sp>
        <p:nvSpPr>
          <p:cNvPr id="16" name="Freeform 16"/>
          <p:cNvSpPr/>
          <p:nvPr/>
        </p:nvSpPr>
        <p:spPr>
          <a:xfrm>
            <a:off x="9838607" y="9258300"/>
            <a:ext cx="824341" cy="607951"/>
          </a:xfrm>
          <a:custGeom>
            <a:avLst/>
            <a:gdLst/>
            <a:ahLst/>
            <a:cxnLst/>
            <a:rect l="l" t="t" r="r" b="b"/>
            <a:pathLst>
              <a:path w="824341" h="607951">
                <a:moveTo>
                  <a:pt x="0" y="0"/>
                </a:moveTo>
                <a:lnTo>
                  <a:pt x="824341" y="0"/>
                </a:lnTo>
                <a:lnTo>
                  <a:pt x="824341" y="607951"/>
                </a:lnTo>
                <a:lnTo>
                  <a:pt x="0" y="607951"/>
                </a:lnTo>
                <a:lnTo>
                  <a:pt x="0" y="0"/>
                </a:lnTo>
                <a:close/>
              </a:path>
            </a:pathLst>
          </a:custGeom>
        </p:spPr>
        <p:txBody>
          <a:bodyPr/>
          <a:lstStyle/>
          <a:p>
            <a:endParaRPr lang="tr-TR"/>
          </a:p>
        </p:txBody>
      </p:sp>
      <p:sp>
        <p:nvSpPr>
          <p:cNvPr id="17" name="Freeform 17"/>
          <p:cNvSpPr/>
          <p:nvPr/>
        </p:nvSpPr>
        <p:spPr>
          <a:xfrm>
            <a:off x="10384741" y="9590801"/>
            <a:ext cx="556412" cy="569949"/>
          </a:xfrm>
          <a:custGeom>
            <a:avLst/>
            <a:gdLst/>
            <a:ahLst/>
            <a:cxnLst/>
            <a:rect l="l" t="t" r="r" b="b"/>
            <a:pathLst>
              <a:path w="556412" h="569949">
                <a:moveTo>
                  <a:pt x="0" y="0"/>
                </a:moveTo>
                <a:lnTo>
                  <a:pt x="556413" y="0"/>
                </a:lnTo>
                <a:lnTo>
                  <a:pt x="556413" y="569949"/>
                </a:lnTo>
                <a:lnTo>
                  <a:pt x="0" y="569949"/>
                </a:lnTo>
                <a:lnTo>
                  <a:pt x="0" y="0"/>
                </a:lnTo>
                <a:close/>
              </a:path>
            </a:pathLst>
          </a:custGeom>
          <a:blipFill>
            <a:blip r:embed="rId14">
              <a:extLst>
                <a:ext uri="{96DAC541-7B7A-43D3-8B79-37D633B846F1}">
                  <asvg:svgBlip xmlns:asvg="http://schemas.microsoft.com/office/drawing/2016/SVG/main" r:embed="rId15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tr-TR"/>
          </a:p>
        </p:txBody>
      </p:sp>
      <p:sp>
        <p:nvSpPr>
          <p:cNvPr id="21" name="TextBox 21"/>
          <p:cNvSpPr txBox="1"/>
          <p:nvPr/>
        </p:nvSpPr>
        <p:spPr>
          <a:xfrm>
            <a:off x="1127035" y="1522605"/>
            <a:ext cx="9440648" cy="855888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6900"/>
              </a:lnSpc>
            </a:pPr>
            <a:r>
              <a:rPr lang="en-US" sz="4928">
                <a:solidFill>
                  <a:srgbClr val="000000"/>
                </a:solidFill>
                <a:latin typeface="Roboto Condensed"/>
                <a:ea typeface="Roboto Condensed"/>
                <a:cs typeface="Roboto Condensed"/>
                <a:sym typeface="Roboto Condensed"/>
              </a:rPr>
              <a:t>LOGOMAGNET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1589642" y="7248731"/>
            <a:ext cx="1276469" cy="356234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0" lvl="0" indent="0" algn="l">
              <a:lnSpc>
                <a:spcPts val="2940"/>
              </a:lnSpc>
              <a:spcBef>
                <a:spcPct val="0"/>
              </a:spcBef>
            </a:pPr>
            <a:r>
              <a:rPr lang="en-US" sz="2100" b="1" dirty="0" err="1">
                <a:solidFill>
                  <a:srgbClr val="565656"/>
                </a:solidFill>
                <a:latin typeface="Montserrat Bold"/>
                <a:ea typeface="Montserrat Bold"/>
                <a:cs typeface="Montserrat Bold"/>
                <a:sym typeface="Montserrat Bold"/>
              </a:rPr>
              <a:t>Tüm</a:t>
            </a:r>
            <a:r>
              <a:rPr lang="en-US" sz="2100" b="1" dirty="0">
                <a:solidFill>
                  <a:srgbClr val="565656"/>
                </a:solidFill>
                <a:latin typeface="Montserrat Bold"/>
                <a:ea typeface="Montserrat Bold"/>
                <a:cs typeface="Montserrat Bold"/>
                <a:sym typeface="Montserrat Bold"/>
              </a:rPr>
              <a:t> Gün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1589642" y="7756913"/>
            <a:ext cx="3657600" cy="356234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0" lvl="0" indent="0" algn="l">
              <a:lnSpc>
                <a:spcPts val="2940"/>
              </a:lnSpc>
              <a:spcBef>
                <a:spcPct val="0"/>
              </a:spcBef>
            </a:pPr>
            <a:r>
              <a:rPr lang="en-US" sz="2100" b="1" u="none" strike="noStrike" dirty="0">
                <a:solidFill>
                  <a:srgbClr val="565656"/>
                </a:solidFill>
                <a:latin typeface="Montserrat Bold"/>
                <a:ea typeface="Montserrat Bold"/>
                <a:cs typeface="Montserrat Bold"/>
                <a:sym typeface="Montserrat Bold"/>
              </a:rPr>
              <a:t>1 moderatör, 1 koordinatör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834811" y="8265547"/>
            <a:ext cx="3432389" cy="356234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marL="0" lvl="0" indent="0" algn="l">
              <a:lnSpc>
                <a:spcPts val="2940"/>
              </a:lnSpc>
              <a:spcBef>
                <a:spcPct val="0"/>
              </a:spcBef>
            </a:pPr>
            <a:r>
              <a:rPr lang="en-US" sz="2100" b="1" u="none" strike="noStrike" dirty="0">
                <a:solidFill>
                  <a:srgbClr val="565656"/>
                </a:solidFill>
                <a:latin typeface="Montserrat Bold"/>
                <a:ea typeface="Montserrat Bold"/>
                <a:cs typeface="Montserrat Bold"/>
                <a:sym typeface="Montserrat Bold"/>
              </a:rPr>
              <a:t>Katılımcı Sayısı:  20-500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851335" y="3303051"/>
            <a:ext cx="7225865" cy="2846164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just">
              <a:lnSpc>
                <a:spcPts val="2800"/>
              </a:lnSpc>
            </a:pP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Tümevarımın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gücü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!</a:t>
            </a:r>
          </a:p>
          <a:p>
            <a:pPr algn="just">
              <a:lnSpc>
                <a:spcPts val="2800"/>
              </a:lnSpc>
            </a:pPr>
            <a:endParaRPr lang="en-US" sz="2000" dirty="0">
              <a:solidFill>
                <a:srgbClr val="565656"/>
              </a:solidFill>
              <a:latin typeface="Montserrat"/>
              <a:ea typeface="Montserrat"/>
              <a:cs typeface="Montserrat"/>
              <a:sym typeface="Montserrat"/>
            </a:endParaRPr>
          </a:p>
          <a:p>
            <a:pPr algn="just">
              <a:lnSpc>
                <a:spcPts val="2800"/>
              </a:lnSpc>
            </a:pP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Önceden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puzzle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şeklinde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basılıp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davetiye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olarak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konuklara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dağıtılan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veya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panonun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yanında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hazır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olarak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yer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alan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magnetler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katılımcılar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tarafından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tek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tek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yerleştirilerek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büyük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resme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ulaşılır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.</a:t>
            </a:r>
          </a:p>
          <a:p>
            <a:pPr algn="l">
              <a:lnSpc>
                <a:spcPts val="2800"/>
              </a:lnSpc>
            </a:pPr>
            <a:endParaRPr lang="en-US" sz="2000" dirty="0">
              <a:solidFill>
                <a:srgbClr val="565656"/>
              </a:solidFill>
              <a:latin typeface="Montserrat"/>
              <a:ea typeface="Montserrat"/>
              <a:cs typeface="Montserrat"/>
              <a:sym typeface="Montserrat"/>
            </a:endParaRPr>
          </a:p>
          <a:p>
            <a:pPr marL="0" lvl="0" indent="0" algn="l">
              <a:lnSpc>
                <a:spcPts val="2800"/>
              </a:lnSpc>
              <a:spcBef>
                <a:spcPct val="0"/>
              </a:spcBef>
            </a:pPr>
            <a:endParaRPr lang="en-US" sz="2000" dirty="0">
              <a:solidFill>
                <a:srgbClr val="565656"/>
              </a:solidFill>
              <a:latin typeface="Montserrat"/>
              <a:ea typeface="Montserrat"/>
              <a:cs typeface="Montserrat"/>
              <a:sym typeface="Montserrat"/>
            </a:endParaRPr>
          </a:p>
        </p:txBody>
      </p:sp>
      <p:sp>
        <p:nvSpPr>
          <p:cNvPr id="26" name="TextBox 26"/>
          <p:cNvSpPr txBox="1"/>
          <p:nvPr/>
        </p:nvSpPr>
        <p:spPr>
          <a:xfrm>
            <a:off x="1882048" y="2358708"/>
            <a:ext cx="9440648" cy="35877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2800"/>
              </a:lnSpc>
            </a:pPr>
            <a:r>
              <a:rPr lang="en-US" sz="2000">
                <a:solidFill>
                  <a:srgbClr val="000000"/>
                </a:solidFill>
                <a:latin typeface="Roboto Condensed"/>
                <a:ea typeface="Roboto Condensed"/>
                <a:cs typeface="Roboto Condensed"/>
                <a:sym typeface="Roboto Condensed"/>
              </a:rPr>
              <a:t>TAKIM ÇALIŞMASI</a:t>
            </a:r>
          </a:p>
        </p:txBody>
      </p:sp>
      <p:sp>
        <p:nvSpPr>
          <p:cNvPr id="27" name="TextBox 27"/>
          <p:cNvSpPr txBox="1"/>
          <p:nvPr/>
        </p:nvSpPr>
        <p:spPr>
          <a:xfrm>
            <a:off x="3274322" y="9587428"/>
            <a:ext cx="6564285" cy="32321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0" lvl="0" indent="0" algn="ctr">
              <a:lnSpc>
                <a:spcPts val="2660"/>
              </a:lnSpc>
              <a:spcBef>
                <a:spcPct val="0"/>
              </a:spcBef>
            </a:pPr>
            <a:r>
              <a:rPr lang="en-US" sz="190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https://www.m3.com.tr/logomagnet/ </a:t>
            </a:r>
          </a:p>
        </p:txBody>
      </p:sp>
      <p:sp>
        <p:nvSpPr>
          <p:cNvPr id="28" name="TextBox 28"/>
          <p:cNvSpPr txBox="1"/>
          <p:nvPr/>
        </p:nvSpPr>
        <p:spPr>
          <a:xfrm>
            <a:off x="5572493" y="9240719"/>
            <a:ext cx="1892963" cy="345479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marL="0" lvl="0" indent="0" algn="l">
              <a:lnSpc>
                <a:spcPts val="2940"/>
              </a:lnSpc>
              <a:spcBef>
                <a:spcPct val="0"/>
              </a:spcBef>
            </a:pPr>
            <a:r>
              <a:rPr lang="en-US" sz="2100" b="1" dirty="0">
                <a:solidFill>
                  <a:srgbClr val="565656"/>
                </a:solidFill>
                <a:latin typeface="Montserrat Bold"/>
                <a:ea typeface="Montserrat Bold"/>
                <a:cs typeface="Montserrat Bold"/>
                <a:sym typeface="Montserrat Bold"/>
              </a:rPr>
              <a:t>Detaylı bilgi:</a:t>
            </a:r>
          </a:p>
        </p:txBody>
      </p:sp>
      <p:sp>
        <p:nvSpPr>
          <p:cNvPr id="29" name="TextBox 29"/>
          <p:cNvSpPr txBox="1"/>
          <p:nvPr/>
        </p:nvSpPr>
        <p:spPr>
          <a:xfrm>
            <a:off x="1028700" y="9463603"/>
            <a:ext cx="1980378" cy="26670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2160"/>
              </a:lnSpc>
            </a:pPr>
            <a:r>
              <a:rPr lang="en-US" sz="1800" b="1">
                <a:solidFill>
                  <a:srgbClr val="FFFFFF"/>
                </a:solidFill>
                <a:latin typeface="Montserrat Bold"/>
                <a:ea typeface="Montserrat Bold"/>
                <a:cs typeface="Montserrat Bold"/>
                <a:sym typeface="Montserrat Bold"/>
              </a:rPr>
              <a:t>Fiyat: </a:t>
            </a:r>
          </a:p>
        </p:txBody>
      </p:sp>
    </p:spTree>
  </p:cSld>
  <p:clrMapOvr>
    <a:masterClrMapping/>
  </p:clrMapOvr>
</p:sld>
</file>

<file path=ppt/slides/slide4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2"/>
          <p:cNvGrpSpPr/>
          <p:nvPr/>
        </p:nvGrpSpPr>
        <p:grpSpPr>
          <a:xfrm>
            <a:off x="9703621" y="0"/>
            <a:ext cx="8584380" cy="10287000"/>
            <a:chOff x="0" y="0"/>
            <a:chExt cx="3358824" cy="2709333"/>
          </a:xfrm>
          <a:solidFill>
            <a:schemeClr val="bg2">
              <a:lumMod val="25000"/>
            </a:schemeClr>
          </a:solidFill>
        </p:grpSpPr>
        <p:sp>
          <p:nvSpPr>
            <p:cNvPr id="3" name="Freeform 3"/>
            <p:cNvSpPr/>
            <p:nvPr/>
          </p:nvSpPr>
          <p:spPr>
            <a:xfrm>
              <a:off x="0" y="0"/>
              <a:ext cx="3358824" cy="2709333"/>
            </a:xfrm>
            <a:custGeom>
              <a:avLst/>
              <a:gdLst/>
              <a:ahLst/>
              <a:cxnLst/>
              <a:rect l="l" t="t" r="r" b="b"/>
              <a:pathLst>
                <a:path w="3358824" h="2709333">
                  <a:moveTo>
                    <a:pt x="0" y="0"/>
                  </a:moveTo>
                  <a:lnTo>
                    <a:pt x="3358824" y="0"/>
                  </a:lnTo>
                  <a:lnTo>
                    <a:pt x="3358824" y="2709333"/>
                  </a:lnTo>
                  <a:lnTo>
                    <a:pt x="0" y="2709333"/>
                  </a:lnTo>
                  <a:close/>
                </a:path>
              </a:pathLst>
            </a:custGeom>
            <a:grpFill/>
          </p:spPr>
          <p:txBody>
            <a:bodyPr/>
            <a:lstStyle/>
            <a:p>
              <a:endParaRPr lang="tr-TR"/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0" y="-38100"/>
              <a:ext cx="3358824" cy="2747433"/>
            </a:xfrm>
            <a:prstGeom prst="rect">
              <a:avLst/>
            </a:prstGeom>
            <a:grpFill/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940"/>
                </a:lnSpc>
              </a:pPr>
              <a:endParaRPr/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8256852" y="2195976"/>
            <a:ext cx="3241165" cy="5559935"/>
            <a:chOff x="0" y="0"/>
            <a:chExt cx="4321553" cy="7413246"/>
          </a:xfrm>
        </p:grpSpPr>
        <p:pic>
          <p:nvPicPr>
            <p:cNvPr id="6" name="Picture 6"/>
            <p:cNvPicPr>
              <a:picLocks noChangeAspect="1"/>
            </p:cNvPicPr>
            <p:nvPr/>
          </p:nvPicPr>
          <p:blipFill>
            <a:blip r:embed="rId2"/>
            <a:srcRect l="29284" t="7117" r="33918" b="11827"/>
            <a:stretch>
              <a:fillRect/>
            </a:stretch>
          </p:blipFill>
          <p:spPr>
            <a:xfrm>
              <a:off x="0" y="0"/>
              <a:ext cx="4321553" cy="7413246"/>
            </a:xfrm>
            <a:prstGeom prst="rect">
              <a:avLst/>
            </a:prstGeom>
          </p:spPr>
        </p:pic>
      </p:grpSp>
      <p:grpSp>
        <p:nvGrpSpPr>
          <p:cNvPr id="7" name="Group 7"/>
          <p:cNvGrpSpPr/>
          <p:nvPr/>
        </p:nvGrpSpPr>
        <p:grpSpPr>
          <a:xfrm>
            <a:off x="11653271" y="2195976"/>
            <a:ext cx="3241165" cy="5559935"/>
            <a:chOff x="0" y="0"/>
            <a:chExt cx="4321553" cy="7413246"/>
          </a:xfrm>
        </p:grpSpPr>
        <p:pic>
          <p:nvPicPr>
            <p:cNvPr id="8" name="Picture 8"/>
            <p:cNvPicPr>
              <a:picLocks noChangeAspect="1"/>
            </p:cNvPicPr>
            <p:nvPr/>
          </p:nvPicPr>
          <p:blipFill>
            <a:blip r:embed="rId3"/>
            <a:srcRect l="30471" t="8041" r="37002" b="13398"/>
            <a:stretch>
              <a:fillRect/>
            </a:stretch>
          </p:blipFill>
          <p:spPr>
            <a:xfrm>
              <a:off x="0" y="0"/>
              <a:ext cx="4321553" cy="7413246"/>
            </a:xfrm>
            <a:prstGeom prst="rect">
              <a:avLst/>
            </a:prstGeom>
          </p:spPr>
        </p:pic>
      </p:grpSp>
      <p:grpSp>
        <p:nvGrpSpPr>
          <p:cNvPr id="9" name="Group 9"/>
          <p:cNvGrpSpPr/>
          <p:nvPr/>
        </p:nvGrpSpPr>
        <p:grpSpPr>
          <a:xfrm>
            <a:off x="15046835" y="2195976"/>
            <a:ext cx="3241165" cy="5559935"/>
            <a:chOff x="0" y="0"/>
            <a:chExt cx="4321553" cy="7413246"/>
          </a:xfrm>
        </p:grpSpPr>
        <p:pic>
          <p:nvPicPr>
            <p:cNvPr id="10" name="Picture 10"/>
            <p:cNvPicPr>
              <a:picLocks noChangeAspect="1"/>
            </p:cNvPicPr>
            <p:nvPr/>
          </p:nvPicPr>
          <p:blipFill>
            <a:blip r:embed="rId4"/>
            <a:srcRect l="28422" r="32738"/>
            <a:stretch>
              <a:fillRect/>
            </a:stretch>
          </p:blipFill>
          <p:spPr>
            <a:xfrm>
              <a:off x="0" y="0"/>
              <a:ext cx="4321553" cy="7413246"/>
            </a:xfrm>
            <a:prstGeom prst="rect">
              <a:avLst/>
            </a:prstGeom>
          </p:spPr>
        </p:pic>
      </p:grpSp>
      <p:sp>
        <p:nvSpPr>
          <p:cNvPr id="11" name="Freeform 11"/>
          <p:cNvSpPr/>
          <p:nvPr/>
        </p:nvSpPr>
        <p:spPr>
          <a:xfrm>
            <a:off x="12400255" y="9021491"/>
            <a:ext cx="3211827" cy="2879938"/>
          </a:xfrm>
          <a:custGeom>
            <a:avLst/>
            <a:gdLst/>
            <a:ahLst/>
            <a:cxnLst/>
            <a:rect l="l" t="t" r="r" b="b"/>
            <a:pathLst>
              <a:path w="3211827" h="2879938">
                <a:moveTo>
                  <a:pt x="0" y="0"/>
                </a:moveTo>
                <a:lnTo>
                  <a:pt x="3211827" y="0"/>
                </a:lnTo>
                <a:lnTo>
                  <a:pt x="3211827" y="2879938"/>
                </a:lnTo>
                <a:lnTo>
                  <a:pt x="0" y="2879938"/>
                </a:lnTo>
                <a:lnTo>
                  <a:pt x="0" y="0"/>
                </a:lnTo>
                <a:close/>
              </a:path>
            </a:pathLst>
          </a:custGeom>
          <a:blipFill>
            <a:blip r:embed="rId5">
              <a:extLst>
                <a:ext uri="{96DAC541-7B7A-43D3-8B79-37D633B846F1}">
                  <asvg:svgBlip xmlns:asvg="http://schemas.microsoft.com/office/drawing/2016/SVG/main" r:embed="rId6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tr-TR"/>
          </a:p>
        </p:txBody>
      </p:sp>
      <p:sp>
        <p:nvSpPr>
          <p:cNvPr id="12" name="Freeform 12"/>
          <p:cNvSpPr/>
          <p:nvPr/>
        </p:nvSpPr>
        <p:spPr>
          <a:xfrm>
            <a:off x="16052795" y="596667"/>
            <a:ext cx="1216708" cy="1216708"/>
          </a:xfrm>
          <a:custGeom>
            <a:avLst/>
            <a:gdLst/>
            <a:ahLst/>
            <a:cxnLst/>
            <a:rect l="l" t="t" r="r" b="b"/>
            <a:pathLst>
              <a:path w="1216708" h="1216708">
                <a:moveTo>
                  <a:pt x="0" y="0"/>
                </a:moveTo>
                <a:lnTo>
                  <a:pt x="1216708" y="0"/>
                </a:lnTo>
                <a:lnTo>
                  <a:pt x="1216708" y="1216708"/>
                </a:lnTo>
                <a:lnTo>
                  <a:pt x="0" y="1216708"/>
                </a:lnTo>
                <a:lnTo>
                  <a:pt x="0" y="0"/>
                </a:lnTo>
                <a:close/>
              </a:path>
            </a:pathLst>
          </a:custGeom>
          <a:blipFill>
            <a:blip r:embed="rId7"/>
            <a:stretch>
              <a:fillRect/>
            </a:stretch>
          </a:blipFill>
          <a:ln cap="sq">
            <a:noFill/>
            <a:prstDash val="solid"/>
            <a:miter/>
          </a:ln>
        </p:spPr>
        <p:txBody>
          <a:bodyPr/>
          <a:lstStyle/>
          <a:p>
            <a:endParaRPr lang="tr-TR"/>
          </a:p>
        </p:txBody>
      </p:sp>
      <p:sp>
        <p:nvSpPr>
          <p:cNvPr id="13" name="Freeform 13"/>
          <p:cNvSpPr/>
          <p:nvPr/>
        </p:nvSpPr>
        <p:spPr>
          <a:xfrm>
            <a:off x="851334" y="596667"/>
            <a:ext cx="2061427" cy="2061427"/>
          </a:xfrm>
          <a:custGeom>
            <a:avLst/>
            <a:gdLst/>
            <a:ahLst/>
            <a:cxnLst/>
            <a:rect l="l" t="t" r="r" b="b"/>
            <a:pathLst>
              <a:path w="2061427" h="2061427">
                <a:moveTo>
                  <a:pt x="0" y="0"/>
                </a:moveTo>
                <a:lnTo>
                  <a:pt x="2061428" y="0"/>
                </a:lnTo>
                <a:lnTo>
                  <a:pt x="2061428" y="2061427"/>
                </a:lnTo>
                <a:lnTo>
                  <a:pt x="0" y="2061427"/>
                </a:lnTo>
                <a:lnTo>
                  <a:pt x="0" y="0"/>
                </a:lnTo>
                <a:close/>
              </a:path>
            </a:pathLst>
          </a:custGeom>
          <a:blipFill>
            <a:blip r:embed="rId8">
              <a:extLst>
                <a:ext uri="{96DAC541-7B7A-43D3-8B79-37D633B846F1}">
                  <asvg:svgBlip xmlns:asvg="http://schemas.microsoft.com/office/drawing/2016/SVG/main" r:embed="rId9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tr-TR"/>
          </a:p>
        </p:txBody>
      </p:sp>
      <p:sp>
        <p:nvSpPr>
          <p:cNvPr id="14" name="Freeform 14"/>
          <p:cNvSpPr/>
          <p:nvPr/>
        </p:nvSpPr>
        <p:spPr>
          <a:xfrm>
            <a:off x="854169" y="7252751"/>
            <a:ext cx="386295" cy="386295"/>
          </a:xfrm>
          <a:custGeom>
            <a:avLst/>
            <a:gdLst/>
            <a:ahLst/>
            <a:cxnLst/>
            <a:rect l="l" t="t" r="r" b="b"/>
            <a:pathLst>
              <a:path w="386295" h="386295">
                <a:moveTo>
                  <a:pt x="0" y="0"/>
                </a:moveTo>
                <a:lnTo>
                  <a:pt x="386295" y="0"/>
                </a:lnTo>
                <a:lnTo>
                  <a:pt x="386295" y="386295"/>
                </a:lnTo>
                <a:lnTo>
                  <a:pt x="0" y="386295"/>
                </a:lnTo>
                <a:lnTo>
                  <a:pt x="0" y="0"/>
                </a:lnTo>
                <a:close/>
              </a:path>
            </a:pathLst>
          </a:custGeom>
          <a:blipFill>
            <a:blip r:embed="rId10">
              <a:extLst>
                <a:ext uri="{96DAC541-7B7A-43D3-8B79-37D633B846F1}">
                  <asvg:svgBlip xmlns:asvg="http://schemas.microsoft.com/office/drawing/2016/SVG/main" r:embed="rId11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tr-TR"/>
          </a:p>
        </p:txBody>
      </p:sp>
      <p:sp>
        <p:nvSpPr>
          <p:cNvPr id="15" name="Freeform 15"/>
          <p:cNvSpPr/>
          <p:nvPr/>
        </p:nvSpPr>
        <p:spPr>
          <a:xfrm>
            <a:off x="812686" y="7755911"/>
            <a:ext cx="595651" cy="347711"/>
          </a:xfrm>
          <a:custGeom>
            <a:avLst/>
            <a:gdLst/>
            <a:ahLst/>
            <a:cxnLst/>
            <a:rect l="l" t="t" r="r" b="b"/>
            <a:pathLst>
              <a:path w="595651" h="347711">
                <a:moveTo>
                  <a:pt x="0" y="0"/>
                </a:moveTo>
                <a:lnTo>
                  <a:pt x="595651" y="0"/>
                </a:lnTo>
                <a:lnTo>
                  <a:pt x="595651" y="347711"/>
                </a:lnTo>
                <a:lnTo>
                  <a:pt x="0" y="347711"/>
                </a:lnTo>
                <a:lnTo>
                  <a:pt x="0" y="0"/>
                </a:lnTo>
                <a:close/>
              </a:path>
            </a:pathLst>
          </a:custGeom>
          <a:blipFill>
            <a:blip r:embed="rId12">
              <a:extLst>
                <a:ext uri="{96DAC541-7B7A-43D3-8B79-37D633B846F1}">
                  <asvg:svgBlip xmlns:asvg="http://schemas.microsoft.com/office/drawing/2016/SVG/main" r:embed="rId13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tr-TR"/>
          </a:p>
        </p:txBody>
      </p:sp>
      <p:sp>
        <p:nvSpPr>
          <p:cNvPr id="16" name="Freeform 16"/>
          <p:cNvSpPr/>
          <p:nvPr/>
        </p:nvSpPr>
        <p:spPr>
          <a:xfrm>
            <a:off x="9838607" y="9258300"/>
            <a:ext cx="824341" cy="607951"/>
          </a:xfrm>
          <a:custGeom>
            <a:avLst/>
            <a:gdLst/>
            <a:ahLst/>
            <a:cxnLst/>
            <a:rect l="l" t="t" r="r" b="b"/>
            <a:pathLst>
              <a:path w="824341" h="607951">
                <a:moveTo>
                  <a:pt x="0" y="0"/>
                </a:moveTo>
                <a:lnTo>
                  <a:pt x="824341" y="0"/>
                </a:lnTo>
                <a:lnTo>
                  <a:pt x="824341" y="607951"/>
                </a:lnTo>
                <a:lnTo>
                  <a:pt x="0" y="607951"/>
                </a:lnTo>
                <a:lnTo>
                  <a:pt x="0" y="0"/>
                </a:lnTo>
                <a:close/>
              </a:path>
            </a:pathLst>
          </a:custGeom>
        </p:spPr>
        <p:txBody>
          <a:bodyPr/>
          <a:lstStyle/>
          <a:p>
            <a:endParaRPr lang="tr-TR"/>
          </a:p>
        </p:txBody>
      </p:sp>
      <p:sp>
        <p:nvSpPr>
          <p:cNvPr id="17" name="Freeform 17"/>
          <p:cNvSpPr/>
          <p:nvPr/>
        </p:nvSpPr>
        <p:spPr>
          <a:xfrm>
            <a:off x="10384741" y="9590801"/>
            <a:ext cx="556412" cy="569949"/>
          </a:xfrm>
          <a:custGeom>
            <a:avLst/>
            <a:gdLst/>
            <a:ahLst/>
            <a:cxnLst/>
            <a:rect l="l" t="t" r="r" b="b"/>
            <a:pathLst>
              <a:path w="556412" h="569949">
                <a:moveTo>
                  <a:pt x="0" y="0"/>
                </a:moveTo>
                <a:lnTo>
                  <a:pt x="556413" y="0"/>
                </a:lnTo>
                <a:lnTo>
                  <a:pt x="556413" y="569949"/>
                </a:lnTo>
                <a:lnTo>
                  <a:pt x="0" y="569949"/>
                </a:lnTo>
                <a:lnTo>
                  <a:pt x="0" y="0"/>
                </a:lnTo>
                <a:close/>
              </a:path>
            </a:pathLst>
          </a:custGeom>
          <a:blipFill>
            <a:blip r:embed="rId14">
              <a:extLst>
                <a:ext uri="{96DAC541-7B7A-43D3-8B79-37D633B846F1}">
                  <asvg:svgBlip xmlns:asvg="http://schemas.microsoft.com/office/drawing/2016/SVG/main" r:embed="rId15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tr-TR"/>
          </a:p>
        </p:txBody>
      </p:sp>
      <p:sp>
        <p:nvSpPr>
          <p:cNvPr id="21" name="TextBox 21"/>
          <p:cNvSpPr txBox="1"/>
          <p:nvPr/>
        </p:nvSpPr>
        <p:spPr>
          <a:xfrm>
            <a:off x="1127035" y="1522605"/>
            <a:ext cx="9440648" cy="855888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6900"/>
              </a:lnSpc>
            </a:pPr>
            <a:r>
              <a:rPr lang="en-US" sz="4928">
                <a:solidFill>
                  <a:srgbClr val="000000"/>
                </a:solidFill>
                <a:latin typeface="Roboto Condensed"/>
                <a:ea typeface="Roboto Condensed"/>
                <a:cs typeface="Roboto Condensed"/>
                <a:sym typeface="Roboto Condensed"/>
              </a:rPr>
              <a:t>MOZAİK TABLO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1589642" y="7248731"/>
            <a:ext cx="1419436" cy="345479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marL="0" lvl="0" indent="0" algn="l">
              <a:lnSpc>
                <a:spcPts val="2940"/>
              </a:lnSpc>
              <a:spcBef>
                <a:spcPct val="0"/>
              </a:spcBef>
            </a:pPr>
            <a:r>
              <a:rPr lang="en-US" sz="2100" b="1" dirty="0">
                <a:solidFill>
                  <a:srgbClr val="565656"/>
                </a:solidFill>
                <a:latin typeface="Montserrat Bold"/>
                <a:ea typeface="Montserrat Bold"/>
                <a:cs typeface="Montserrat Bold"/>
                <a:sym typeface="Montserrat Bold"/>
              </a:rPr>
              <a:t>60-120 dk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1589642" y="7756913"/>
            <a:ext cx="4887358" cy="345479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marL="0" lvl="0" indent="0" algn="l">
              <a:lnSpc>
                <a:spcPts val="2940"/>
              </a:lnSpc>
              <a:spcBef>
                <a:spcPct val="0"/>
              </a:spcBef>
            </a:pPr>
            <a:r>
              <a:rPr lang="en-US" sz="2100" b="1" u="none" strike="noStrike" dirty="0">
                <a:solidFill>
                  <a:srgbClr val="565656"/>
                </a:solidFill>
                <a:latin typeface="Montserrat Bold"/>
                <a:ea typeface="Montserrat Bold"/>
                <a:cs typeface="Montserrat Bold"/>
                <a:sym typeface="Montserrat Bold"/>
              </a:rPr>
              <a:t>1 moderatör, 1 koordinatör, asistan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834810" y="8265547"/>
            <a:ext cx="3508589" cy="345479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marL="0" lvl="0" indent="0" algn="l">
              <a:lnSpc>
                <a:spcPts val="2940"/>
              </a:lnSpc>
              <a:spcBef>
                <a:spcPct val="0"/>
              </a:spcBef>
            </a:pPr>
            <a:r>
              <a:rPr lang="en-US" sz="2100" b="1" u="none" strike="noStrike" dirty="0">
                <a:solidFill>
                  <a:srgbClr val="565656"/>
                </a:solidFill>
                <a:latin typeface="Montserrat Bold"/>
                <a:ea typeface="Montserrat Bold"/>
                <a:cs typeface="Montserrat Bold"/>
                <a:sym typeface="Montserrat Bold"/>
              </a:rPr>
              <a:t>Katılımcı Sayısı:  10-5000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854169" y="2877074"/>
            <a:ext cx="7146831" cy="4282454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just">
              <a:lnSpc>
                <a:spcPts val="2800"/>
              </a:lnSpc>
            </a:pP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Takım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ruhunun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,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uyumun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ve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çeşitliliğin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birleşerek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nasıl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güçlü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bir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bütün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oluşturduğunu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simgeleyen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etkileyici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bir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eser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!</a:t>
            </a:r>
          </a:p>
          <a:p>
            <a:pPr algn="just">
              <a:lnSpc>
                <a:spcPts val="2800"/>
              </a:lnSpc>
            </a:pPr>
            <a:endParaRPr lang="en-US" sz="2000" dirty="0">
              <a:solidFill>
                <a:srgbClr val="565656"/>
              </a:solidFill>
              <a:latin typeface="Montserrat"/>
              <a:ea typeface="Montserrat"/>
              <a:cs typeface="Montserrat"/>
              <a:sym typeface="Montserrat"/>
            </a:endParaRPr>
          </a:p>
          <a:p>
            <a:pPr algn="just">
              <a:lnSpc>
                <a:spcPts val="2800"/>
              </a:lnSpc>
            </a:pP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Binlerce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mozaik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taşı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,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katılımcıların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ellerinde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birleşir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;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küçük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gruplar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büyük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grupları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,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büyük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gruplar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ise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dev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tabloyu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oluşturur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.</a:t>
            </a:r>
          </a:p>
          <a:p>
            <a:pPr algn="just">
              <a:lnSpc>
                <a:spcPts val="2800"/>
              </a:lnSpc>
            </a:pPr>
            <a:endParaRPr lang="en-US" sz="2000" dirty="0">
              <a:solidFill>
                <a:srgbClr val="565656"/>
              </a:solidFill>
              <a:latin typeface="Montserrat"/>
              <a:ea typeface="Montserrat"/>
              <a:cs typeface="Montserrat"/>
              <a:sym typeface="Montserrat"/>
            </a:endParaRPr>
          </a:p>
          <a:p>
            <a:pPr algn="just">
              <a:lnSpc>
                <a:spcPts val="2800"/>
              </a:lnSpc>
            </a:pP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Tabloya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şirket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logonuz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,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sloganınız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veya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özel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bir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görsel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yerleştirilebilir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.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Boyutu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tamamen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size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bağlı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!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Dilerseniz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ofis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duvarınızı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süsler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,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dilerseniz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fabrikanızın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kalbinde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yerini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alır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.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1882048" y="2358708"/>
            <a:ext cx="9440648" cy="35877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2800"/>
              </a:lnSpc>
            </a:pPr>
            <a:r>
              <a:rPr lang="en-US" sz="2000">
                <a:solidFill>
                  <a:srgbClr val="000000"/>
                </a:solidFill>
                <a:latin typeface="Roboto Condensed"/>
                <a:ea typeface="Roboto Condensed"/>
                <a:cs typeface="Roboto Condensed"/>
                <a:sym typeface="Roboto Condensed"/>
              </a:rPr>
              <a:t>TAKIM ÇALIŞMASI</a:t>
            </a:r>
          </a:p>
        </p:txBody>
      </p:sp>
      <p:sp>
        <p:nvSpPr>
          <p:cNvPr id="27" name="TextBox 27"/>
          <p:cNvSpPr txBox="1"/>
          <p:nvPr/>
        </p:nvSpPr>
        <p:spPr>
          <a:xfrm>
            <a:off x="3274322" y="9587428"/>
            <a:ext cx="6564285" cy="32321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0" lvl="0" indent="0" algn="ctr">
              <a:lnSpc>
                <a:spcPts val="2660"/>
              </a:lnSpc>
              <a:spcBef>
                <a:spcPct val="0"/>
              </a:spcBef>
            </a:pPr>
            <a:r>
              <a:rPr lang="en-US" sz="19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http://www.m3.com.tr/mozaik-tablo/ </a:t>
            </a:r>
          </a:p>
        </p:txBody>
      </p:sp>
      <p:sp>
        <p:nvSpPr>
          <p:cNvPr id="28" name="TextBox 28"/>
          <p:cNvSpPr txBox="1"/>
          <p:nvPr/>
        </p:nvSpPr>
        <p:spPr>
          <a:xfrm>
            <a:off x="5572493" y="9240719"/>
            <a:ext cx="1818907" cy="345479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marL="0" lvl="0" indent="0" algn="l">
              <a:lnSpc>
                <a:spcPts val="2940"/>
              </a:lnSpc>
              <a:spcBef>
                <a:spcPct val="0"/>
              </a:spcBef>
            </a:pPr>
            <a:r>
              <a:rPr lang="en-US" sz="2100" b="1" dirty="0">
                <a:solidFill>
                  <a:srgbClr val="565656"/>
                </a:solidFill>
                <a:latin typeface="Montserrat Bold"/>
                <a:ea typeface="Montserrat Bold"/>
                <a:cs typeface="Montserrat Bold"/>
                <a:sym typeface="Montserrat Bold"/>
              </a:rPr>
              <a:t>Detaylı bilgi:</a:t>
            </a:r>
          </a:p>
        </p:txBody>
      </p:sp>
      <p:sp>
        <p:nvSpPr>
          <p:cNvPr id="29" name="TextBox 29"/>
          <p:cNvSpPr txBox="1"/>
          <p:nvPr/>
        </p:nvSpPr>
        <p:spPr>
          <a:xfrm>
            <a:off x="1028700" y="9463603"/>
            <a:ext cx="1980378" cy="26670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2160"/>
              </a:lnSpc>
            </a:pPr>
            <a:r>
              <a:rPr lang="en-US" sz="1800" b="1">
                <a:solidFill>
                  <a:srgbClr val="FFFFFF"/>
                </a:solidFill>
                <a:latin typeface="Montserrat Bold"/>
                <a:ea typeface="Montserrat Bold"/>
                <a:cs typeface="Montserrat Bold"/>
                <a:sym typeface="Montserrat Bold"/>
              </a:rPr>
              <a:t>Fiyat: </a:t>
            </a:r>
          </a:p>
        </p:txBody>
      </p:sp>
    </p:spTree>
  </p:cSld>
  <p:clrMapOvr>
    <a:masterClrMapping/>
  </p:clrMapOvr>
</p:sld>
</file>

<file path=ppt/slides/slide4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2"/>
          <p:cNvGrpSpPr/>
          <p:nvPr/>
        </p:nvGrpSpPr>
        <p:grpSpPr>
          <a:xfrm>
            <a:off x="9703621" y="0"/>
            <a:ext cx="8584380" cy="10287000"/>
            <a:chOff x="0" y="0"/>
            <a:chExt cx="3358824" cy="2709333"/>
          </a:xfrm>
          <a:solidFill>
            <a:schemeClr val="bg2">
              <a:lumMod val="25000"/>
            </a:schemeClr>
          </a:solidFill>
        </p:grpSpPr>
        <p:sp>
          <p:nvSpPr>
            <p:cNvPr id="3" name="Freeform 3"/>
            <p:cNvSpPr/>
            <p:nvPr/>
          </p:nvSpPr>
          <p:spPr>
            <a:xfrm>
              <a:off x="0" y="0"/>
              <a:ext cx="3358824" cy="2709333"/>
            </a:xfrm>
            <a:custGeom>
              <a:avLst/>
              <a:gdLst/>
              <a:ahLst/>
              <a:cxnLst/>
              <a:rect l="l" t="t" r="r" b="b"/>
              <a:pathLst>
                <a:path w="3358824" h="2709333">
                  <a:moveTo>
                    <a:pt x="0" y="0"/>
                  </a:moveTo>
                  <a:lnTo>
                    <a:pt x="3358824" y="0"/>
                  </a:lnTo>
                  <a:lnTo>
                    <a:pt x="3358824" y="2709333"/>
                  </a:lnTo>
                  <a:lnTo>
                    <a:pt x="0" y="2709333"/>
                  </a:lnTo>
                  <a:close/>
                </a:path>
              </a:pathLst>
            </a:custGeom>
            <a:grpFill/>
          </p:spPr>
          <p:txBody>
            <a:bodyPr/>
            <a:lstStyle/>
            <a:p>
              <a:endParaRPr lang="tr-TR"/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0" y="-38100"/>
              <a:ext cx="3358824" cy="2747433"/>
            </a:xfrm>
            <a:prstGeom prst="rect">
              <a:avLst/>
            </a:prstGeom>
            <a:grpFill/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940"/>
                </a:lnSpc>
              </a:pPr>
              <a:endParaRPr/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8256852" y="2195976"/>
            <a:ext cx="3241165" cy="5559935"/>
            <a:chOff x="0" y="0"/>
            <a:chExt cx="4321553" cy="7413246"/>
          </a:xfrm>
        </p:grpSpPr>
        <p:pic>
          <p:nvPicPr>
            <p:cNvPr id="6" name="Picture 6"/>
            <p:cNvPicPr>
              <a:picLocks noChangeAspect="1"/>
            </p:cNvPicPr>
            <p:nvPr/>
          </p:nvPicPr>
          <p:blipFill>
            <a:blip r:embed="rId2"/>
            <a:srcRect l="30074" t="7988" r="33222" b="11468"/>
            <a:stretch>
              <a:fillRect/>
            </a:stretch>
          </p:blipFill>
          <p:spPr>
            <a:xfrm>
              <a:off x="0" y="0"/>
              <a:ext cx="4321553" cy="7413246"/>
            </a:xfrm>
            <a:prstGeom prst="rect">
              <a:avLst/>
            </a:prstGeom>
          </p:spPr>
        </p:pic>
      </p:grpSp>
      <p:grpSp>
        <p:nvGrpSpPr>
          <p:cNvPr id="7" name="Group 7"/>
          <p:cNvGrpSpPr/>
          <p:nvPr/>
        </p:nvGrpSpPr>
        <p:grpSpPr>
          <a:xfrm>
            <a:off x="11653271" y="2195976"/>
            <a:ext cx="3241165" cy="5559935"/>
            <a:chOff x="0" y="0"/>
            <a:chExt cx="4321553" cy="7413246"/>
          </a:xfrm>
        </p:grpSpPr>
        <p:pic>
          <p:nvPicPr>
            <p:cNvPr id="8" name="Picture 8"/>
            <p:cNvPicPr>
              <a:picLocks noChangeAspect="1"/>
            </p:cNvPicPr>
            <p:nvPr/>
          </p:nvPicPr>
          <p:blipFill>
            <a:blip r:embed="rId3"/>
            <a:srcRect l="27873" t="192" r="35378" b="52231"/>
            <a:stretch>
              <a:fillRect/>
            </a:stretch>
          </p:blipFill>
          <p:spPr>
            <a:xfrm>
              <a:off x="0" y="0"/>
              <a:ext cx="4321553" cy="7413246"/>
            </a:xfrm>
            <a:prstGeom prst="rect">
              <a:avLst/>
            </a:prstGeom>
          </p:spPr>
        </p:pic>
      </p:grpSp>
      <p:grpSp>
        <p:nvGrpSpPr>
          <p:cNvPr id="9" name="Group 9"/>
          <p:cNvGrpSpPr/>
          <p:nvPr/>
        </p:nvGrpSpPr>
        <p:grpSpPr>
          <a:xfrm>
            <a:off x="15046835" y="2195976"/>
            <a:ext cx="3241165" cy="5559935"/>
            <a:chOff x="0" y="0"/>
            <a:chExt cx="4321553" cy="7413246"/>
          </a:xfrm>
        </p:grpSpPr>
        <p:pic>
          <p:nvPicPr>
            <p:cNvPr id="10" name="Picture 10"/>
            <p:cNvPicPr>
              <a:picLocks noChangeAspect="1"/>
            </p:cNvPicPr>
            <p:nvPr/>
          </p:nvPicPr>
          <p:blipFill>
            <a:blip r:embed="rId4"/>
            <a:srcRect l="19457" r="39439"/>
            <a:stretch>
              <a:fillRect/>
            </a:stretch>
          </p:blipFill>
          <p:spPr>
            <a:xfrm>
              <a:off x="0" y="0"/>
              <a:ext cx="4321553" cy="7413246"/>
            </a:xfrm>
            <a:prstGeom prst="rect">
              <a:avLst/>
            </a:prstGeom>
          </p:spPr>
        </p:pic>
      </p:grpSp>
      <p:sp>
        <p:nvSpPr>
          <p:cNvPr id="11" name="Freeform 11"/>
          <p:cNvSpPr/>
          <p:nvPr/>
        </p:nvSpPr>
        <p:spPr>
          <a:xfrm>
            <a:off x="12400255" y="9021491"/>
            <a:ext cx="3211827" cy="2879938"/>
          </a:xfrm>
          <a:custGeom>
            <a:avLst/>
            <a:gdLst/>
            <a:ahLst/>
            <a:cxnLst/>
            <a:rect l="l" t="t" r="r" b="b"/>
            <a:pathLst>
              <a:path w="3211827" h="2879938">
                <a:moveTo>
                  <a:pt x="0" y="0"/>
                </a:moveTo>
                <a:lnTo>
                  <a:pt x="3211827" y="0"/>
                </a:lnTo>
                <a:lnTo>
                  <a:pt x="3211827" y="2879938"/>
                </a:lnTo>
                <a:lnTo>
                  <a:pt x="0" y="2879938"/>
                </a:lnTo>
                <a:lnTo>
                  <a:pt x="0" y="0"/>
                </a:lnTo>
                <a:close/>
              </a:path>
            </a:pathLst>
          </a:custGeom>
          <a:blipFill>
            <a:blip r:embed="rId5">
              <a:extLst>
                <a:ext uri="{96DAC541-7B7A-43D3-8B79-37D633B846F1}">
                  <asvg:svgBlip xmlns:asvg="http://schemas.microsoft.com/office/drawing/2016/SVG/main" r:embed="rId6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tr-TR"/>
          </a:p>
        </p:txBody>
      </p:sp>
      <p:sp>
        <p:nvSpPr>
          <p:cNvPr id="12" name="Freeform 12"/>
          <p:cNvSpPr/>
          <p:nvPr/>
        </p:nvSpPr>
        <p:spPr>
          <a:xfrm>
            <a:off x="16052795" y="596667"/>
            <a:ext cx="1216708" cy="1216708"/>
          </a:xfrm>
          <a:custGeom>
            <a:avLst/>
            <a:gdLst/>
            <a:ahLst/>
            <a:cxnLst/>
            <a:rect l="l" t="t" r="r" b="b"/>
            <a:pathLst>
              <a:path w="1216708" h="1216708">
                <a:moveTo>
                  <a:pt x="0" y="0"/>
                </a:moveTo>
                <a:lnTo>
                  <a:pt x="1216708" y="0"/>
                </a:lnTo>
                <a:lnTo>
                  <a:pt x="1216708" y="1216708"/>
                </a:lnTo>
                <a:lnTo>
                  <a:pt x="0" y="1216708"/>
                </a:lnTo>
                <a:lnTo>
                  <a:pt x="0" y="0"/>
                </a:lnTo>
                <a:close/>
              </a:path>
            </a:pathLst>
          </a:custGeom>
          <a:blipFill>
            <a:blip r:embed="rId7"/>
            <a:stretch>
              <a:fillRect/>
            </a:stretch>
          </a:blipFill>
          <a:ln cap="sq">
            <a:noFill/>
            <a:prstDash val="solid"/>
            <a:miter/>
          </a:ln>
        </p:spPr>
        <p:txBody>
          <a:bodyPr/>
          <a:lstStyle/>
          <a:p>
            <a:endParaRPr lang="tr-TR"/>
          </a:p>
        </p:txBody>
      </p:sp>
      <p:sp>
        <p:nvSpPr>
          <p:cNvPr id="13" name="Freeform 13"/>
          <p:cNvSpPr/>
          <p:nvPr/>
        </p:nvSpPr>
        <p:spPr>
          <a:xfrm>
            <a:off x="851334" y="596667"/>
            <a:ext cx="2061427" cy="2061427"/>
          </a:xfrm>
          <a:custGeom>
            <a:avLst/>
            <a:gdLst/>
            <a:ahLst/>
            <a:cxnLst/>
            <a:rect l="l" t="t" r="r" b="b"/>
            <a:pathLst>
              <a:path w="2061427" h="2061427">
                <a:moveTo>
                  <a:pt x="0" y="0"/>
                </a:moveTo>
                <a:lnTo>
                  <a:pt x="2061428" y="0"/>
                </a:lnTo>
                <a:lnTo>
                  <a:pt x="2061428" y="2061427"/>
                </a:lnTo>
                <a:lnTo>
                  <a:pt x="0" y="2061427"/>
                </a:lnTo>
                <a:lnTo>
                  <a:pt x="0" y="0"/>
                </a:lnTo>
                <a:close/>
              </a:path>
            </a:pathLst>
          </a:custGeom>
          <a:blipFill>
            <a:blip r:embed="rId8">
              <a:extLst>
                <a:ext uri="{96DAC541-7B7A-43D3-8B79-37D633B846F1}">
                  <asvg:svgBlip xmlns:asvg="http://schemas.microsoft.com/office/drawing/2016/SVG/main" r:embed="rId9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tr-TR"/>
          </a:p>
        </p:txBody>
      </p:sp>
      <p:sp>
        <p:nvSpPr>
          <p:cNvPr id="14" name="Freeform 14"/>
          <p:cNvSpPr/>
          <p:nvPr/>
        </p:nvSpPr>
        <p:spPr>
          <a:xfrm>
            <a:off x="854169" y="7252751"/>
            <a:ext cx="386295" cy="386295"/>
          </a:xfrm>
          <a:custGeom>
            <a:avLst/>
            <a:gdLst/>
            <a:ahLst/>
            <a:cxnLst/>
            <a:rect l="l" t="t" r="r" b="b"/>
            <a:pathLst>
              <a:path w="386295" h="386295">
                <a:moveTo>
                  <a:pt x="0" y="0"/>
                </a:moveTo>
                <a:lnTo>
                  <a:pt x="386295" y="0"/>
                </a:lnTo>
                <a:lnTo>
                  <a:pt x="386295" y="386295"/>
                </a:lnTo>
                <a:lnTo>
                  <a:pt x="0" y="386295"/>
                </a:lnTo>
                <a:lnTo>
                  <a:pt x="0" y="0"/>
                </a:lnTo>
                <a:close/>
              </a:path>
            </a:pathLst>
          </a:custGeom>
          <a:blipFill>
            <a:blip r:embed="rId10">
              <a:extLst>
                <a:ext uri="{96DAC541-7B7A-43D3-8B79-37D633B846F1}">
                  <asvg:svgBlip xmlns:asvg="http://schemas.microsoft.com/office/drawing/2016/SVG/main" r:embed="rId11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tr-TR"/>
          </a:p>
        </p:txBody>
      </p:sp>
      <p:sp>
        <p:nvSpPr>
          <p:cNvPr id="15" name="Freeform 15"/>
          <p:cNvSpPr/>
          <p:nvPr/>
        </p:nvSpPr>
        <p:spPr>
          <a:xfrm>
            <a:off x="812686" y="7755911"/>
            <a:ext cx="595651" cy="347711"/>
          </a:xfrm>
          <a:custGeom>
            <a:avLst/>
            <a:gdLst/>
            <a:ahLst/>
            <a:cxnLst/>
            <a:rect l="l" t="t" r="r" b="b"/>
            <a:pathLst>
              <a:path w="595651" h="347711">
                <a:moveTo>
                  <a:pt x="0" y="0"/>
                </a:moveTo>
                <a:lnTo>
                  <a:pt x="595651" y="0"/>
                </a:lnTo>
                <a:lnTo>
                  <a:pt x="595651" y="347711"/>
                </a:lnTo>
                <a:lnTo>
                  <a:pt x="0" y="347711"/>
                </a:lnTo>
                <a:lnTo>
                  <a:pt x="0" y="0"/>
                </a:lnTo>
                <a:close/>
              </a:path>
            </a:pathLst>
          </a:custGeom>
          <a:blipFill>
            <a:blip r:embed="rId12">
              <a:extLst>
                <a:ext uri="{96DAC541-7B7A-43D3-8B79-37D633B846F1}">
                  <asvg:svgBlip xmlns:asvg="http://schemas.microsoft.com/office/drawing/2016/SVG/main" r:embed="rId13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tr-TR"/>
          </a:p>
        </p:txBody>
      </p:sp>
      <p:sp>
        <p:nvSpPr>
          <p:cNvPr id="16" name="Freeform 16"/>
          <p:cNvSpPr/>
          <p:nvPr/>
        </p:nvSpPr>
        <p:spPr>
          <a:xfrm>
            <a:off x="9838607" y="9258300"/>
            <a:ext cx="824341" cy="607951"/>
          </a:xfrm>
          <a:custGeom>
            <a:avLst/>
            <a:gdLst/>
            <a:ahLst/>
            <a:cxnLst/>
            <a:rect l="l" t="t" r="r" b="b"/>
            <a:pathLst>
              <a:path w="824341" h="607951">
                <a:moveTo>
                  <a:pt x="0" y="0"/>
                </a:moveTo>
                <a:lnTo>
                  <a:pt x="824341" y="0"/>
                </a:lnTo>
                <a:lnTo>
                  <a:pt x="824341" y="607951"/>
                </a:lnTo>
                <a:lnTo>
                  <a:pt x="0" y="607951"/>
                </a:lnTo>
                <a:lnTo>
                  <a:pt x="0" y="0"/>
                </a:lnTo>
                <a:close/>
              </a:path>
            </a:pathLst>
          </a:custGeom>
        </p:spPr>
        <p:txBody>
          <a:bodyPr/>
          <a:lstStyle/>
          <a:p>
            <a:endParaRPr lang="tr-TR"/>
          </a:p>
        </p:txBody>
      </p:sp>
      <p:sp>
        <p:nvSpPr>
          <p:cNvPr id="17" name="Freeform 17"/>
          <p:cNvSpPr/>
          <p:nvPr/>
        </p:nvSpPr>
        <p:spPr>
          <a:xfrm>
            <a:off x="10384741" y="9590801"/>
            <a:ext cx="556412" cy="569949"/>
          </a:xfrm>
          <a:custGeom>
            <a:avLst/>
            <a:gdLst/>
            <a:ahLst/>
            <a:cxnLst/>
            <a:rect l="l" t="t" r="r" b="b"/>
            <a:pathLst>
              <a:path w="556412" h="569949">
                <a:moveTo>
                  <a:pt x="0" y="0"/>
                </a:moveTo>
                <a:lnTo>
                  <a:pt x="556413" y="0"/>
                </a:lnTo>
                <a:lnTo>
                  <a:pt x="556413" y="569949"/>
                </a:lnTo>
                <a:lnTo>
                  <a:pt x="0" y="569949"/>
                </a:lnTo>
                <a:lnTo>
                  <a:pt x="0" y="0"/>
                </a:lnTo>
                <a:close/>
              </a:path>
            </a:pathLst>
          </a:custGeom>
          <a:blipFill>
            <a:blip r:embed="rId14">
              <a:extLst>
                <a:ext uri="{96DAC541-7B7A-43D3-8B79-37D633B846F1}">
                  <asvg:svgBlip xmlns:asvg="http://schemas.microsoft.com/office/drawing/2016/SVG/main" r:embed="rId15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tr-TR"/>
          </a:p>
        </p:txBody>
      </p:sp>
      <p:sp>
        <p:nvSpPr>
          <p:cNvPr id="21" name="TextBox 21"/>
          <p:cNvSpPr txBox="1"/>
          <p:nvPr/>
        </p:nvSpPr>
        <p:spPr>
          <a:xfrm>
            <a:off x="1127035" y="1551180"/>
            <a:ext cx="9440648" cy="704758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5780"/>
              </a:lnSpc>
            </a:pPr>
            <a:r>
              <a:rPr lang="en-US" sz="4128">
                <a:solidFill>
                  <a:srgbClr val="000000"/>
                </a:solidFill>
                <a:latin typeface="Roboto Condensed"/>
                <a:ea typeface="Roboto Condensed"/>
                <a:cs typeface="Roboto Condensed"/>
                <a:sym typeface="Roboto Condensed"/>
              </a:rPr>
              <a:t>RED ROOM ESCAPE / ODADAN KAÇIŞ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1589642" y="7248731"/>
            <a:ext cx="1419436" cy="355782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marL="0" lvl="0" indent="0" algn="l">
              <a:lnSpc>
                <a:spcPts val="2940"/>
              </a:lnSpc>
              <a:spcBef>
                <a:spcPct val="0"/>
              </a:spcBef>
            </a:pPr>
            <a:r>
              <a:rPr lang="en-US" sz="2100" b="1" dirty="0">
                <a:solidFill>
                  <a:srgbClr val="565656"/>
                </a:solidFill>
                <a:latin typeface="Montserrat Bold"/>
                <a:ea typeface="Montserrat Bold"/>
                <a:cs typeface="Montserrat Bold"/>
                <a:sym typeface="Montserrat Bold"/>
              </a:rPr>
              <a:t>60-120 dk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1589642" y="7756913"/>
            <a:ext cx="4963558" cy="355782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marL="0" lvl="0" indent="0" algn="l">
              <a:lnSpc>
                <a:spcPts val="2940"/>
              </a:lnSpc>
              <a:spcBef>
                <a:spcPct val="0"/>
              </a:spcBef>
            </a:pPr>
            <a:r>
              <a:rPr lang="en-US" sz="2100" b="1" u="none" strike="noStrike" dirty="0">
                <a:solidFill>
                  <a:srgbClr val="565656"/>
                </a:solidFill>
                <a:latin typeface="Montserrat Bold"/>
                <a:ea typeface="Montserrat Bold"/>
                <a:cs typeface="Montserrat Bold"/>
                <a:sym typeface="Montserrat Bold"/>
              </a:rPr>
              <a:t>1 moderatör, 1 koordinatör, asistan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834811" y="8265547"/>
            <a:ext cx="3203789" cy="345479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marL="0" lvl="0" indent="0" algn="l">
              <a:lnSpc>
                <a:spcPts val="2940"/>
              </a:lnSpc>
              <a:spcBef>
                <a:spcPct val="0"/>
              </a:spcBef>
            </a:pPr>
            <a:r>
              <a:rPr lang="en-US" sz="2100" b="1" u="none" strike="noStrike" dirty="0">
                <a:solidFill>
                  <a:srgbClr val="565656"/>
                </a:solidFill>
                <a:latin typeface="Montserrat Bold"/>
                <a:ea typeface="Montserrat Bold"/>
                <a:cs typeface="Montserrat Bold"/>
                <a:sym typeface="Montserrat Bold"/>
              </a:rPr>
              <a:t>Katılımcı Sayısı:  10-100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854169" y="2877074"/>
            <a:ext cx="7146831" cy="4282454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just">
              <a:lnSpc>
                <a:spcPts val="2800"/>
              </a:lnSpc>
            </a:pP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Eğer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birlik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olmazsanız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“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işin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içinden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”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hatta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bu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odadan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bile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çıkamazsınız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!</a:t>
            </a:r>
          </a:p>
          <a:p>
            <a:pPr algn="just">
              <a:lnSpc>
                <a:spcPts val="2800"/>
              </a:lnSpc>
            </a:pPr>
            <a:endParaRPr lang="en-US" sz="2000" dirty="0">
              <a:solidFill>
                <a:srgbClr val="565656"/>
              </a:solidFill>
              <a:latin typeface="Montserrat"/>
              <a:ea typeface="Montserrat"/>
              <a:cs typeface="Montserrat"/>
              <a:sym typeface="Montserrat"/>
            </a:endParaRPr>
          </a:p>
          <a:p>
            <a:pPr algn="just">
              <a:lnSpc>
                <a:spcPts val="2800"/>
              </a:lnSpc>
            </a:pP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Takımınız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,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özel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senaryoya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göre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kilitli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bir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odada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ipuçlarını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çözüp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bir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saat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içinde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çıkmaya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çalışıyor.</a:t>
            </a:r>
            <a:endParaRPr lang="tr-TR" sz="2000" dirty="0">
              <a:solidFill>
                <a:srgbClr val="565656"/>
              </a:solidFill>
              <a:latin typeface="Montserrat"/>
              <a:ea typeface="Montserrat"/>
              <a:cs typeface="Montserrat"/>
              <a:sym typeface="Montserrat"/>
            </a:endParaRPr>
          </a:p>
          <a:p>
            <a:pPr algn="just">
              <a:lnSpc>
                <a:spcPts val="2800"/>
              </a:lnSpc>
            </a:pPr>
            <a:endParaRPr lang="en-US" sz="2000" dirty="0">
              <a:solidFill>
                <a:srgbClr val="565656"/>
              </a:solidFill>
              <a:latin typeface="Montserrat"/>
              <a:ea typeface="Montserrat"/>
              <a:cs typeface="Montserrat"/>
              <a:sym typeface="Montserrat"/>
            </a:endParaRPr>
          </a:p>
          <a:p>
            <a:pPr algn="just">
              <a:lnSpc>
                <a:spcPts val="2800"/>
              </a:lnSpc>
            </a:pP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Kırmızı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bir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odadasınız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,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kapı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kilitli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,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dış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dünyayla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bağlantınız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yok.</a:t>
            </a:r>
          </a:p>
          <a:p>
            <a:pPr algn="just">
              <a:lnSpc>
                <a:spcPts val="2800"/>
              </a:lnSpc>
            </a:pPr>
            <a:endParaRPr lang="en-US" sz="2000" dirty="0">
              <a:solidFill>
                <a:srgbClr val="565656"/>
              </a:solidFill>
              <a:latin typeface="Montserrat"/>
              <a:ea typeface="Montserrat"/>
              <a:cs typeface="Montserrat"/>
              <a:sym typeface="Montserrat"/>
            </a:endParaRPr>
          </a:p>
          <a:p>
            <a:pPr algn="just">
              <a:lnSpc>
                <a:spcPts val="2800"/>
              </a:lnSpc>
            </a:pP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Çıkış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için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tek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yol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: birlikte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düşünmek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, birlikte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hareket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etmek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!</a:t>
            </a:r>
          </a:p>
          <a:p>
            <a:pPr marL="0" lvl="0" indent="0" algn="l">
              <a:lnSpc>
                <a:spcPts val="2800"/>
              </a:lnSpc>
              <a:spcBef>
                <a:spcPct val="0"/>
              </a:spcBef>
            </a:pPr>
            <a:endParaRPr lang="en-US" sz="2000" dirty="0">
              <a:solidFill>
                <a:srgbClr val="565656"/>
              </a:solidFill>
              <a:latin typeface="Montserrat"/>
              <a:ea typeface="Montserrat"/>
              <a:cs typeface="Montserrat"/>
              <a:sym typeface="Montserrat"/>
            </a:endParaRPr>
          </a:p>
        </p:txBody>
      </p:sp>
      <p:sp>
        <p:nvSpPr>
          <p:cNvPr id="26" name="TextBox 26"/>
          <p:cNvSpPr txBox="1"/>
          <p:nvPr/>
        </p:nvSpPr>
        <p:spPr>
          <a:xfrm>
            <a:off x="1882048" y="2358708"/>
            <a:ext cx="9440648" cy="35877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2800"/>
              </a:lnSpc>
            </a:pPr>
            <a:r>
              <a:rPr lang="en-US" sz="2000">
                <a:solidFill>
                  <a:srgbClr val="000000"/>
                </a:solidFill>
                <a:latin typeface="Roboto Condensed"/>
                <a:ea typeface="Roboto Condensed"/>
                <a:cs typeface="Roboto Condensed"/>
                <a:sym typeface="Roboto Condensed"/>
              </a:rPr>
              <a:t>TAKIM ÇALIŞMASI</a:t>
            </a:r>
          </a:p>
        </p:txBody>
      </p:sp>
      <p:sp>
        <p:nvSpPr>
          <p:cNvPr id="27" name="TextBox 27"/>
          <p:cNvSpPr txBox="1"/>
          <p:nvPr/>
        </p:nvSpPr>
        <p:spPr>
          <a:xfrm>
            <a:off x="3274322" y="9587428"/>
            <a:ext cx="6564285" cy="32321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0" lvl="0" indent="0" algn="ctr">
              <a:lnSpc>
                <a:spcPts val="2660"/>
              </a:lnSpc>
              <a:spcBef>
                <a:spcPct val="0"/>
              </a:spcBef>
            </a:pPr>
            <a:r>
              <a:rPr lang="en-US" sz="190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http://www.m3.com.tr/red-room-escape/ </a:t>
            </a:r>
          </a:p>
        </p:txBody>
      </p:sp>
      <p:sp>
        <p:nvSpPr>
          <p:cNvPr id="28" name="TextBox 28"/>
          <p:cNvSpPr txBox="1"/>
          <p:nvPr/>
        </p:nvSpPr>
        <p:spPr>
          <a:xfrm>
            <a:off x="5572493" y="9240719"/>
            <a:ext cx="1818907" cy="345479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marL="0" lvl="0" indent="0" algn="l">
              <a:lnSpc>
                <a:spcPts val="2940"/>
              </a:lnSpc>
              <a:spcBef>
                <a:spcPct val="0"/>
              </a:spcBef>
            </a:pPr>
            <a:r>
              <a:rPr lang="en-US" sz="2100" b="1" dirty="0">
                <a:solidFill>
                  <a:srgbClr val="565656"/>
                </a:solidFill>
                <a:latin typeface="Montserrat Bold"/>
                <a:ea typeface="Montserrat Bold"/>
                <a:cs typeface="Montserrat Bold"/>
                <a:sym typeface="Montserrat Bold"/>
              </a:rPr>
              <a:t>Detaylı bilgi:</a:t>
            </a:r>
          </a:p>
        </p:txBody>
      </p:sp>
      <p:sp>
        <p:nvSpPr>
          <p:cNvPr id="29" name="TextBox 29"/>
          <p:cNvSpPr txBox="1"/>
          <p:nvPr/>
        </p:nvSpPr>
        <p:spPr>
          <a:xfrm>
            <a:off x="1028700" y="9463603"/>
            <a:ext cx="1980378" cy="26670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2160"/>
              </a:lnSpc>
            </a:pPr>
            <a:r>
              <a:rPr lang="en-US" sz="1800" b="1">
                <a:solidFill>
                  <a:srgbClr val="FFFFFF"/>
                </a:solidFill>
                <a:latin typeface="Montserrat Bold"/>
                <a:ea typeface="Montserrat Bold"/>
                <a:cs typeface="Montserrat Bold"/>
                <a:sym typeface="Montserrat Bold"/>
              </a:rPr>
              <a:t>Fiyat: </a:t>
            </a:r>
          </a:p>
        </p:txBody>
      </p:sp>
    </p:spTree>
  </p:cSld>
  <p:clrMapOvr>
    <a:masterClrMapping/>
  </p:clrMapOvr>
</p:sld>
</file>

<file path=ppt/slides/slide5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2"/>
          <p:cNvGrpSpPr/>
          <p:nvPr/>
        </p:nvGrpSpPr>
        <p:grpSpPr>
          <a:xfrm>
            <a:off x="9703621" y="0"/>
            <a:ext cx="8584380" cy="10287000"/>
            <a:chOff x="0" y="0"/>
            <a:chExt cx="3358824" cy="2709333"/>
          </a:xfrm>
          <a:solidFill>
            <a:schemeClr val="bg2">
              <a:lumMod val="25000"/>
            </a:schemeClr>
          </a:solidFill>
        </p:grpSpPr>
        <p:sp>
          <p:nvSpPr>
            <p:cNvPr id="3" name="Freeform 3"/>
            <p:cNvSpPr/>
            <p:nvPr/>
          </p:nvSpPr>
          <p:spPr>
            <a:xfrm>
              <a:off x="0" y="0"/>
              <a:ext cx="3358824" cy="2709333"/>
            </a:xfrm>
            <a:custGeom>
              <a:avLst/>
              <a:gdLst/>
              <a:ahLst/>
              <a:cxnLst/>
              <a:rect l="l" t="t" r="r" b="b"/>
              <a:pathLst>
                <a:path w="3358824" h="2709333">
                  <a:moveTo>
                    <a:pt x="0" y="0"/>
                  </a:moveTo>
                  <a:lnTo>
                    <a:pt x="3358824" y="0"/>
                  </a:lnTo>
                  <a:lnTo>
                    <a:pt x="3358824" y="2709333"/>
                  </a:lnTo>
                  <a:lnTo>
                    <a:pt x="0" y="2709333"/>
                  </a:lnTo>
                  <a:close/>
                </a:path>
              </a:pathLst>
            </a:custGeom>
            <a:grpFill/>
          </p:spPr>
          <p:txBody>
            <a:bodyPr/>
            <a:lstStyle/>
            <a:p>
              <a:endParaRPr lang="tr-TR"/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0" y="-38100"/>
              <a:ext cx="3358824" cy="2747433"/>
            </a:xfrm>
            <a:prstGeom prst="rect">
              <a:avLst/>
            </a:prstGeom>
            <a:grpFill/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940"/>
                </a:lnSpc>
              </a:pPr>
              <a:endParaRPr/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8256852" y="2195976"/>
            <a:ext cx="3241165" cy="5559935"/>
            <a:chOff x="0" y="0"/>
            <a:chExt cx="4321553" cy="7413246"/>
          </a:xfrm>
        </p:grpSpPr>
        <p:pic>
          <p:nvPicPr>
            <p:cNvPr id="6" name="Picture 6"/>
            <p:cNvPicPr>
              <a:picLocks noChangeAspect="1"/>
            </p:cNvPicPr>
            <p:nvPr/>
          </p:nvPicPr>
          <p:blipFill>
            <a:blip r:embed="rId2"/>
            <a:srcRect l="22837" t="3901" r="42168" b="6194"/>
            <a:stretch>
              <a:fillRect/>
            </a:stretch>
          </p:blipFill>
          <p:spPr>
            <a:xfrm>
              <a:off x="0" y="0"/>
              <a:ext cx="4321553" cy="7413246"/>
            </a:xfrm>
            <a:prstGeom prst="rect">
              <a:avLst/>
            </a:prstGeom>
          </p:spPr>
        </p:pic>
      </p:grpSp>
      <p:grpSp>
        <p:nvGrpSpPr>
          <p:cNvPr id="7" name="Group 7"/>
          <p:cNvGrpSpPr/>
          <p:nvPr/>
        </p:nvGrpSpPr>
        <p:grpSpPr>
          <a:xfrm>
            <a:off x="11653271" y="2195976"/>
            <a:ext cx="3241165" cy="5559935"/>
            <a:chOff x="0" y="0"/>
            <a:chExt cx="4321553" cy="7413246"/>
          </a:xfrm>
        </p:grpSpPr>
        <p:pic>
          <p:nvPicPr>
            <p:cNvPr id="8" name="Picture 8"/>
            <p:cNvPicPr>
              <a:picLocks noChangeAspect="1"/>
            </p:cNvPicPr>
            <p:nvPr/>
          </p:nvPicPr>
          <p:blipFill>
            <a:blip r:embed="rId3"/>
            <a:srcRect l="28178" t="3346" r="35321" b="4810"/>
            <a:stretch>
              <a:fillRect/>
            </a:stretch>
          </p:blipFill>
          <p:spPr>
            <a:xfrm>
              <a:off x="0" y="0"/>
              <a:ext cx="4321553" cy="7413246"/>
            </a:xfrm>
            <a:prstGeom prst="rect">
              <a:avLst/>
            </a:prstGeom>
          </p:spPr>
        </p:pic>
      </p:grpSp>
      <p:grpSp>
        <p:nvGrpSpPr>
          <p:cNvPr id="9" name="Group 9"/>
          <p:cNvGrpSpPr/>
          <p:nvPr/>
        </p:nvGrpSpPr>
        <p:grpSpPr>
          <a:xfrm>
            <a:off x="15046835" y="2195976"/>
            <a:ext cx="3241165" cy="5559935"/>
            <a:chOff x="0" y="0"/>
            <a:chExt cx="4321553" cy="7413246"/>
          </a:xfrm>
        </p:grpSpPr>
        <p:pic>
          <p:nvPicPr>
            <p:cNvPr id="10" name="Picture 10"/>
            <p:cNvPicPr>
              <a:picLocks noChangeAspect="1"/>
            </p:cNvPicPr>
            <p:nvPr/>
          </p:nvPicPr>
          <p:blipFill>
            <a:blip r:embed="rId4"/>
            <a:srcRect l="38641" r="38641"/>
            <a:stretch>
              <a:fillRect/>
            </a:stretch>
          </p:blipFill>
          <p:spPr>
            <a:xfrm>
              <a:off x="0" y="0"/>
              <a:ext cx="4321553" cy="7413246"/>
            </a:xfrm>
            <a:prstGeom prst="rect">
              <a:avLst/>
            </a:prstGeom>
          </p:spPr>
        </p:pic>
      </p:grpSp>
      <p:sp>
        <p:nvSpPr>
          <p:cNvPr id="11" name="Freeform 11"/>
          <p:cNvSpPr/>
          <p:nvPr/>
        </p:nvSpPr>
        <p:spPr>
          <a:xfrm>
            <a:off x="12400255" y="9021491"/>
            <a:ext cx="3211827" cy="2879938"/>
          </a:xfrm>
          <a:custGeom>
            <a:avLst/>
            <a:gdLst/>
            <a:ahLst/>
            <a:cxnLst/>
            <a:rect l="l" t="t" r="r" b="b"/>
            <a:pathLst>
              <a:path w="3211827" h="2879938">
                <a:moveTo>
                  <a:pt x="0" y="0"/>
                </a:moveTo>
                <a:lnTo>
                  <a:pt x="3211827" y="0"/>
                </a:lnTo>
                <a:lnTo>
                  <a:pt x="3211827" y="2879938"/>
                </a:lnTo>
                <a:lnTo>
                  <a:pt x="0" y="2879938"/>
                </a:lnTo>
                <a:lnTo>
                  <a:pt x="0" y="0"/>
                </a:lnTo>
                <a:close/>
              </a:path>
            </a:pathLst>
          </a:custGeom>
          <a:blipFill>
            <a:blip r:embed="rId5">
              <a:extLst>
                <a:ext uri="{96DAC541-7B7A-43D3-8B79-37D633B846F1}">
                  <asvg:svgBlip xmlns:asvg="http://schemas.microsoft.com/office/drawing/2016/SVG/main" r:embed="rId6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tr-TR"/>
          </a:p>
        </p:txBody>
      </p:sp>
      <p:sp>
        <p:nvSpPr>
          <p:cNvPr id="12" name="Freeform 12"/>
          <p:cNvSpPr/>
          <p:nvPr/>
        </p:nvSpPr>
        <p:spPr>
          <a:xfrm>
            <a:off x="16052795" y="596667"/>
            <a:ext cx="1216708" cy="1216708"/>
          </a:xfrm>
          <a:custGeom>
            <a:avLst/>
            <a:gdLst/>
            <a:ahLst/>
            <a:cxnLst/>
            <a:rect l="l" t="t" r="r" b="b"/>
            <a:pathLst>
              <a:path w="1216708" h="1216708">
                <a:moveTo>
                  <a:pt x="0" y="0"/>
                </a:moveTo>
                <a:lnTo>
                  <a:pt x="1216708" y="0"/>
                </a:lnTo>
                <a:lnTo>
                  <a:pt x="1216708" y="1216708"/>
                </a:lnTo>
                <a:lnTo>
                  <a:pt x="0" y="1216708"/>
                </a:lnTo>
                <a:lnTo>
                  <a:pt x="0" y="0"/>
                </a:lnTo>
                <a:close/>
              </a:path>
            </a:pathLst>
          </a:custGeom>
          <a:blipFill>
            <a:blip r:embed="rId7"/>
            <a:stretch>
              <a:fillRect/>
            </a:stretch>
          </a:blipFill>
          <a:ln cap="sq">
            <a:noFill/>
            <a:prstDash val="solid"/>
            <a:miter/>
          </a:ln>
        </p:spPr>
        <p:txBody>
          <a:bodyPr/>
          <a:lstStyle/>
          <a:p>
            <a:endParaRPr lang="tr-TR"/>
          </a:p>
        </p:txBody>
      </p:sp>
      <p:sp>
        <p:nvSpPr>
          <p:cNvPr id="13" name="Freeform 13"/>
          <p:cNvSpPr/>
          <p:nvPr/>
        </p:nvSpPr>
        <p:spPr>
          <a:xfrm>
            <a:off x="851334" y="596667"/>
            <a:ext cx="2061427" cy="2061427"/>
          </a:xfrm>
          <a:custGeom>
            <a:avLst/>
            <a:gdLst/>
            <a:ahLst/>
            <a:cxnLst/>
            <a:rect l="l" t="t" r="r" b="b"/>
            <a:pathLst>
              <a:path w="2061427" h="2061427">
                <a:moveTo>
                  <a:pt x="0" y="0"/>
                </a:moveTo>
                <a:lnTo>
                  <a:pt x="2061428" y="0"/>
                </a:lnTo>
                <a:lnTo>
                  <a:pt x="2061428" y="2061427"/>
                </a:lnTo>
                <a:lnTo>
                  <a:pt x="0" y="2061427"/>
                </a:lnTo>
                <a:lnTo>
                  <a:pt x="0" y="0"/>
                </a:lnTo>
                <a:close/>
              </a:path>
            </a:pathLst>
          </a:custGeom>
          <a:blipFill>
            <a:blip r:embed="rId8">
              <a:extLst>
                <a:ext uri="{96DAC541-7B7A-43D3-8B79-37D633B846F1}">
                  <asvg:svgBlip xmlns:asvg="http://schemas.microsoft.com/office/drawing/2016/SVG/main" r:embed="rId9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tr-TR"/>
          </a:p>
        </p:txBody>
      </p:sp>
      <p:sp>
        <p:nvSpPr>
          <p:cNvPr id="14" name="Freeform 14"/>
          <p:cNvSpPr/>
          <p:nvPr/>
        </p:nvSpPr>
        <p:spPr>
          <a:xfrm>
            <a:off x="854169" y="7252751"/>
            <a:ext cx="386295" cy="386295"/>
          </a:xfrm>
          <a:custGeom>
            <a:avLst/>
            <a:gdLst/>
            <a:ahLst/>
            <a:cxnLst/>
            <a:rect l="l" t="t" r="r" b="b"/>
            <a:pathLst>
              <a:path w="386295" h="386295">
                <a:moveTo>
                  <a:pt x="0" y="0"/>
                </a:moveTo>
                <a:lnTo>
                  <a:pt x="386295" y="0"/>
                </a:lnTo>
                <a:lnTo>
                  <a:pt x="386295" y="386295"/>
                </a:lnTo>
                <a:lnTo>
                  <a:pt x="0" y="386295"/>
                </a:lnTo>
                <a:lnTo>
                  <a:pt x="0" y="0"/>
                </a:lnTo>
                <a:close/>
              </a:path>
            </a:pathLst>
          </a:custGeom>
          <a:blipFill>
            <a:blip r:embed="rId10">
              <a:extLst>
                <a:ext uri="{96DAC541-7B7A-43D3-8B79-37D633B846F1}">
                  <asvg:svgBlip xmlns:asvg="http://schemas.microsoft.com/office/drawing/2016/SVG/main" r:embed="rId11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tr-TR"/>
          </a:p>
        </p:txBody>
      </p:sp>
      <p:sp>
        <p:nvSpPr>
          <p:cNvPr id="15" name="Freeform 15"/>
          <p:cNvSpPr/>
          <p:nvPr/>
        </p:nvSpPr>
        <p:spPr>
          <a:xfrm>
            <a:off x="812686" y="7755911"/>
            <a:ext cx="595651" cy="347711"/>
          </a:xfrm>
          <a:custGeom>
            <a:avLst/>
            <a:gdLst/>
            <a:ahLst/>
            <a:cxnLst/>
            <a:rect l="l" t="t" r="r" b="b"/>
            <a:pathLst>
              <a:path w="595651" h="347711">
                <a:moveTo>
                  <a:pt x="0" y="0"/>
                </a:moveTo>
                <a:lnTo>
                  <a:pt x="595651" y="0"/>
                </a:lnTo>
                <a:lnTo>
                  <a:pt x="595651" y="347711"/>
                </a:lnTo>
                <a:lnTo>
                  <a:pt x="0" y="347711"/>
                </a:lnTo>
                <a:lnTo>
                  <a:pt x="0" y="0"/>
                </a:lnTo>
                <a:close/>
              </a:path>
            </a:pathLst>
          </a:custGeom>
          <a:blipFill>
            <a:blip r:embed="rId12">
              <a:extLst>
                <a:ext uri="{96DAC541-7B7A-43D3-8B79-37D633B846F1}">
                  <asvg:svgBlip xmlns:asvg="http://schemas.microsoft.com/office/drawing/2016/SVG/main" r:embed="rId13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tr-TR"/>
          </a:p>
        </p:txBody>
      </p:sp>
      <p:sp>
        <p:nvSpPr>
          <p:cNvPr id="16" name="Freeform 16"/>
          <p:cNvSpPr/>
          <p:nvPr/>
        </p:nvSpPr>
        <p:spPr>
          <a:xfrm>
            <a:off x="9838607" y="9258300"/>
            <a:ext cx="824341" cy="607951"/>
          </a:xfrm>
          <a:custGeom>
            <a:avLst/>
            <a:gdLst/>
            <a:ahLst/>
            <a:cxnLst/>
            <a:rect l="l" t="t" r="r" b="b"/>
            <a:pathLst>
              <a:path w="824341" h="607951">
                <a:moveTo>
                  <a:pt x="0" y="0"/>
                </a:moveTo>
                <a:lnTo>
                  <a:pt x="824341" y="0"/>
                </a:lnTo>
                <a:lnTo>
                  <a:pt x="824341" y="607951"/>
                </a:lnTo>
                <a:lnTo>
                  <a:pt x="0" y="607951"/>
                </a:lnTo>
                <a:lnTo>
                  <a:pt x="0" y="0"/>
                </a:lnTo>
                <a:close/>
              </a:path>
            </a:pathLst>
          </a:custGeom>
        </p:spPr>
        <p:txBody>
          <a:bodyPr/>
          <a:lstStyle/>
          <a:p>
            <a:endParaRPr lang="tr-TR"/>
          </a:p>
        </p:txBody>
      </p:sp>
      <p:sp>
        <p:nvSpPr>
          <p:cNvPr id="17" name="Freeform 17"/>
          <p:cNvSpPr/>
          <p:nvPr/>
        </p:nvSpPr>
        <p:spPr>
          <a:xfrm>
            <a:off x="10384741" y="9590801"/>
            <a:ext cx="556412" cy="569949"/>
          </a:xfrm>
          <a:custGeom>
            <a:avLst/>
            <a:gdLst/>
            <a:ahLst/>
            <a:cxnLst/>
            <a:rect l="l" t="t" r="r" b="b"/>
            <a:pathLst>
              <a:path w="556412" h="569949">
                <a:moveTo>
                  <a:pt x="0" y="0"/>
                </a:moveTo>
                <a:lnTo>
                  <a:pt x="556413" y="0"/>
                </a:lnTo>
                <a:lnTo>
                  <a:pt x="556413" y="569949"/>
                </a:lnTo>
                <a:lnTo>
                  <a:pt x="0" y="569949"/>
                </a:lnTo>
                <a:lnTo>
                  <a:pt x="0" y="0"/>
                </a:lnTo>
                <a:close/>
              </a:path>
            </a:pathLst>
          </a:custGeom>
          <a:blipFill>
            <a:blip r:embed="rId14">
              <a:extLst>
                <a:ext uri="{96DAC541-7B7A-43D3-8B79-37D633B846F1}">
                  <asvg:svgBlip xmlns:asvg="http://schemas.microsoft.com/office/drawing/2016/SVG/main" r:embed="rId15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tr-TR"/>
          </a:p>
        </p:txBody>
      </p:sp>
      <p:sp>
        <p:nvSpPr>
          <p:cNvPr id="21" name="TextBox 21"/>
          <p:cNvSpPr txBox="1"/>
          <p:nvPr/>
        </p:nvSpPr>
        <p:spPr>
          <a:xfrm>
            <a:off x="1589642" y="7248730"/>
            <a:ext cx="1522194" cy="345479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marL="0" lvl="0" indent="0" algn="l">
              <a:lnSpc>
                <a:spcPts val="2940"/>
              </a:lnSpc>
              <a:spcBef>
                <a:spcPct val="0"/>
              </a:spcBef>
            </a:pPr>
            <a:r>
              <a:rPr lang="en-US" sz="2100" b="1" dirty="0">
                <a:solidFill>
                  <a:srgbClr val="565656"/>
                </a:solidFill>
                <a:latin typeface="Montserrat Bold"/>
                <a:ea typeface="Montserrat Bold"/>
                <a:cs typeface="Montserrat Bold"/>
                <a:sym typeface="Montserrat Bold"/>
              </a:rPr>
              <a:t>60-120 dk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1589642" y="7756913"/>
            <a:ext cx="4811158" cy="356234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marL="0" lvl="0" indent="0" algn="l">
              <a:lnSpc>
                <a:spcPts val="2940"/>
              </a:lnSpc>
              <a:spcBef>
                <a:spcPct val="0"/>
              </a:spcBef>
            </a:pPr>
            <a:r>
              <a:rPr lang="en-US" sz="2100" b="1" u="none" strike="noStrike" dirty="0">
                <a:solidFill>
                  <a:srgbClr val="565656"/>
                </a:solidFill>
                <a:latin typeface="Montserrat Bold"/>
                <a:ea typeface="Montserrat Bold"/>
                <a:cs typeface="Montserrat Bold"/>
                <a:sym typeface="Montserrat Bold"/>
              </a:rPr>
              <a:t>1 moderatör, 1 koordinatör, asistan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4811" y="8265547"/>
            <a:ext cx="3203789" cy="356234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marL="0" lvl="0" indent="0" algn="l">
              <a:lnSpc>
                <a:spcPts val="2940"/>
              </a:lnSpc>
              <a:spcBef>
                <a:spcPct val="0"/>
              </a:spcBef>
            </a:pPr>
            <a:r>
              <a:rPr lang="en-US" sz="2100" b="1" u="none" strike="noStrike" dirty="0">
                <a:solidFill>
                  <a:srgbClr val="565656"/>
                </a:solidFill>
                <a:latin typeface="Montserrat Bold"/>
                <a:ea typeface="Montserrat Bold"/>
                <a:cs typeface="Montserrat Bold"/>
                <a:sym typeface="Montserrat Bold"/>
              </a:rPr>
              <a:t>Katılımcı Sayısı:  20-50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854169" y="2836326"/>
            <a:ext cx="7223031" cy="4641527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just">
              <a:lnSpc>
                <a:spcPts val="2800"/>
              </a:lnSpc>
            </a:pP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Bir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Cinayet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, Bir Miras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ve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Herkes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Şüpheli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!</a:t>
            </a:r>
            <a:endParaRPr lang="tr-TR" sz="2000" dirty="0">
              <a:solidFill>
                <a:srgbClr val="565656"/>
              </a:solidFill>
              <a:latin typeface="Montserrat"/>
              <a:ea typeface="Montserrat"/>
              <a:cs typeface="Montserrat"/>
              <a:sym typeface="Montserrat"/>
            </a:endParaRPr>
          </a:p>
          <a:p>
            <a:pPr algn="just">
              <a:lnSpc>
                <a:spcPts val="2800"/>
              </a:lnSpc>
            </a:pPr>
            <a:endParaRPr lang="en-US" sz="2000" dirty="0">
              <a:solidFill>
                <a:srgbClr val="565656"/>
              </a:solidFill>
              <a:latin typeface="Montserrat"/>
              <a:ea typeface="Montserrat"/>
              <a:cs typeface="Montserrat"/>
              <a:sym typeface="Montserrat"/>
            </a:endParaRPr>
          </a:p>
          <a:p>
            <a:pPr algn="just">
              <a:lnSpc>
                <a:spcPts val="2800"/>
              </a:lnSpc>
            </a:pP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Sir William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Durade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,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mirasını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açıklamak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üzere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konuklarını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özel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bir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akşam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yemeğine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davet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eder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.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Ancak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tam her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şey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başlarken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ışıklar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söner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,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bir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silah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sesi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duyulur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ve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Sir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hayatını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kaybeder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. Katil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aramızdadır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!</a:t>
            </a:r>
          </a:p>
          <a:p>
            <a:pPr algn="just">
              <a:lnSpc>
                <a:spcPts val="2800"/>
              </a:lnSpc>
            </a:pPr>
            <a:endParaRPr lang="en-US" sz="2000" dirty="0">
              <a:solidFill>
                <a:srgbClr val="565656"/>
              </a:solidFill>
              <a:latin typeface="Montserrat"/>
              <a:ea typeface="Montserrat"/>
              <a:cs typeface="Montserrat"/>
              <a:sym typeface="Montserrat"/>
            </a:endParaRPr>
          </a:p>
          <a:p>
            <a:pPr algn="just">
              <a:lnSpc>
                <a:spcPts val="2800"/>
              </a:lnSpc>
            </a:pP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1920’ler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temalı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bu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interaktif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cinayet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gecesinde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herkes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bir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karaktere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bürünür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,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ipuçlarını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takip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eder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ve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sorgulara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katılır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. Agatha Christie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romanlarından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ilham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alan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bu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gizemli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gecede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takımlar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,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zekâlarını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ve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iş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birliğini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kullanarak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katili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ortaya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çıkarır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.</a:t>
            </a:r>
          </a:p>
          <a:p>
            <a:pPr marL="0" lvl="0" indent="0" algn="l">
              <a:lnSpc>
                <a:spcPts val="2800"/>
              </a:lnSpc>
              <a:spcBef>
                <a:spcPct val="0"/>
              </a:spcBef>
            </a:pPr>
            <a:endParaRPr lang="en-US" sz="2000" dirty="0">
              <a:solidFill>
                <a:srgbClr val="565656"/>
              </a:solidFill>
              <a:latin typeface="Montserrat"/>
              <a:ea typeface="Montserrat"/>
              <a:cs typeface="Montserrat"/>
              <a:sym typeface="Montserrat"/>
            </a:endParaRPr>
          </a:p>
        </p:txBody>
      </p:sp>
      <p:sp>
        <p:nvSpPr>
          <p:cNvPr id="25" name="TextBox 25"/>
          <p:cNvSpPr txBox="1"/>
          <p:nvPr/>
        </p:nvSpPr>
        <p:spPr>
          <a:xfrm>
            <a:off x="1882048" y="2358708"/>
            <a:ext cx="9440648" cy="35877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2800"/>
              </a:lnSpc>
            </a:pPr>
            <a:r>
              <a:rPr lang="en-US" sz="2000">
                <a:solidFill>
                  <a:srgbClr val="000000"/>
                </a:solidFill>
                <a:latin typeface="Roboto Condensed"/>
                <a:ea typeface="Roboto Condensed"/>
                <a:cs typeface="Roboto Condensed"/>
                <a:sym typeface="Roboto Condensed"/>
              </a:rPr>
              <a:t>TAKIM ÇALIŞMASI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3274322" y="9587428"/>
            <a:ext cx="6564285" cy="32321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0" lvl="0" indent="0" algn="ctr">
              <a:lnSpc>
                <a:spcPts val="2660"/>
              </a:lnSpc>
              <a:spcBef>
                <a:spcPct val="0"/>
              </a:spcBef>
            </a:pPr>
            <a:r>
              <a:rPr lang="en-US" sz="190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http://www.m3.com.tr/suc-mahalli-agatha-christie/ </a:t>
            </a:r>
          </a:p>
        </p:txBody>
      </p:sp>
      <p:sp>
        <p:nvSpPr>
          <p:cNvPr id="27" name="TextBox 27"/>
          <p:cNvSpPr txBox="1"/>
          <p:nvPr/>
        </p:nvSpPr>
        <p:spPr>
          <a:xfrm>
            <a:off x="5572493" y="9240719"/>
            <a:ext cx="1895107" cy="356234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marL="0" lvl="0" indent="0" algn="l">
              <a:lnSpc>
                <a:spcPts val="2940"/>
              </a:lnSpc>
              <a:spcBef>
                <a:spcPct val="0"/>
              </a:spcBef>
            </a:pPr>
            <a:r>
              <a:rPr lang="en-US" sz="2100" b="1" dirty="0">
                <a:solidFill>
                  <a:srgbClr val="565656"/>
                </a:solidFill>
                <a:latin typeface="Montserrat Bold"/>
                <a:ea typeface="Montserrat Bold"/>
                <a:cs typeface="Montserrat Bold"/>
                <a:sym typeface="Montserrat Bold"/>
              </a:rPr>
              <a:t>Detaylı bilgi:</a:t>
            </a:r>
          </a:p>
        </p:txBody>
      </p:sp>
      <p:sp>
        <p:nvSpPr>
          <p:cNvPr id="28" name="TextBox 28"/>
          <p:cNvSpPr txBox="1"/>
          <p:nvPr/>
        </p:nvSpPr>
        <p:spPr>
          <a:xfrm>
            <a:off x="1028700" y="9463603"/>
            <a:ext cx="1980378" cy="26670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2160"/>
              </a:lnSpc>
            </a:pPr>
            <a:r>
              <a:rPr lang="en-US" sz="1800" b="1">
                <a:solidFill>
                  <a:srgbClr val="FFFFFF"/>
                </a:solidFill>
                <a:latin typeface="Montserrat Bold"/>
                <a:ea typeface="Montserrat Bold"/>
                <a:cs typeface="Montserrat Bold"/>
                <a:sym typeface="Montserrat Bold"/>
              </a:rPr>
              <a:t>Fiyat: </a:t>
            </a:r>
          </a:p>
        </p:txBody>
      </p:sp>
      <p:sp>
        <p:nvSpPr>
          <p:cNvPr id="29" name="TextBox 29"/>
          <p:cNvSpPr txBox="1"/>
          <p:nvPr/>
        </p:nvSpPr>
        <p:spPr>
          <a:xfrm>
            <a:off x="1127035" y="1522605"/>
            <a:ext cx="9440648" cy="855888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6900"/>
              </a:lnSpc>
            </a:pPr>
            <a:r>
              <a:rPr lang="en-US" sz="4928">
                <a:solidFill>
                  <a:srgbClr val="000000"/>
                </a:solidFill>
                <a:latin typeface="Roboto Condensed"/>
                <a:ea typeface="Roboto Condensed"/>
                <a:cs typeface="Roboto Condensed"/>
                <a:sym typeface="Roboto Condensed"/>
              </a:rPr>
              <a:t>SUÇ MAHALLİ</a:t>
            </a:r>
          </a:p>
        </p:txBody>
      </p:sp>
      <p:pic>
        <p:nvPicPr>
          <p:cNvPr id="33" name="Resim 32">
            <a:extLst>
              <a:ext uri="{FF2B5EF4-FFF2-40B4-BE49-F238E27FC236}">
                <a16:creationId xmlns:a16="http://schemas.microsoft.com/office/drawing/2014/main" id="{C16C54A0-0042-C4F7-BEAD-2BBD091E0072}"/>
              </a:ext>
            </a:extLst>
          </p:cNvPr>
          <p:cNvPicPr>
            <a:picLocks noChangeAspect="1"/>
          </p:cNvPicPr>
          <p:nvPr/>
        </p:nvPicPr>
        <p:blipFill>
          <a:blip r:embed="rId16"/>
          <a:srcRect l="44896" t="28294" r="36583" b="15530"/>
          <a:stretch>
            <a:fillRect/>
          </a:stretch>
        </p:blipFill>
        <p:spPr>
          <a:xfrm>
            <a:off x="15029445" y="2195975"/>
            <a:ext cx="3258555" cy="5559935"/>
          </a:xfrm>
          <a:prstGeom prst="rect">
            <a:avLst/>
          </a:prstGeom>
        </p:spPr>
      </p:pic>
    </p:spTree>
  </p:cSld>
  <p:clrMapOvr>
    <a:masterClrMapping/>
  </p:clrMapOvr>
</p:sld>
</file>

<file path=ppt/slides/slide5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2"/>
          <p:cNvGrpSpPr/>
          <p:nvPr/>
        </p:nvGrpSpPr>
        <p:grpSpPr>
          <a:xfrm>
            <a:off x="9703621" y="0"/>
            <a:ext cx="8584380" cy="10287000"/>
            <a:chOff x="0" y="0"/>
            <a:chExt cx="3358824" cy="2709333"/>
          </a:xfrm>
          <a:solidFill>
            <a:schemeClr val="bg2">
              <a:lumMod val="25000"/>
            </a:schemeClr>
          </a:solidFill>
        </p:grpSpPr>
        <p:sp>
          <p:nvSpPr>
            <p:cNvPr id="3" name="Freeform 3"/>
            <p:cNvSpPr/>
            <p:nvPr/>
          </p:nvSpPr>
          <p:spPr>
            <a:xfrm>
              <a:off x="0" y="0"/>
              <a:ext cx="3358824" cy="2709333"/>
            </a:xfrm>
            <a:custGeom>
              <a:avLst/>
              <a:gdLst/>
              <a:ahLst/>
              <a:cxnLst/>
              <a:rect l="l" t="t" r="r" b="b"/>
              <a:pathLst>
                <a:path w="3358824" h="2709333">
                  <a:moveTo>
                    <a:pt x="0" y="0"/>
                  </a:moveTo>
                  <a:lnTo>
                    <a:pt x="3358824" y="0"/>
                  </a:lnTo>
                  <a:lnTo>
                    <a:pt x="3358824" y="2709333"/>
                  </a:lnTo>
                  <a:lnTo>
                    <a:pt x="0" y="2709333"/>
                  </a:lnTo>
                  <a:close/>
                </a:path>
              </a:pathLst>
            </a:custGeom>
            <a:grpFill/>
          </p:spPr>
          <p:txBody>
            <a:bodyPr/>
            <a:lstStyle/>
            <a:p>
              <a:endParaRPr lang="tr-TR"/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0" y="-38100"/>
              <a:ext cx="3358824" cy="2747433"/>
            </a:xfrm>
            <a:prstGeom prst="rect">
              <a:avLst/>
            </a:prstGeom>
            <a:grpFill/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940"/>
                </a:lnSpc>
              </a:pPr>
              <a:endParaRPr/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8256852" y="2195976"/>
            <a:ext cx="3241165" cy="5559935"/>
            <a:chOff x="0" y="0"/>
            <a:chExt cx="4321553" cy="7413246"/>
          </a:xfrm>
        </p:grpSpPr>
        <p:pic>
          <p:nvPicPr>
            <p:cNvPr id="6" name="Picture 6"/>
            <p:cNvPicPr>
              <a:picLocks noChangeAspect="1"/>
            </p:cNvPicPr>
            <p:nvPr/>
          </p:nvPicPr>
          <p:blipFill>
            <a:blip r:embed="rId2"/>
            <a:srcRect l="6254" t="12845" r="3841" b="404"/>
            <a:stretch>
              <a:fillRect/>
            </a:stretch>
          </p:blipFill>
          <p:spPr>
            <a:xfrm>
              <a:off x="0" y="0"/>
              <a:ext cx="4321553" cy="7413246"/>
            </a:xfrm>
            <a:prstGeom prst="rect">
              <a:avLst/>
            </a:prstGeom>
          </p:spPr>
        </p:pic>
      </p:grpSp>
      <p:grpSp>
        <p:nvGrpSpPr>
          <p:cNvPr id="7" name="Group 7"/>
          <p:cNvGrpSpPr/>
          <p:nvPr/>
        </p:nvGrpSpPr>
        <p:grpSpPr>
          <a:xfrm>
            <a:off x="11653271" y="2195976"/>
            <a:ext cx="3241165" cy="5559935"/>
            <a:chOff x="0" y="0"/>
            <a:chExt cx="4321553" cy="7413246"/>
          </a:xfrm>
        </p:grpSpPr>
        <p:pic>
          <p:nvPicPr>
            <p:cNvPr id="8" name="Picture 8"/>
            <p:cNvPicPr>
              <a:picLocks noChangeAspect="1"/>
            </p:cNvPicPr>
            <p:nvPr/>
          </p:nvPicPr>
          <p:blipFill>
            <a:blip r:embed="rId3"/>
            <a:srcRect t="1754" b="1754"/>
            <a:stretch>
              <a:fillRect/>
            </a:stretch>
          </p:blipFill>
          <p:spPr>
            <a:xfrm>
              <a:off x="0" y="0"/>
              <a:ext cx="4321553" cy="7413246"/>
            </a:xfrm>
            <a:prstGeom prst="rect">
              <a:avLst/>
            </a:prstGeom>
          </p:spPr>
        </p:pic>
      </p:grpSp>
      <p:grpSp>
        <p:nvGrpSpPr>
          <p:cNvPr id="9" name="Group 9"/>
          <p:cNvGrpSpPr/>
          <p:nvPr/>
        </p:nvGrpSpPr>
        <p:grpSpPr>
          <a:xfrm>
            <a:off x="15046835" y="2195976"/>
            <a:ext cx="3241165" cy="5559935"/>
            <a:chOff x="0" y="0"/>
            <a:chExt cx="4321553" cy="7413246"/>
          </a:xfrm>
        </p:grpSpPr>
        <p:pic>
          <p:nvPicPr>
            <p:cNvPr id="10" name="Picture 10"/>
            <p:cNvPicPr>
              <a:picLocks noChangeAspect="1"/>
            </p:cNvPicPr>
            <p:nvPr/>
          </p:nvPicPr>
          <p:blipFill>
            <a:blip r:embed="rId4"/>
            <a:srcRect l="20704" r="35573"/>
            <a:stretch>
              <a:fillRect/>
            </a:stretch>
          </p:blipFill>
          <p:spPr>
            <a:xfrm>
              <a:off x="0" y="0"/>
              <a:ext cx="4321553" cy="7413246"/>
            </a:xfrm>
            <a:prstGeom prst="rect">
              <a:avLst/>
            </a:prstGeom>
          </p:spPr>
        </p:pic>
      </p:grpSp>
      <p:sp>
        <p:nvSpPr>
          <p:cNvPr id="11" name="Freeform 11"/>
          <p:cNvSpPr/>
          <p:nvPr/>
        </p:nvSpPr>
        <p:spPr>
          <a:xfrm>
            <a:off x="12400255" y="9021491"/>
            <a:ext cx="3211827" cy="2879938"/>
          </a:xfrm>
          <a:custGeom>
            <a:avLst/>
            <a:gdLst/>
            <a:ahLst/>
            <a:cxnLst/>
            <a:rect l="l" t="t" r="r" b="b"/>
            <a:pathLst>
              <a:path w="3211827" h="2879938">
                <a:moveTo>
                  <a:pt x="0" y="0"/>
                </a:moveTo>
                <a:lnTo>
                  <a:pt x="3211827" y="0"/>
                </a:lnTo>
                <a:lnTo>
                  <a:pt x="3211827" y="2879938"/>
                </a:lnTo>
                <a:lnTo>
                  <a:pt x="0" y="2879938"/>
                </a:lnTo>
                <a:lnTo>
                  <a:pt x="0" y="0"/>
                </a:lnTo>
                <a:close/>
              </a:path>
            </a:pathLst>
          </a:custGeom>
          <a:blipFill>
            <a:blip r:embed="rId5">
              <a:extLst>
                <a:ext uri="{96DAC541-7B7A-43D3-8B79-37D633B846F1}">
                  <asvg:svgBlip xmlns:asvg="http://schemas.microsoft.com/office/drawing/2016/SVG/main" r:embed="rId6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tr-TR"/>
          </a:p>
        </p:txBody>
      </p:sp>
      <p:sp>
        <p:nvSpPr>
          <p:cNvPr id="12" name="Freeform 12"/>
          <p:cNvSpPr/>
          <p:nvPr/>
        </p:nvSpPr>
        <p:spPr>
          <a:xfrm>
            <a:off x="16052795" y="596667"/>
            <a:ext cx="1216708" cy="1216708"/>
          </a:xfrm>
          <a:custGeom>
            <a:avLst/>
            <a:gdLst/>
            <a:ahLst/>
            <a:cxnLst/>
            <a:rect l="l" t="t" r="r" b="b"/>
            <a:pathLst>
              <a:path w="1216708" h="1216708">
                <a:moveTo>
                  <a:pt x="0" y="0"/>
                </a:moveTo>
                <a:lnTo>
                  <a:pt x="1216708" y="0"/>
                </a:lnTo>
                <a:lnTo>
                  <a:pt x="1216708" y="1216708"/>
                </a:lnTo>
                <a:lnTo>
                  <a:pt x="0" y="1216708"/>
                </a:lnTo>
                <a:lnTo>
                  <a:pt x="0" y="0"/>
                </a:lnTo>
                <a:close/>
              </a:path>
            </a:pathLst>
          </a:custGeom>
          <a:blipFill>
            <a:blip r:embed="rId7"/>
            <a:stretch>
              <a:fillRect/>
            </a:stretch>
          </a:blipFill>
          <a:ln cap="sq">
            <a:noFill/>
            <a:prstDash val="solid"/>
            <a:miter/>
          </a:ln>
        </p:spPr>
        <p:txBody>
          <a:bodyPr/>
          <a:lstStyle/>
          <a:p>
            <a:endParaRPr lang="tr-TR"/>
          </a:p>
        </p:txBody>
      </p:sp>
      <p:sp>
        <p:nvSpPr>
          <p:cNvPr id="13" name="Freeform 13"/>
          <p:cNvSpPr/>
          <p:nvPr/>
        </p:nvSpPr>
        <p:spPr>
          <a:xfrm>
            <a:off x="851334" y="596667"/>
            <a:ext cx="2061427" cy="2061427"/>
          </a:xfrm>
          <a:custGeom>
            <a:avLst/>
            <a:gdLst/>
            <a:ahLst/>
            <a:cxnLst/>
            <a:rect l="l" t="t" r="r" b="b"/>
            <a:pathLst>
              <a:path w="2061427" h="2061427">
                <a:moveTo>
                  <a:pt x="0" y="0"/>
                </a:moveTo>
                <a:lnTo>
                  <a:pt x="2061428" y="0"/>
                </a:lnTo>
                <a:lnTo>
                  <a:pt x="2061428" y="2061427"/>
                </a:lnTo>
                <a:lnTo>
                  <a:pt x="0" y="2061427"/>
                </a:lnTo>
                <a:lnTo>
                  <a:pt x="0" y="0"/>
                </a:lnTo>
                <a:close/>
              </a:path>
            </a:pathLst>
          </a:custGeom>
          <a:blipFill>
            <a:blip r:embed="rId8">
              <a:extLst>
                <a:ext uri="{96DAC541-7B7A-43D3-8B79-37D633B846F1}">
                  <asvg:svgBlip xmlns:asvg="http://schemas.microsoft.com/office/drawing/2016/SVG/main" r:embed="rId9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tr-TR"/>
          </a:p>
        </p:txBody>
      </p:sp>
      <p:sp>
        <p:nvSpPr>
          <p:cNvPr id="14" name="Freeform 14"/>
          <p:cNvSpPr/>
          <p:nvPr/>
        </p:nvSpPr>
        <p:spPr>
          <a:xfrm>
            <a:off x="854169" y="7252751"/>
            <a:ext cx="386295" cy="386295"/>
          </a:xfrm>
          <a:custGeom>
            <a:avLst/>
            <a:gdLst/>
            <a:ahLst/>
            <a:cxnLst/>
            <a:rect l="l" t="t" r="r" b="b"/>
            <a:pathLst>
              <a:path w="386295" h="386295">
                <a:moveTo>
                  <a:pt x="0" y="0"/>
                </a:moveTo>
                <a:lnTo>
                  <a:pt x="386295" y="0"/>
                </a:lnTo>
                <a:lnTo>
                  <a:pt x="386295" y="386295"/>
                </a:lnTo>
                <a:lnTo>
                  <a:pt x="0" y="386295"/>
                </a:lnTo>
                <a:lnTo>
                  <a:pt x="0" y="0"/>
                </a:lnTo>
                <a:close/>
              </a:path>
            </a:pathLst>
          </a:custGeom>
          <a:blipFill>
            <a:blip r:embed="rId10">
              <a:extLst>
                <a:ext uri="{96DAC541-7B7A-43D3-8B79-37D633B846F1}">
                  <asvg:svgBlip xmlns:asvg="http://schemas.microsoft.com/office/drawing/2016/SVG/main" r:embed="rId11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tr-TR"/>
          </a:p>
        </p:txBody>
      </p:sp>
      <p:sp>
        <p:nvSpPr>
          <p:cNvPr id="15" name="Freeform 15"/>
          <p:cNvSpPr/>
          <p:nvPr/>
        </p:nvSpPr>
        <p:spPr>
          <a:xfrm>
            <a:off x="812686" y="7755911"/>
            <a:ext cx="595651" cy="347711"/>
          </a:xfrm>
          <a:custGeom>
            <a:avLst/>
            <a:gdLst/>
            <a:ahLst/>
            <a:cxnLst/>
            <a:rect l="l" t="t" r="r" b="b"/>
            <a:pathLst>
              <a:path w="595651" h="347711">
                <a:moveTo>
                  <a:pt x="0" y="0"/>
                </a:moveTo>
                <a:lnTo>
                  <a:pt x="595651" y="0"/>
                </a:lnTo>
                <a:lnTo>
                  <a:pt x="595651" y="347711"/>
                </a:lnTo>
                <a:lnTo>
                  <a:pt x="0" y="347711"/>
                </a:lnTo>
                <a:lnTo>
                  <a:pt x="0" y="0"/>
                </a:lnTo>
                <a:close/>
              </a:path>
            </a:pathLst>
          </a:custGeom>
          <a:blipFill>
            <a:blip r:embed="rId12">
              <a:extLst>
                <a:ext uri="{96DAC541-7B7A-43D3-8B79-37D633B846F1}">
                  <asvg:svgBlip xmlns:asvg="http://schemas.microsoft.com/office/drawing/2016/SVG/main" r:embed="rId13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tr-TR"/>
          </a:p>
        </p:txBody>
      </p:sp>
      <p:sp>
        <p:nvSpPr>
          <p:cNvPr id="16" name="Freeform 16"/>
          <p:cNvSpPr/>
          <p:nvPr/>
        </p:nvSpPr>
        <p:spPr>
          <a:xfrm>
            <a:off x="9838607" y="9258300"/>
            <a:ext cx="824341" cy="607951"/>
          </a:xfrm>
          <a:custGeom>
            <a:avLst/>
            <a:gdLst/>
            <a:ahLst/>
            <a:cxnLst/>
            <a:rect l="l" t="t" r="r" b="b"/>
            <a:pathLst>
              <a:path w="824341" h="607951">
                <a:moveTo>
                  <a:pt x="0" y="0"/>
                </a:moveTo>
                <a:lnTo>
                  <a:pt x="824341" y="0"/>
                </a:lnTo>
                <a:lnTo>
                  <a:pt x="824341" y="607951"/>
                </a:lnTo>
                <a:lnTo>
                  <a:pt x="0" y="607951"/>
                </a:lnTo>
                <a:lnTo>
                  <a:pt x="0" y="0"/>
                </a:lnTo>
                <a:close/>
              </a:path>
            </a:pathLst>
          </a:custGeom>
        </p:spPr>
        <p:txBody>
          <a:bodyPr/>
          <a:lstStyle/>
          <a:p>
            <a:endParaRPr lang="tr-TR"/>
          </a:p>
        </p:txBody>
      </p:sp>
      <p:sp>
        <p:nvSpPr>
          <p:cNvPr id="17" name="Freeform 17"/>
          <p:cNvSpPr/>
          <p:nvPr/>
        </p:nvSpPr>
        <p:spPr>
          <a:xfrm>
            <a:off x="10384741" y="9590801"/>
            <a:ext cx="556412" cy="569949"/>
          </a:xfrm>
          <a:custGeom>
            <a:avLst/>
            <a:gdLst/>
            <a:ahLst/>
            <a:cxnLst/>
            <a:rect l="l" t="t" r="r" b="b"/>
            <a:pathLst>
              <a:path w="556412" h="569949">
                <a:moveTo>
                  <a:pt x="0" y="0"/>
                </a:moveTo>
                <a:lnTo>
                  <a:pt x="556413" y="0"/>
                </a:lnTo>
                <a:lnTo>
                  <a:pt x="556413" y="569949"/>
                </a:lnTo>
                <a:lnTo>
                  <a:pt x="0" y="569949"/>
                </a:lnTo>
                <a:lnTo>
                  <a:pt x="0" y="0"/>
                </a:lnTo>
                <a:close/>
              </a:path>
            </a:pathLst>
          </a:custGeom>
          <a:blipFill>
            <a:blip r:embed="rId14">
              <a:extLst>
                <a:ext uri="{96DAC541-7B7A-43D3-8B79-37D633B846F1}">
                  <asvg:svgBlip xmlns:asvg="http://schemas.microsoft.com/office/drawing/2016/SVG/main" r:embed="rId15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tr-TR"/>
          </a:p>
        </p:txBody>
      </p:sp>
      <p:sp>
        <p:nvSpPr>
          <p:cNvPr id="21" name="TextBox 21"/>
          <p:cNvSpPr txBox="1"/>
          <p:nvPr/>
        </p:nvSpPr>
        <p:spPr>
          <a:xfrm>
            <a:off x="1589642" y="7248731"/>
            <a:ext cx="1419436" cy="355782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marL="0" lvl="0" indent="0" algn="l">
              <a:lnSpc>
                <a:spcPts val="2940"/>
              </a:lnSpc>
              <a:spcBef>
                <a:spcPct val="0"/>
              </a:spcBef>
            </a:pPr>
            <a:r>
              <a:rPr lang="en-US" sz="2100" b="1" dirty="0">
                <a:solidFill>
                  <a:srgbClr val="565656"/>
                </a:solidFill>
                <a:latin typeface="Montserrat Bold"/>
                <a:ea typeface="Montserrat Bold"/>
                <a:cs typeface="Montserrat Bold"/>
                <a:sym typeface="Montserrat Bold"/>
              </a:rPr>
              <a:t>60-120 dk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1589642" y="7756912"/>
            <a:ext cx="6792358" cy="345479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marL="0" lvl="0" indent="0" algn="l">
              <a:lnSpc>
                <a:spcPts val="2940"/>
              </a:lnSpc>
              <a:spcBef>
                <a:spcPct val="0"/>
              </a:spcBef>
            </a:pPr>
            <a:r>
              <a:rPr lang="en-US" sz="2100" b="1" u="none" strike="noStrike" dirty="0">
                <a:solidFill>
                  <a:srgbClr val="565656"/>
                </a:solidFill>
                <a:latin typeface="Montserrat Bold"/>
                <a:ea typeface="Montserrat Bold"/>
                <a:cs typeface="Montserrat Bold"/>
                <a:sym typeface="Montserrat Bold"/>
              </a:rPr>
              <a:t>1 moderatör, 1 koordinatör, her </a:t>
            </a:r>
            <a:r>
              <a:rPr lang="en-US" sz="2100" b="1" u="none" strike="noStrike" dirty="0" err="1">
                <a:solidFill>
                  <a:srgbClr val="565656"/>
                </a:solidFill>
                <a:latin typeface="Montserrat Bold"/>
                <a:ea typeface="Montserrat Bold"/>
                <a:cs typeface="Montserrat Bold"/>
                <a:sym typeface="Montserrat Bold"/>
              </a:rPr>
              <a:t>takıma</a:t>
            </a:r>
            <a:r>
              <a:rPr lang="en-US" sz="2100" b="1" u="none" strike="noStrike" dirty="0">
                <a:solidFill>
                  <a:srgbClr val="565656"/>
                </a:solidFill>
                <a:latin typeface="Montserrat Bold"/>
                <a:ea typeface="Montserrat Bold"/>
                <a:cs typeface="Montserrat Bold"/>
                <a:sym typeface="Montserrat Bold"/>
              </a:rPr>
              <a:t> 1 asistan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4810" y="8265547"/>
            <a:ext cx="3660989" cy="345479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marL="0" lvl="0" indent="0" algn="l">
              <a:lnSpc>
                <a:spcPts val="2940"/>
              </a:lnSpc>
              <a:spcBef>
                <a:spcPct val="0"/>
              </a:spcBef>
            </a:pPr>
            <a:r>
              <a:rPr lang="en-US" sz="2100" b="1" u="none" strike="noStrike" dirty="0">
                <a:solidFill>
                  <a:srgbClr val="565656"/>
                </a:solidFill>
                <a:latin typeface="Montserrat Bold"/>
                <a:ea typeface="Montserrat Bold"/>
                <a:cs typeface="Montserrat Bold"/>
                <a:sym typeface="Montserrat Bold"/>
              </a:rPr>
              <a:t>Katılımcı Sayısı:  10-500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812687" y="3274476"/>
            <a:ext cx="7188314" cy="2846164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just">
              <a:lnSpc>
                <a:spcPts val="2800"/>
              </a:lnSpc>
            </a:pP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Robotlar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artık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takım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çalışması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eğitimlerimizde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!</a:t>
            </a:r>
          </a:p>
          <a:p>
            <a:pPr algn="just">
              <a:lnSpc>
                <a:spcPts val="2800"/>
              </a:lnSpc>
            </a:pPr>
            <a:endParaRPr lang="en-US" sz="2000" dirty="0">
              <a:solidFill>
                <a:srgbClr val="565656"/>
              </a:solidFill>
              <a:latin typeface="Montserrat"/>
              <a:ea typeface="Montserrat"/>
              <a:cs typeface="Montserrat"/>
              <a:sym typeface="Montserrat"/>
            </a:endParaRPr>
          </a:p>
          <a:p>
            <a:pPr algn="just">
              <a:lnSpc>
                <a:spcPts val="2800"/>
              </a:lnSpc>
            </a:pP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Takımlarınızla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tasarladığınız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,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parçalarına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stratejik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planlama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sonucu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sahip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olduğunuz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robotlar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hem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tasarım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, hem de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gücüyle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yarışıyor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.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Arenada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birbirine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meydan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okuyan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takım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robotlarının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en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güçlüsü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ipi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göğüslüyor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!</a:t>
            </a:r>
          </a:p>
          <a:p>
            <a:pPr marL="0" lvl="0" indent="0" algn="l">
              <a:lnSpc>
                <a:spcPts val="2800"/>
              </a:lnSpc>
              <a:spcBef>
                <a:spcPct val="0"/>
              </a:spcBef>
            </a:pPr>
            <a:endParaRPr lang="en-US" sz="2000" dirty="0">
              <a:solidFill>
                <a:srgbClr val="565656"/>
              </a:solidFill>
              <a:latin typeface="Montserrat"/>
              <a:ea typeface="Montserrat"/>
              <a:cs typeface="Montserrat"/>
              <a:sym typeface="Montserrat"/>
            </a:endParaRPr>
          </a:p>
        </p:txBody>
      </p:sp>
      <p:sp>
        <p:nvSpPr>
          <p:cNvPr id="25" name="TextBox 25"/>
          <p:cNvSpPr txBox="1"/>
          <p:nvPr/>
        </p:nvSpPr>
        <p:spPr>
          <a:xfrm>
            <a:off x="1882048" y="2358708"/>
            <a:ext cx="9440648" cy="35877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2800"/>
              </a:lnSpc>
            </a:pPr>
            <a:r>
              <a:rPr lang="en-US" sz="2000">
                <a:solidFill>
                  <a:srgbClr val="000000"/>
                </a:solidFill>
                <a:latin typeface="Roboto Condensed"/>
                <a:ea typeface="Roboto Condensed"/>
                <a:cs typeface="Roboto Condensed"/>
                <a:sym typeface="Roboto Condensed"/>
              </a:rPr>
              <a:t>TAKIM ÇALIŞMASI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3274322" y="9587428"/>
            <a:ext cx="6564285" cy="32321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0" lvl="0" indent="0" algn="ctr">
              <a:lnSpc>
                <a:spcPts val="2660"/>
              </a:lnSpc>
              <a:spcBef>
                <a:spcPct val="0"/>
              </a:spcBef>
            </a:pPr>
            <a:r>
              <a:rPr lang="en-US" sz="190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http://www.m3.com.tr/robot-savaslari/ </a:t>
            </a:r>
          </a:p>
        </p:txBody>
      </p:sp>
      <p:sp>
        <p:nvSpPr>
          <p:cNvPr id="27" name="TextBox 27"/>
          <p:cNvSpPr txBox="1"/>
          <p:nvPr/>
        </p:nvSpPr>
        <p:spPr>
          <a:xfrm>
            <a:off x="5572493" y="9240719"/>
            <a:ext cx="1895107" cy="345479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marL="0" lvl="0" indent="0" algn="l">
              <a:lnSpc>
                <a:spcPts val="2940"/>
              </a:lnSpc>
              <a:spcBef>
                <a:spcPct val="0"/>
              </a:spcBef>
            </a:pPr>
            <a:r>
              <a:rPr lang="en-US" sz="2100" b="1" dirty="0">
                <a:solidFill>
                  <a:srgbClr val="565656"/>
                </a:solidFill>
                <a:latin typeface="Montserrat Bold"/>
                <a:ea typeface="Montserrat Bold"/>
                <a:cs typeface="Montserrat Bold"/>
                <a:sym typeface="Montserrat Bold"/>
              </a:rPr>
              <a:t>Detaylı bilgi:</a:t>
            </a:r>
          </a:p>
        </p:txBody>
      </p:sp>
      <p:sp>
        <p:nvSpPr>
          <p:cNvPr id="28" name="TextBox 28"/>
          <p:cNvSpPr txBox="1"/>
          <p:nvPr/>
        </p:nvSpPr>
        <p:spPr>
          <a:xfrm>
            <a:off x="1028700" y="9463603"/>
            <a:ext cx="1980378" cy="26670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2160"/>
              </a:lnSpc>
            </a:pPr>
            <a:r>
              <a:rPr lang="en-US" sz="1800" b="1">
                <a:solidFill>
                  <a:srgbClr val="FFFFFF"/>
                </a:solidFill>
                <a:latin typeface="Montserrat Bold"/>
                <a:ea typeface="Montserrat Bold"/>
                <a:cs typeface="Montserrat Bold"/>
                <a:sym typeface="Montserrat Bold"/>
              </a:rPr>
              <a:t>Fiyat: </a:t>
            </a:r>
          </a:p>
        </p:txBody>
      </p:sp>
      <p:sp>
        <p:nvSpPr>
          <p:cNvPr id="29" name="TextBox 29"/>
          <p:cNvSpPr txBox="1"/>
          <p:nvPr/>
        </p:nvSpPr>
        <p:spPr>
          <a:xfrm>
            <a:off x="1127035" y="1522605"/>
            <a:ext cx="9440648" cy="855888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6900"/>
              </a:lnSpc>
            </a:pPr>
            <a:r>
              <a:rPr lang="en-US" sz="4928">
                <a:solidFill>
                  <a:srgbClr val="000000"/>
                </a:solidFill>
                <a:latin typeface="Roboto Condensed"/>
                <a:ea typeface="Roboto Condensed"/>
                <a:cs typeface="Roboto Condensed"/>
                <a:sym typeface="Roboto Condensed"/>
              </a:rPr>
              <a:t>ROBOT SAVAŞLARI</a:t>
            </a:r>
          </a:p>
        </p:txBody>
      </p:sp>
    </p:spTree>
  </p:cSld>
  <p:clrMapOvr>
    <a:masterClrMapping/>
  </p:clrMapOvr>
</p:sld>
</file>

<file path=ppt/slides/slide5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2"/>
          <p:cNvGrpSpPr/>
          <p:nvPr/>
        </p:nvGrpSpPr>
        <p:grpSpPr>
          <a:xfrm>
            <a:off x="9703621" y="0"/>
            <a:ext cx="8584380" cy="10287000"/>
            <a:chOff x="0" y="0"/>
            <a:chExt cx="3358824" cy="2709333"/>
          </a:xfrm>
          <a:solidFill>
            <a:schemeClr val="bg2">
              <a:lumMod val="25000"/>
            </a:schemeClr>
          </a:solidFill>
        </p:grpSpPr>
        <p:sp>
          <p:nvSpPr>
            <p:cNvPr id="3" name="Freeform 3"/>
            <p:cNvSpPr/>
            <p:nvPr/>
          </p:nvSpPr>
          <p:spPr>
            <a:xfrm>
              <a:off x="0" y="0"/>
              <a:ext cx="3358824" cy="2709333"/>
            </a:xfrm>
            <a:custGeom>
              <a:avLst/>
              <a:gdLst/>
              <a:ahLst/>
              <a:cxnLst/>
              <a:rect l="l" t="t" r="r" b="b"/>
              <a:pathLst>
                <a:path w="3358824" h="2709333">
                  <a:moveTo>
                    <a:pt x="0" y="0"/>
                  </a:moveTo>
                  <a:lnTo>
                    <a:pt x="3358824" y="0"/>
                  </a:lnTo>
                  <a:lnTo>
                    <a:pt x="3358824" y="2709333"/>
                  </a:lnTo>
                  <a:lnTo>
                    <a:pt x="0" y="2709333"/>
                  </a:lnTo>
                  <a:close/>
                </a:path>
              </a:pathLst>
            </a:custGeom>
            <a:grpFill/>
          </p:spPr>
          <p:txBody>
            <a:bodyPr/>
            <a:lstStyle/>
            <a:p>
              <a:endParaRPr lang="tr-TR"/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0" y="-38100"/>
              <a:ext cx="3358824" cy="2747433"/>
            </a:xfrm>
            <a:prstGeom prst="rect">
              <a:avLst/>
            </a:prstGeom>
            <a:grpFill/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940"/>
                </a:lnSpc>
              </a:pPr>
              <a:endParaRPr/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8256852" y="2195976"/>
            <a:ext cx="3241165" cy="5559935"/>
            <a:chOff x="0" y="0"/>
            <a:chExt cx="4321553" cy="7413246"/>
          </a:xfrm>
        </p:grpSpPr>
        <p:pic>
          <p:nvPicPr>
            <p:cNvPr id="6" name="Picture 6"/>
            <p:cNvPicPr>
              <a:picLocks noChangeAspect="1"/>
            </p:cNvPicPr>
            <p:nvPr/>
          </p:nvPicPr>
          <p:blipFill>
            <a:blip r:embed="rId2"/>
            <a:srcRect l="30028" r="31108"/>
            <a:stretch>
              <a:fillRect/>
            </a:stretch>
          </p:blipFill>
          <p:spPr>
            <a:xfrm>
              <a:off x="0" y="0"/>
              <a:ext cx="4321553" cy="7413246"/>
            </a:xfrm>
            <a:prstGeom prst="rect">
              <a:avLst/>
            </a:prstGeom>
          </p:spPr>
        </p:pic>
      </p:grpSp>
      <p:grpSp>
        <p:nvGrpSpPr>
          <p:cNvPr id="7" name="Group 7"/>
          <p:cNvGrpSpPr/>
          <p:nvPr/>
        </p:nvGrpSpPr>
        <p:grpSpPr>
          <a:xfrm>
            <a:off x="11653271" y="2195976"/>
            <a:ext cx="3241165" cy="5559935"/>
            <a:chOff x="0" y="0"/>
            <a:chExt cx="4321553" cy="7413246"/>
          </a:xfrm>
        </p:grpSpPr>
        <p:pic>
          <p:nvPicPr>
            <p:cNvPr id="8" name="Picture 8"/>
            <p:cNvPicPr>
              <a:picLocks noChangeAspect="1"/>
            </p:cNvPicPr>
            <p:nvPr/>
          </p:nvPicPr>
          <p:blipFill>
            <a:blip r:embed="rId3"/>
            <a:srcRect l="11265" r="11265"/>
            <a:stretch>
              <a:fillRect/>
            </a:stretch>
          </p:blipFill>
          <p:spPr>
            <a:xfrm>
              <a:off x="0" y="0"/>
              <a:ext cx="4321553" cy="7413246"/>
            </a:xfrm>
            <a:prstGeom prst="rect">
              <a:avLst/>
            </a:prstGeom>
          </p:spPr>
        </p:pic>
      </p:grpSp>
      <p:grpSp>
        <p:nvGrpSpPr>
          <p:cNvPr id="9" name="Group 9"/>
          <p:cNvGrpSpPr/>
          <p:nvPr/>
        </p:nvGrpSpPr>
        <p:grpSpPr>
          <a:xfrm>
            <a:off x="15046835" y="2195976"/>
            <a:ext cx="3241165" cy="5559935"/>
            <a:chOff x="0" y="0"/>
            <a:chExt cx="4321553" cy="7413246"/>
          </a:xfrm>
        </p:grpSpPr>
        <p:pic>
          <p:nvPicPr>
            <p:cNvPr id="10" name="Picture 10"/>
            <p:cNvPicPr>
              <a:picLocks noChangeAspect="1"/>
            </p:cNvPicPr>
            <p:nvPr/>
          </p:nvPicPr>
          <p:blipFill>
            <a:blip r:embed="rId4"/>
            <a:srcRect l="30580" r="30580"/>
            <a:stretch>
              <a:fillRect/>
            </a:stretch>
          </p:blipFill>
          <p:spPr>
            <a:xfrm>
              <a:off x="0" y="0"/>
              <a:ext cx="4321553" cy="7413246"/>
            </a:xfrm>
            <a:prstGeom prst="rect">
              <a:avLst/>
            </a:prstGeom>
          </p:spPr>
        </p:pic>
      </p:grpSp>
      <p:sp>
        <p:nvSpPr>
          <p:cNvPr id="11" name="Freeform 11"/>
          <p:cNvSpPr/>
          <p:nvPr/>
        </p:nvSpPr>
        <p:spPr>
          <a:xfrm>
            <a:off x="12400255" y="9021491"/>
            <a:ext cx="3211827" cy="2879938"/>
          </a:xfrm>
          <a:custGeom>
            <a:avLst/>
            <a:gdLst/>
            <a:ahLst/>
            <a:cxnLst/>
            <a:rect l="l" t="t" r="r" b="b"/>
            <a:pathLst>
              <a:path w="3211827" h="2879938">
                <a:moveTo>
                  <a:pt x="0" y="0"/>
                </a:moveTo>
                <a:lnTo>
                  <a:pt x="3211827" y="0"/>
                </a:lnTo>
                <a:lnTo>
                  <a:pt x="3211827" y="2879938"/>
                </a:lnTo>
                <a:lnTo>
                  <a:pt x="0" y="2879938"/>
                </a:lnTo>
                <a:lnTo>
                  <a:pt x="0" y="0"/>
                </a:lnTo>
                <a:close/>
              </a:path>
            </a:pathLst>
          </a:custGeom>
          <a:blipFill>
            <a:blip r:embed="rId5">
              <a:extLst>
                <a:ext uri="{96DAC541-7B7A-43D3-8B79-37D633B846F1}">
                  <asvg:svgBlip xmlns:asvg="http://schemas.microsoft.com/office/drawing/2016/SVG/main" r:embed="rId6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tr-TR"/>
          </a:p>
        </p:txBody>
      </p:sp>
      <p:sp>
        <p:nvSpPr>
          <p:cNvPr id="12" name="Freeform 12"/>
          <p:cNvSpPr/>
          <p:nvPr/>
        </p:nvSpPr>
        <p:spPr>
          <a:xfrm>
            <a:off x="16052795" y="596667"/>
            <a:ext cx="1216708" cy="1216708"/>
          </a:xfrm>
          <a:custGeom>
            <a:avLst/>
            <a:gdLst/>
            <a:ahLst/>
            <a:cxnLst/>
            <a:rect l="l" t="t" r="r" b="b"/>
            <a:pathLst>
              <a:path w="1216708" h="1216708">
                <a:moveTo>
                  <a:pt x="0" y="0"/>
                </a:moveTo>
                <a:lnTo>
                  <a:pt x="1216708" y="0"/>
                </a:lnTo>
                <a:lnTo>
                  <a:pt x="1216708" y="1216708"/>
                </a:lnTo>
                <a:lnTo>
                  <a:pt x="0" y="1216708"/>
                </a:lnTo>
                <a:lnTo>
                  <a:pt x="0" y="0"/>
                </a:lnTo>
                <a:close/>
              </a:path>
            </a:pathLst>
          </a:custGeom>
          <a:blipFill>
            <a:blip r:embed="rId7"/>
            <a:stretch>
              <a:fillRect/>
            </a:stretch>
          </a:blipFill>
          <a:ln cap="sq">
            <a:noFill/>
            <a:prstDash val="solid"/>
            <a:miter/>
          </a:ln>
        </p:spPr>
        <p:txBody>
          <a:bodyPr/>
          <a:lstStyle/>
          <a:p>
            <a:endParaRPr lang="tr-TR"/>
          </a:p>
        </p:txBody>
      </p:sp>
      <p:sp>
        <p:nvSpPr>
          <p:cNvPr id="13" name="Freeform 13"/>
          <p:cNvSpPr/>
          <p:nvPr/>
        </p:nvSpPr>
        <p:spPr>
          <a:xfrm>
            <a:off x="851334" y="596667"/>
            <a:ext cx="2061427" cy="2061427"/>
          </a:xfrm>
          <a:custGeom>
            <a:avLst/>
            <a:gdLst/>
            <a:ahLst/>
            <a:cxnLst/>
            <a:rect l="l" t="t" r="r" b="b"/>
            <a:pathLst>
              <a:path w="2061427" h="2061427">
                <a:moveTo>
                  <a:pt x="0" y="0"/>
                </a:moveTo>
                <a:lnTo>
                  <a:pt x="2061428" y="0"/>
                </a:lnTo>
                <a:lnTo>
                  <a:pt x="2061428" y="2061427"/>
                </a:lnTo>
                <a:lnTo>
                  <a:pt x="0" y="2061427"/>
                </a:lnTo>
                <a:lnTo>
                  <a:pt x="0" y="0"/>
                </a:lnTo>
                <a:close/>
              </a:path>
            </a:pathLst>
          </a:custGeom>
          <a:blipFill>
            <a:blip r:embed="rId8">
              <a:extLst>
                <a:ext uri="{96DAC541-7B7A-43D3-8B79-37D633B846F1}">
                  <asvg:svgBlip xmlns:asvg="http://schemas.microsoft.com/office/drawing/2016/SVG/main" r:embed="rId9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tr-TR"/>
          </a:p>
        </p:txBody>
      </p:sp>
      <p:sp>
        <p:nvSpPr>
          <p:cNvPr id="14" name="Freeform 14"/>
          <p:cNvSpPr/>
          <p:nvPr/>
        </p:nvSpPr>
        <p:spPr>
          <a:xfrm>
            <a:off x="854169" y="7252751"/>
            <a:ext cx="386295" cy="386295"/>
          </a:xfrm>
          <a:custGeom>
            <a:avLst/>
            <a:gdLst/>
            <a:ahLst/>
            <a:cxnLst/>
            <a:rect l="l" t="t" r="r" b="b"/>
            <a:pathLst>
              <a:path w="386295" h="386295">
                <a:moveTo>
                  <a:pt x="0" y="0"/>
                </a:moveTo>
                <a:lnTo>
                  <a:pt x="386295" y="0"/>
                </a:lnTo>
                <a:lnTo>
                  <a:pt x="386295" y="386295"/>
                </a:lnTo>
                <a:lnTo>
                  <a:pt x="0" y="386295"/>
                </a:lnTo>
                <a:lnTo>
                  <a:pt x="0" y="0"/>
                </a:lnTo>
                <a:close/>
              </a:path>
            </a:pathLst>
          </a:custGeom>
          <a:blipFill>
            <a:blip r:embed="rId10">
              <a:extLst>
                <a:ext uri="{96DAC541-7B7A-43D3-8B79-37D633B846F1}">
                  <asvg:svgBlip xmlns:asvg="http://schemas.microsoft.com/office/drawing/2016/SVG/main" r:embed="rId11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tr-TR"/>
          </a:p>
        </p:txBody>
      </p:sp>
      <p:sp>
        <p:nvSpPr>
          <p:cNvPr id="15" name="Freeform 15"/>
          <p:cNvSpPr/>
          <p:nvPr/>
        </p:nvSpPr>
        <p:spPr>
          <a:xfrm>
            <a:off x="812686" y="7755911"/>
            <a:ext cx="595651" cy="347711"/>
          </a:xfrm>
          <a:custGeom>
            <a:avLst/>
            <a:gdLst/>
            <a:ahLst/>
            <a:cxnLst/>
            <a:rect l="l" t="t" r="r" b="b"/>
            <a:pathLst>
              <a:path w="595651" h="347711">
                <a:moveTo>
                  <a:pt x="0" y="0"/>
                </a:moveTo>
                <a:lnTo>
                  <a:pt x="595651" y="0"/>
                </a:lnTo>
                <a:lnTo>
                  <a:pt x="595651" y="347711"/>
                </a:lnTo>
                <a:lnTo>
                  <a:pt x="0" y="347711"/>
                </a:lnTo>
                <a:lnTo>
                  <a:pt x="0" y="0"/>
                </a:lnTo>
                <a:close/>
              </a:path>
            </a:pathLst>
          </a:custGeom>
          <a:blipFill>
            <a:blip r:embed="rId12">
              <a:extLst>
                <a:ext uri="{96DAC541-7B7A-43D3-8B79-37D633B846F1}">
                  <asvg:svgBlip xmlns:asvg="http://schemas.microsoft.com/office/drawing/2016/SVG/main" r:embed="rId13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tr-TR"/>
          </a:p>
        </p:txBody>
      </p:sp>
      <p:sp>
        <p:nvSpPr>
          <p:cNvPr id="16" name="Freeform 16"/>
          <p:cNvSpPr/>
          <p:nvPr/>
        </p:nvSpPr>
        <p:spPr>
          <a:xfrm>
            <a:off x="9838607" y="9258300"/>
            <a:ext cx="824341" cy="607951"/>
          </a:xfrm>
          <a:custGeom>
            <a:avLst/>
            <a:gdLst/>
            <a:ahLst/>
            <a:cxnLst/>
            <a:rect l="l" t="t" r="r" b="b"/>
            <a:pathLst>
              <a:path w="824341" h="607951">
                <a:moveTo>
                  <a:pt x="0" y="0"/>
                </a:moveTo>
                <a:lnTo>
                  <a:pt x="824341" y="0"/>
                </a:lnTo>
                <a:lnTo>
                  <a:pt x="824341" y="607951"/>
                </a:lnTo>
                <a:lnTo>
                  <a:pt x="0" y="607951"/>
                </a:lnTo>
                <a:lnTo>
                  <a:pt x="0" y="0"/>
                </a:lnTo>
                <a:close/>
              </a:path>
            </a:pathLst>
          </a:custGeom>
        </p:spPr>
        <p:txBody>
          <a:bodyPr/>
          <a:lstStyle/>
          <a:p>
            <a:endParaRPr lang="tr-TR"/>
          </a:p>
        </p:txBody>
      </p:sp>
      <p:sp>
        <p:nvSpPr>
          <p:cNvPr id="17" name="Freeform 17"/>
          <p:cNvSpPr/>
          <p:nvPr/>
        </p:nvSpPr>
        <p:spPr>
          <a:xfrm>
            <a:off x="10384741" y="9590801"/>
            <a:ext cx="556412" cy="569949"/>
          </a:xfrm>
          <a:custGeom>
            <a:avLst/>
            <a:gdLst/>
            <a:ahLst/>
            <a:cxnLst/>
            <a:rect l="l" t="t" r="r" b="b"/>
            <a:pathLst>
              <a:path w="556412" h="569949">
                <a:moveTo>
                  <a:pt x="0" y="0"/>
                </a:moveTo>
                <a:lnTo>
                  <a:pt x="556413" y="0"/>
                </a:lnTo>
                <a:lnTo>
                  <a:pt x="556413" y="569949"/>
                </a:lnTo>
                <a:lnTo>
                  <a:pt x="0" y="569949"/>
                </a:lnTo>
                <a:lnTo>
                  <a:pt x="0" y="0"/>
                </a:lnTo>
                <a:close/>
              </a:path>
            </a:pathLst>
          </a:custGeom>
          <a:blipFill>
            <a:blip r:embed="rId14">
              <a:extLst>
                <a:ext uri="{96DAC541-7B7A-43D3-8B79-37D633B846F1}">
                  <asvg:svgBlip xmlns:asvg="http://schemas.microsoft.com/office/drawing/2016/SVG/main" r:embed="rId15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tr-TR"/>
          </a:p>
        </p:txBody>
      </p:sp>
      <p:sp>
        <p:nvSpPr>
          <p:cNvPr id="21" name="TextBox 21"/>
          <p:cNvSpPr txBox="1"/>
          <p:nvPr/>
        </p:nvSpPr>
        <p:spPr>
          <a:xfrm>
            <a:off x="1589642" y="7248731"/>
            <a:ext cx="1597894" cy="345479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marL="0" lvl="0" indent="0" algn="l">
              <a:lnSpc>
                <a:spcPts val="2940"/>
              </a:lnSpc>
              <a:spcBef>
                <a:spcPct val="0"/>
              </a:spcBef>
            </a:pPr>
            <a:r>
              <a:rPr lang="en-US" sz="2100" b="1" dirty="0">
                <a:solidFill>
                  <a:srgbClr val="565656"/>
                </a:solidFill>
                <a:latin typeface="Montserrat Bold"/>
                <a:ea typeface="Montserrat Bold"/>
                <a:cs typeface="Montserrat Bold"/>
                <a:sym typeface="Montserrat Bold"/>
              </a:rPr>
              <a:t>60-120 dk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1589642" y="7756913"/>
            <a:ext cx="6667210" cy="356234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marL="0" lvl="0" indent="0" algn="l">
              <a:lnSpc>
                <a:spcPts val="2940"/>
              </a:lnSpc>
              <a:spcBef>
                <a:spcPct val="0"/>
              </a:spcBef>
            </a:pPr>
            <a:r>
              <a:rPr lang="en-US" sz="2100" b="1" u="none" strike="noStrike" dirty="0">
                <a:solidFill>
                  <a:srgbClr val="565656"/>
                </a:solidFill>
                <a:latin typeface="Montserrat Bold"/>
                <a:ea typeface="Montserrat Bold"/>
                <a:cs typeface="Montserrat Bold"/>
                <a:sym typeface="Montserrat Bold"/>
              </a:rPr>
              <a:t>1 moderatör, 1 koordinatör, her </a:t>
            </a:r>
            <a:r>
              <a:rPr lang="en-US" sz="2100" b="1" u="none" strike="noStrike" dirty="0" err="1">
                <a:solidFill>
                  <a:srgbClr val="565656"/>
                </a:solidFill>
                <a:latin typeface="Montserrat Bold"/>
                <a:ea typeface="Montserrat Bold"/>
                <a:cs typeface="Montserrat Bold"/>
                <a:sym typeface="Montserrat Bold"/>
              </a:rPr>
              <a:t>takıma</a:t>
            </a:r>
            <a:r>
              <a:rPr lang="en-US" sz="2100" b="1" u="none" strike="noStrike" dirty="0">
                <a:solidFill>
                  <a:srgbClr val="565656"/>
                </a:solidFill>
                <a:latin typeface="Montserrat Bold"/>
                <a:ea typeface="Montserrat Bold"/>
                <a:cs typeface="Montserrat Bold"/>
                <a:sym typeface="Montserrat Bold"/>
              </a:rPr>
              <a:t> 1 asistan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4811" y="8265547"/>
            <a:ext cx="3279989" cy="345479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marL="0" lvl="0" indent="0" algn="l">
              <a:lnSpc>
                <a:spcPts val="2940"/>
              </a:lnSpc>
              <a:spcBef>
                <a:spcPct val="0"/>
              </a:spcBef>
            </a:pPr>
            <a:r>
              <a:rPr lang="en-US" sz="2100" b="1" u="none" strike="noStrike" dirty="0">
                <a:solidFill>
                  <a:srgbClr val="565656"/>
                </a:solidFill>
                <a:latin typeface="Montserrat Bold"/>
                <a:ea typeface="Montserrat Bold"/>
                <a:cs typeface="Montserrat Bold"/>
                <a:sym typeface="Montserrat Bold"/>
              </a:rPr>
              <a:t>Katılımcı Sayısı:  10-300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812686" y="2757022"/>
            <a:ext cx="7288912" cy="4641527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just">
              <a:lnSpc>
                <a:spcPts val="2800"/>
              </a:lnSpc>
            </a:pP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Modanın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kalbi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şirketiniz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ve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çetin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bir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jüri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bugün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ne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giyeceğinizi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dört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gözle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bekliyor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!</a:t>
            </a:r>
          </a:p>
          <a:p>
            <a:pPr algn="just">
              <a:lnSpc>
                <a:spcPts val="2800"/>
              </a:lnSpc>
            </a:pPr>
            <a:endParaRPr lang="en-US" sz="2000" dirty="0">
              <a:solidFill>
                <a:srgbClr val="565656"/>
              </a:solidFill>
              <a:latin typeface="Montserrat"/>
              <a:ea typeface="Montserrat"/>
              <a:cs typeface="Montserrat"/>
              <a:sym typeface="Montserrat"/>
            </a:endParaRPr>
          </a:p>
          <a:p>
            <a:pPr algn="just">
              <a:lnSpc>
                <a:spcPts val="2800"/>
              </a:lnSpc>
            </a:pP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Renk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renk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kumaşlar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,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hızlı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bir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terzilik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atölyesi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sonrası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yılın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ofis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modasını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belirlemek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için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sizleri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bekliyor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.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Çizimleriniz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tasarımlara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,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tasarımlarınız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iş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arkadaşlarınızın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mankenlik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yaptığı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defilede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sergilenen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harika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giysilere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dönüşecek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.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Takımınızı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tasarımcılar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,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imalat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grubu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,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manken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grubu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,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fotoğraf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grubu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gibi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bölümlere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ayırmalı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ve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bu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stil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dolu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yolculukta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rakiplerinizden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bir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adım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önde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olmalısınız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.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Bakalım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en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popüler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moda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dergisinin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kapağını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kim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süsleyecek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?</a:t>
            </a:r>
          </a:p>
          <a:p>
            <a:pPr marL="0" lvl="0" indent="0" algn="l">
              <a:lnSpc>
                <a:spcPts val="2800"/>
              </a:lnSpc>
              <a:spcBef>
                <a:spcPct val="0"/>
              </a:spcBef>
            </a:pPr>
            <a:endParaRPr lang="en-US" sz="2000" dirty="0">
              <a:solidFill>
                <a:srgbClr val="565656"/>
              </a:solidFill>
              <a:latin typeface="Montserrat"/>
              <a:ea typeface="Montserrat"/>
              <a:cs typeface="Montserrat"/>
              <a:sym typeface="Montserrat"/>
            </a:endParaRPr>
          </a:p>
        </p:txBody>
      </p:sp>
      <p:sp>
        <p:nvSpPr>
          <p:cNvPr id="25" name="TextBox 25"/>
          <p:cNvSpPr txBox="1"/>
          <p:nvPr/>
        </p:nvSpPr>
        <p:spPr>
          <a:xfrm>
            <a:off x="1882048" y="2358708"/>
            <a:ext cx="9440648" cy="35877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2800"/>
              </a:lnSpc>
            </a:pPr>
            <a:r>
              <a:rPr lang="en-US" sz="2000">
                <a:solidFill>
                  <a:srgbClr val="000000"/>
                </a:solidFill>
                <a:latin typeface="Roboto Condensed"/>
                <a:ea typeface="Roboto Condensed"/>
                <a:cs typeface="Roboto Condensed"/>
                <a:sym typeface="Roboto Condensed"/>
              </a:rPr>
              <a:t>TAKIM ÇALIŞMASI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3274322" y="9587428"/>
            <a:ext cx="6564285" cy="32321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0" lvl="0" indent="0" algn="ctr">
              <a:lnSpc>
                <a:spcPts val="2660"/>
              </a:lnSpc>
              <a:spcBef>
                <a:spcPct val="0"/>
              </a:spcBef>
            </a:pPr>
            <a:r>
              <a:rPr lang="en-US" sz="190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https://www.m3.com.tr/etkinlik/ofis-modasi/ </a:t>
            </a:r>
          </a:p>
        </p:txBody>
      </p:sp>
      <p:sp>
        <p:nvSpPr>
          <p:cNvPr id="27" name="TextBox 27"/>
          <p:cNvSpPr txBox="1"/>
          <p:nvPr/>
        </p:nvSpPr>
        <p:spPr>
          <a:xfrm>
            <a:off x="5572493" y="9240719"/>
            <a:ext cx="1895107" cy="356234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marL="0" lvl="0" indent="0" algn="l">
              <a:lnSpc>
                <a:spcPts val="2940"/>
              </a:lnSpc>
              <a:spcBef>
                <a:spcPct val="0"/>
              </a:spcBef>
            </a:pPr>
            <a:r>
              <a:rPr lang="en-US" sz="2100" b="1" dirty="0">
                <a:solidFill>
                  <a:srgbClr val="565656"/>
                </a:solidFill>
                <a:latin typeface="Montserrat Bold"/>
                <a:ea typeface="Montserrat Bold"/>
                <a:cs typeface="Montserrat Bold"/>
                <a:sym typeface="Montserrat Bold"/>
              </a:rPr>
              <a:t>Detaylı bilgi:</a:t>
            </a:r>
          </a:p>
        </p:txBody>
      </p:sp>
      <p:sp>
        <p:nvSpPr>
          <p:cNvPr id="28" name="TextBox 28"/>
          <p:cNvSpPr txBox="1"/>
          <p:nvPr/>
        </p:nvSpPr>
        <p:spPr>
          <a:xfrm>
            <a:off x="1028700" y="9463603"/>
            <a:ext cx="1980378" cy="26670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2160"/>
              </a:lnSpc>
            </a:pPr>
            <a:r>
              <a:rPr lang="en-US" sz="1800" b="1">
                <a:solidFill>
                  <a:srgbClr val="FFFFFF"/>
                </a:solidFill>
                <a:latin typeface="Montserrat Bold"/>
                <a:ea typeface="Montserrat Bold"/>
                <a:cs typeface="Montserrat Bold"/>
                <a:sym typeface="Montserrat Bold"/>
              </a:rPr>
              <a:t>Fiyat: </a:t>
            </a:r>
          </a:p>
        </p:txBody>
      </p:sp>
      <p:sp>
        <p:nvSpPr>
          <p:cNvPr id="29" name="TextBox 29"/>
          <p:cNvSpPr txBox="1"/>
          <p:nvPr/>
        </p:nvSpPr>
        <p:spPr>
          <a:xfrm>
            <a:off x="1127035" y="1522605"/>
            <a:ext cx="9440648" cy="855888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6900"/>
              </a:lnSpc>
            </a:pPr>
            <a:r>
              <a:rPr lang="en-US" sz="4928">
                <a:solidFill>
                  <a:srgbClr val="000000"/>
                </a:solidFill>
                <a:latin typeface="Roboto Condensed"/>
                <a:ea typeface="Roboto Condensed"/>
                <a:cs typeface="Roboto Condensed"/>
                <a:sym typeface="Roboto Condensed"/>
              </a:rPr>
              <a:t>OFİS MODASI</a:t>
            </a:r>
          </a:p>
        </p:txBody>
      </p:sp>
    </p:spTree>
  </p:cSld>
  <p:clrMapOvr>
    <a:masterClrMapping/>
  </p:clrMapOvr>
</p:sld>
</file>

<file path=ppt/slides/slide5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2"/>
          <p:cNvGrpSpPr/>
          <p:nvPr/>
        </p:nvGrpSpPr>
        <p:grpSpPr>
          <a:xfrm>
            <a:off x="9703621" y="0"/>
            <a:ext cx="8584380" cy="10287000"/>
            <a:chOff x="0" y="0"/>
            <a:chExt cx="3358824" cy="2709333"/>
          </a:xfrm>
          <a:solidFill>
            <a:schemeClr val="bg2">
              <a:lumMod val="25000"/>
            </a:schemeClr>
          </a:solidFill>
        </p:grpSpPr>
        <p:sp>
          <p:nvSpPr>
            <p:cNvPr id="3" name="Freeform 3"/>
            <p:cNvSpPr/>
            <p:nvPr/>
          </p:nvSpPr>
          <p:spPr>
            <a:xfrm>
              <a:off x="0" y="0"/>
              <a:ext cx="3358824" cy="2709333"/>
            </a:xfrm>
            <a:custGeom>
              <a:avLst/>
              <a:gdLst/>
              <a:ahLst/>
              <a:cxnLst/>
              <a:rect l="l" t="t" r="r" b="b"/>
              <a:pathLst>
                <a:path w="3358824" h="2709333">
                  <a:moveTo>
                    <a:pt x="0" y="0"/>
                  </a:moveTo>
                  <a:lnTo>
                    <a:pt x="3358824" y="0"/>
                  </a:lnTo>
                  <a:lnTo>
                    <a:pt x="3358824" y="2709333"/>
                  </a:lnTo>
                  <a:lnTo>
                    <a:pt x="0" y="2709333"/>
                  </a:lnTo>
                  <a:close/>
                </a:path>
              </a:pathLst>
            </a:custGeom>
            <a:grpFill/>
          </p:spPr>
          <p:txBody>
            <a:bodyPr/>
            <a:lstStyle/>
            <a:p>
              <a:endParaRPr lang="tr-TR"/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0" y="-38100"/>
              <a:ext cx="3358824" cy="2747433"/>
            </a:xfrm>
            <a:prstGeom prst="rect">
              <a:avLst/>
            </a:prstGeom>
            <a:grpFill/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940"/>
                </a:lnSpc>
              </a:pPr>
              <a:endParaRPr/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8256852" y="2195976"/>
            <a:ext cx="3241165" cy="5559935"/>
            <a:chOff x="0" y="0"/>
            <a:chExt cx="4321553" cy="7413246"/>
          </a:xfrm>
        </p:grpSpPr>
        <p:pic>
          <p:nvPicPr>
            <p:cNvPr id="6" name="Picture 6"/>
            <p:cNvPicPr>
              <a:picLocks noChangeAspect="1"/>
            </p:cNvPicPr>
            <p:nvPr/>
          </p:nvPicPr>
          <p:blipFill>
            <a:blip r:embed="rId2"/>
            <a:srcRect l="35222" r="21055"/>
            <a:stretch>
              <a:fillRect/>
            </a:stretch>
          </p:blipFill>
          <p:spPr>
            <a:xfrm>
              <a:off x="0" y="0"/>
              <a:ext cx="4321553" cy="7413246"/>
            </a:xfrm>
            <a:prstGeom prst="rect">
              <a:avLst/>
            </a:prstGeom>
          </p:spPr>
        </p:pic>
      </p:grpSp>
      <p:grpSp>
        <p:nvGrpSpPr>
          <p:cNvPr id="7" name="Group 7"/>
          <p:cNvGrpSpPr/>
          <p:nvPr/>
        </p:nvGrpSpPr>
        <p:grpSpPr>
          <a:xfrm>
            <a:off x="11653271" y="2195976"/>
            <a:ext cx="3241165" cy="5559935"/>
            <a:chOff x="0" y="0"/>
            <a:chExt cx="4321553" cy="7413246"/>
          </a:xfrm>
        </p:grpSpPr>
        <p:pic>
          <p:nvPicPr>
            <p:cNvPr id="8" name="Picture 8"/>
            <p:cNvPicPr>
              <a:picLocks noChangeAspect="1"/>
            </p:cNvPicPr>
            <p:nvPr/>
          </p:nvPicPr>
          <p:blipFill>
            <a:blip r:embed="rId3"/>
            <a:srcRect l="23258" r="37845"/>
            <a:stretch>
              <a:fillRect/>
            </a:stretch>
          </p:blipFill>
          <p:spPr>
            <a:xfrm>
              <a:off x="0" y="0"/>
              <a:ext cx="4321553" cy="7413246"/>
            </a:xfrm>
            <a:prstGeom prst="rect">
              <a:avLst/>
            </a:prstGeom>
          </p:spPr>
        </p:pic>
      </p:grpSp>
      <p:grpSp>
        <p:nvGrpSpPr>
          <p:cNvPr id="9" name="Group 9"/>
          <p:cNvGrpSpPr/>
          <p:nvPr/>
        </p:nvGrpSpPr>
        <p:grpSpPr>
          <a:xfrm>
            <a:off x="15046835" y="2195976"/>
            <a:ext cx="3241165" cy="5559935"/>
            <a:chOff x="0" y="0"/>
            <a:chExt cx="4321553" cy="7413246"/>
          </a:xfrm>
        </p:grpSpPr>
        <p:pic>
          <p:nvPicPr>
            <p:cNvPr id="10" name="Picture 10"/>
            <p:cNvPicPr>
              <a:picLocks noChangeAspect="1"/>
            </p:cNvPicPr>
            <p:nvPr/>
          </p:nvPicPr>
          <p:blipFill>
            <a:blip r:embed="rId4"/>
            <a:srcRect l="23620" t="19935" r="45283"/>
            <a:stretch>
              <a:fillRect/>
            </a:stretch>
          </p:blipFill>
          <p:spPr>
            <a:xfrm>
              <a:off x="0" y="0"/>
              <a:ext cx="4321553" cy="7413246"/>
            </a:xfrm>
            <a:prstGeom prst="rect">
              <a:avLst/>
            </a:prstGeom>
          </p:spPr>
        </p:pic>
      </p:grpSp>
      <p:sp>
        <p:nvSpPr>
          <p:cNvPr id="11" name="Freeform 11"/>
          <p:cNvSpPr/>
          <p:nvPr/>
        </p:nvSpPr>
        <p:spPr>
          <a:xfrm>
            <a:off x="12400255" y="9021491"/>
            <a:ext cx="3211827" cy="2879938"/>
          </a:xfrm>
          <a:custGeom>
            <a:avLst/>
            <a:gdLst/>
            <a:ahLst/>
            <a:cxnLst/>
            <a:rect l="l" t="t" r="r" b="b"/>
            <a:pathLst>
              <a:path w="3211827" h="2879938">
                <a:moveTo>
                  <a:pt x="0" y="0"/>
                </a:moveTo>
                <a:lnTo>
                  <a:pt x="3211827" y="0"/>
                </a:lnTo>
                <a:lnTo>
                  <a:pt x="3211827" y="2879938"/>
                </a:lnTo>
                <a:lnTo>
                  <a:pt x="0" y="2879938"/>
                </a:lnTo>
                <a:lnTo>
                  <a:pt x="0" y="0"/>
                </a:lnTo>
                <a:close/>
              </a:path>
            </a:pathLst>
          </a:custGeom>
          <a:blipFill>
            <a:blip r:embed="rId5">
              <a:extLst>
                <a:ext uri="{96DAC541-7B7A-43D3-8B79-37D633B846F1}">
                  <asvg:svgBlip xmlns:asvg="http://schemas.microsoft.com/office/drawing/2016/SVG/main" r:embed="rId6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tr-TR"/>
          </a:p>
        </p:txBody>
      </p:sp>
      <p:sp>
        <p:nvSpPr>
          <p:cNvPr id="12" name="Freeform 12"/>
          <p:cNvSpPr/>
          <p:nvPr/>
        </p:nvSpPr>
        <p:spPr>
          <a:xfrm>
            <a:off x="16052795" y="596667"/>
            <a:ext cx="1216708" cy="1216708"/>
          </a:xfrm>
          <a:custGeom>
            <a:avLst/>
            <a:gdLst/>
            <a:ahLst/>
            <a:cxnLst/>
            <a:rect l="l" t="t" r="r" b="b"/>
            <a:pathLst>
              <a:path w="1216708" h="1216708">
                <a:moveTo>
                  <a:pt x="0" y="0"/>
                </a:moveTo>
                <a:lnTo>
                  <a:pt x="1216708" y="0"/>
                </a:lnTo>
                <a:lnTo>
                  <a:pt x="1216708" y="1216708"/>
                </a:lnTo>
                <a:lnTo>
                  <a:pt x="0" y="1216708"/>
                </a:lnTo>
                <a:lnTo>
                  <a:pt x="0" y="0"/>
                </a:lnTo>
                <a:close/>
              </a:path>
            </a:pathLst>
          </a:custGeom>
          <a:blipFill>
            <a:blip r:embed="rId7"/>
            <a:stretch>
              <a:fillRect/>
            </a:stretch>
          </a:blipFill>
          <a:ln cap="sq">
            <a:noFill/>
            <a:prstDash val="solid"/>
            <a:miter/>
          </a:ln>
        </p:spPr>
        <p:txBody>
          <a:bodyPr/>
          <a:lstStyle/>
          <a:p>
            <a:endParaRPr lang="tr-TR"/>
          </a:p>
        </p:txBody>
      </p:sp>
      <p:sp>
        <p:nvSpPr>
          <p:cNvPr id="13" name="Freeform 13"/>
          <p:cNvSpPr/>
          <p:nvPr/>
        </p:nvSpPr>
        <p:spPr>
          <a:xfrm>
            <a:off x="851334" y="596667"/>
            <a:ext cx="2061427" cy="2061427"/>
          </a:xfrm>
          <a:custGeom>
            <a:avLst/>
            <a:gdLst/>
            <a:ahLst/>
            <a:cxnLst/>
            <a:rect l="l" t="t" r="r" b="b"/>
            <a:pathLst>
              <a:path w="2061427" h="2061427">
                <a:moveTo>
                  <a:pt x="0" y="0"/>
                </a:moveTo>
                <a:lnTo>
                  <a:pt x="2061428" y="0"/>
                </a:lnTo>
                <a:lnTo>
                  <a:pt x="2061428" y="2061427"/>
                </a:lnTo>
                <a:lnTo>
                  <a:pt x="0" y="2061427"/>
                </a:lnTo>
                <a:lnTo>
                  <a:pt x="0" y="0"/>
                </a:lnTo>
                <a:close/>
              </a:path>
            </a:pathLst>
          </a:custGeom>
          <a:blipFill>
            <a:blip r:embed="rId8">
              <a:extLst>
                <a:ext uri="{96DAC541-7B7A-43D3-8B79-37D633B846F1}">
                  <asvg:svgBlip xmlns:asvg="http://schemas.microsoft.com/office/drawing/2016/SVG/main" r:embed="rId9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tr-TR"/>
          </a:p>
        </p:txBody>
      </p:sp>
      <p:sp>
        <p:nvSpPr>
          <p:cNvPr id="14" name="Freeform 14"/>
          <p:cNvSpPr/>
          <p:nvPr/>
        </p:nvSpPr>
        <p:spPr>
          <a:xfrm>
            <a:off x="854169" y="7252751"/>
            <a:ext cx="386295" cy="386295"/>
          </a:xfrm>
          <a:custGeom>
            <a:avLst/>
            <a:gdLst/>
            <a:ahLst/>
            <a:cxnLst/>
            <a:rect l="l" t="t" r="r" b="b"/>
            <a:pathLst>
              <a:path w="386295" h="386295">
                <a:moveTo>
                  <a:pt x="0" y="0"/>
                </a:moveTo>
                <a:lnTo>
                  <a:pt x="386295" y="0"/>
                </a:lnTo>
                <a:lnTo>
                  <a:pt x="386295" y="386295"/>
                </a:lnTo>
                <a:lnTo>
                  <a:pt x="0" y="386295"/>
                </a:lnTo>
                <a:lnTo>
                  <a:pt x="0" y="0"/>
                </a:lnTo>
                <a:close/>
              </a:path>
            </a:pathLst>
          </a:custGeom>
          <a:blipFill>
            <a:blip r:embed="rId10">
              <a:extLst>
                <a:ext uri="{96DAC541-7B7A-43D3-8B79-37D633B846F1}">
                  <asvg:svgBlip xmlns:asvg="http://schemas.microsoft.com/office/drawing/2016/SVG/main" r:embed="rId11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tr-TR"/>
          </a:p>
        </p:txBody>
      </p:sp>
      <p:sp>
        <p:nvSpPr>
          <p:cNvPr id="15" name="Freeform 15"/>
          <p:cNvSpPr/>
          <p:nvPr/>
        </p:nvSpPr>
        <p:spPr>
          <a:xfrm>
            <a:off x="812686" y="7755911"/>
            <a:ext cx="595651" cy="347711"/>
          </a:xfrm>
          <a:custGeom>
            <a:avLst/>
            <a:gdLst/>
            <a:ahLst/>
            <a:cxnLst/>
            <a:rect l="l" t="t" r="r" b="b"/>
            <a:pathLst>
              <a:path w="595651" h="347711">
                <a:moveTo>
                  <a:pt x="0" y="0"/>
                </a:moveTo>
                <a:lnTo>
                  <a:pt x="595651" y="0"/>
                </a:lnTo>
                <a:lnTo>
                  <a:pt x="595651" y="347711"/>
                </a:lnTo>
                <a:lnTo>
                  <a:pt x="0" y="347711"/>
                </a:lnTo>
                <a:lnTo>
                  <a:pt x="0" y="0"/>
                </a:lnTo>
                <a:close/>
              </a:path>
            </a:pathLst>
          </a:custGeom>
          <a:blipFill>
            <a:blip r:embed="rId12">
              <a:extLst>
                <a:ext uri="{96DAC541-7B7A-43D3-8B79-37D633B846F1}">
                  <asvg:svgBlip xmlns:asvg="http://schemas.microsoft.com/office/drawing/2016/SVG/main" r:embed="rId13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tr-TR"/>
          </a:p>
        </p:txBody>
      </p:sp>
      <p:sp>
        <p:nvSpPr>
          <p:cNvPr id="19" name="TextBox 19"/>
          <p:cNvSpPr txBox="1"/>
          <p:nvPr/>
        </p:nvSpPr>
        <p:spPr>
          <a:xfrm>
            <a:off x="1589642" y="7248730"/>
            <a:ext cx="1597894" cy="345479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marL="0" lvl="0" indent="0" algn="l">
              <a:lnSpc>
                <a:spcPts val="2940"/>
              </a:lnSpc>
              <a:spcBef>
                <a:spcPct val="0"/>
              </a:spcBef>
            </a:pPr>
            <a:r>
              <a:rPr lang="en-US" sz="2100" b="1" dirty="0">
                <a:solidFill>
                  <a:srgbClr val="565656"/>
                </a:solidFill>
                <a:latin typeface="Montserrat Bold"/>
                <a:ea typeface="Montserrat Bold"/>
                <a:cs typeface="Montserrat Bold"/>
                <a:sym typeface="Montserrat Bold"/>
              </a:rPr>
              <a:t>120-180 dk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1589642" y="7756913"/>
            <a:ext cx="6667210" cy="356234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marL="0" lvl="0" indent="0" algn="l">
              <a:lnSpc>
                <a:spcPts val="2940"/>
              </a:lnSpc>
              <a:spcBef>
                <a:spcPct val="0"/>
              </a:spcBef>
            </a:pPr>
            <a:r>
              <a:rPr lang="en-US" sz="2100" b="1" u="none" strike="noStrike" dirty="0">
                <a:solidFill>
                  <a:srgbClr val="565656"/>
                </a:solidFill>
                <a:latin typeface="Montserrat Bold"/>
                <a:ea typeface="Montserrat Bold"/>
                <a:cs typeface="Montserrat Bold"/>
                <a:sym typeface="Montserrat Bold"/>
              </a:rPr>
              <a:t>1 moderatör, 1 koordinatör, her </a:t>
            </a:r>
            <a:r>
              <a:rPr lang="en-US" sz="2100" b="1" u="none" strike="noStrike" dirty="0" err="1">
                <a:solidFill>
                  <a:srgbClr val="565656"/>
                </a:solidFill>
                <a:latin typeface="Montserrat Bold"/>
                <a:ea typeface="Montserrat Bold"/>
                <a:cs typeface="Montserrat Bold"/>
                <a:sym typeface="Montserrat Bold"/>
              </a:rPr>
              <a:t>takıma</a:t>
            </a:r>
            <a:r>
              <a:rPr lang="en-US" sz="2100" b="1" u="none" strike="noStrike" dirty="0">
                <a:solidFill>
                  <a:srgbClr val="565656"/>
                </a:solidFill>
                <a:latin typeface="Montserrat Bold"/>
                <a:ea typeface="Montserrat Bold"/>
                <a:cs typeface="Montserrat Bold"/>
                <a:sym typeface="Montserrat Bold"/>
              </a:rPr>
              <a:t> 1 asistan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834811" y="8265547"/>
            <a:ext cx="3432389" cy="345479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marL="0" lvl="0" indent="0" algn="l">
              <a:lnSpc>
                <a:spcPts val="2940"/>
              </a:lnSpc>
              <a:spcBef>
                <a:spcPct val="0"/>
              </a:spcBef>
            </a:pPr>
            <a:r>
              <a:rPr lang="en-US" sz="2100" b="1" u="none" strike="noStrike" dirty="0">
                <a:solidFill>
                  <a:srgbClr val="565656"/>
                </a:solidFill>
                <a:latin typeface="Montserrat Bold"/>
                <a:ea typeface="Montserrat Bold"/>
                <a:cs typeface="Montserrat Bold"/>
                <a:sym typeface="Montserrat Bold"/>
              </a:rPr>
              <a:t>Katılımcı Sayısı:  10-300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54169" y="2933235"/>
            <a:ext cx="7247429" cy="3923382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just">
              <a:lnSpc>
                <a:spcPts val="2800"/>
              </a:lnSpc>
            </a:pP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Klasik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oyunları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şirketinize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özel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değerlerle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oynuyorsunuz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! Dev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oyun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tahtası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üzerinde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takımca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ilerliyor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,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zarla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ya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da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yetenek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gerektiren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görevlerle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turu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tamamlamaya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çalışıyorsunuz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. Amaç sadece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oyunu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kazanmak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değil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;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iş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birliğiyle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şirket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değerlerini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pekiştirmek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.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Çocukluğunuzun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eğlencesi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,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iş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dünyasının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dinamikleriyle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birleşiyor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!</a:t>
            </a:r>
          </a:p>
          <a:p>
            <a:pPr algn="just">
              <a:lnSpc>
                <a:spcPts val="2800"/>
              </a:lnSpc>
            </a:pPr>
            <a:endParaRPr lang="en-US" sz="2000" dirty="0">
              <a:solidFill>
                <a:srgbClr val="565656"/>
              </a:solidFill>
              <a:latin typeface="Montserrat"/>
              <a:ea typeface="Montserrat"/>
              <a:cs typeface="Montserrat"/>
              <a:sym typeface="Montserrat"/>
            </a:endParaRPr>
          </a:p>
          <a:p>
            <a:pPr algn="just">
              <a:lnSpc>
                <a:spcPts val="2800"/>
              </a:lnSpc>
            </a:pP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Seçenekler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:</a:t>
            </a:r>
          </a:p>
          <a:p>
            <a:pPr algn="just">
              <a:lnSpc>
                <a:spcPts val="2800"/>
              </a:lnSpc>
            </a:pP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-Monopoly</a:t>
            </a:r>
          </a:p>
          <a:p>
            <a:pPr algn="just">
              <a:lnSpc>
                <a:spcPts val="2800"/>
              </a:lnSpc>
            </a:pP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-Risk</a:t>
            </a:r>
          </a:p>
          <a:p>
            <a:pPr algn="just">
              <a:lnSpc>
                <a:spcPts val="2800"/>
              </a:lnSpc>
            </a:pP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-Tabu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1882048" y="2358708"/>
            <a:ext cx="9440648" cy="35877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2800"/>
              </a:lnSpc>
            </a:pPr>
            <a:r>
              <a:rPr lang="en-US" sz="2000">
                <a:solidFill>
                  <a:srgbClr val="000000"/>
                </a:solidFill>
                <a:latin typeface="Roboto Condensed"/>
                <a:ea typeface="Roboto Condensed"/>
                <a:cs typeface="Roboto Condensed"/>
                <a:sym typeface="Roboto Condensed"/>
              </a:rPr>
              <a:t>TAKIM ÇALIŞMASI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3274322" y="9587428"/>
            <a:ext cx="6564285" cy="32321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0" lvl="0" indent="0" algn="ctr">
              <a:lnSpc>
                <a:spcPts val="2660"/>
              </a:lnSpc>
              <a:spcBef>
                <a:spcPct val="0"/>
              </a:spcBef>
            </a:pPr>
            <a:r>
              <a:rPr lang="en-US" sz="190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https://www.m3.com.tr/dev-kutu-oyunu/ 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5572493" y="9240719"/>
            <a:ext cx="1818907" cy="345479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marL="0" lvl="0" indent="0" algn="l">
              <a:lnSpc>
                <a:spcPts val="2940"/>
              </a:lnSpc>
              <a:spcBef>
                <a:spcPct val="0"/>
              </a:spcBef>
            </a:pPr>
            <a:r>
              <a:rPr lang="en-US" sz="2100" b="1" dirty="0">
                <a:solidFill>
                  <a:srgbClr val="565656"/>
                </a:solidFill>
                <a:latin typeface="Montserrat Bold"/>
                <a:ea typeface="Montserrat Bold"/>
                <a:cs typeface="Montserrat Bold"/>
                <a:sym typeface="Montserrat Bold"/>
              </a:rPr>
              <a:t>Detaylı bilgi: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1028700" y="9463603"/>
            <a:ext cx="1980378" cy="26670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2160"/>
              </a:lnSpc>
            </a:pPr>
            <a:r>
              <a:rPr lang="en-US" sz="1800" b="1">
                <a:solidFill>
                  <a:srgbClr val="FFFFFF"/>
                </a:solidFill>
                <a:latin typeface="Montserrat Bold"/>
                <a:ea typeface="Montserrat Bold"/>
                <a:cs typeface="Montserrat Bold"/>
                <a:sym typeface="Montserrat Bold"/>
              </a:rPr>
              <a:t>Fiyat: </a:t>
            </a:r>
          </a:p>
        </p:txBody>
      </p:sp>
      <p:sp>
        <p:nvSpPr>
          <p:cNvPr id="27" name="TextBox 27"/>
          <p:cNvSpPr txBox="1"/>
          <p:nvPr/>
        </p:nvSpPr>
        <p:spPr>
          <a:xfrm>
            <a:off x="1127035" y="1522605"/>
            <a:ext cx="9440648" cy="855888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6900"/>
              </a:lnSpc>
            </a:pPr>
            <a:r>
              <a:rPr lang="en-US" sz="4928">
                <a:solidFill>
                  <a:srgbClr val="000000"/>
                </a:solidFill>
                <a:latin typeface="Roboto Condensed"/>
                <a:ea typeface="Roboto Condensed"/>
                <a:cs typeface="Roboto Condensed"/>
                <a:sym typeface="Roboto Condensed"/>
              </a:rPr>
              <a:t>DEV KUTU OYUNLARI</a:t>
            </a:r>
          </a:p>
        </p:txBody>
      </p:sp>
    </p:spTree>
  </p:cSld>
  <p:clrMapOvr>
    <a:masterClrMapping/>
  </p:clrMapOvr>
</p:sld>
</file>

<file path=ppt/slides/slide5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2"/>
          <p:cNvGrpSpPr/>
          <p:nvPr/>
        </p:nvGrpSpPr>
        <p:grpSpPr>
          <a:xfrm>
            <a:off x="9703621" y="0"/>
            <a:ext cx="8584380" cy="10287000"/>
            <a:chOff x="0" y="0"/>
            <a:chExt cx="3358824" cy="2709333"/>
          </a:xfrm>
          <a:solidFill>
            <a:schemeClr val="bg2">
              <a:lumMod val="25000"/>
            </a:schemeClr>
          </a:solidFill>
        </p:grpSpPr>
        <p:sp>
          <p:nvSpPr>
            <p:cNvPr id="3" name="Freeform 3"/>
            <p:cNvSpPr/>
            <p:nvPr/>
          </p:nvSpPr>
          <p:spPr>
            <a:xfrm>
              <a:off x="0" y="0"/>
              <a:ext cx="3358824" cy="2709333"/>
            </a:xfrm>
            <a:custGeom>
              <a:avLst/>
              <a:gdLst/>
              <a:ahLst/>
              <a:cxnLst/>
              <a:rect l="l" t="t" r="r" b="b"/>
              <a:pathLst>
                <a:path w="3358824" h="2709333">
                  <a:moveTo>
                    <a:pt x="0" y="0"/>
                  </a:moveTo>
                  <a:lnTo>
                    <a:pt x="3358824" y="0"/>
                  </a:lnTo>
                  <a:lnTo>
                    <a:pt x="3358824" y="2709333"/>
                  </a:lnTo>
                  <a:lnTo>
                    <a:pt x="0" y="2709333"/>
                  </a:lnTo>
                  <a:close/>
                </a:path>
              </a:pathLst>
            </a:custGeom>
            <a:grpFill/>
          </p:spPr>
          <p:txBody>
            <a:bodyPr/>
            <a:lstStyle/>
            <a:p>
              <a:endParaRPr lang="tr-TR"/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0" y="-38100"/>
              <a:ext cx="3358824" cy="2747433"/>
            </a:xfrm>
            <a:prstGeom prst="rect">
              <a:avLst/>
            </a:prstGeom>
            <a:grpFill/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940"/>
                </a:lnSpc>
              </a:pPr>
              <a:endParaRPr/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8256852" y="2195976"/>
            <a:ext cx="3241165" cy="5559935"/>
            <a:chOff x="0" y="0"/>
            <a:chExt cx="4321553" cy="7413246"/>
          </a:xfrm>
        </p:grpSpPr>
        <p:pic>
          <p:nvPicPr>
            <p:cNvPr id="6" name="Picture 6"/>
            <p:cNvPicPr>
              <a:picLocks noChangeAspect="1"/>
            </p:cNvPicPr>
            <p:nvPr/>
          </p:nvPicPr>
          <p:blipFill>
            <a:blip r:embed="rId2"/>
            <a:srcRect l="45949" r="15155"/>
            <a:stretch>
              <a:fillRect/>
            </a:stretch>
          </p:blipFill>
          <p:spPr>
            <a:xfrm>
              <a:off x="0" y="0"/>
              <a:ext cx="4321553" cy="7413246"/>
            </a:xfrm>
            <a:prstGeom prst="rect">
              <a:avLst/>
            </a:prstGeom>
          </p:spPr>
        </p:pic>
      </p:grpSp>
      <p:grpSp>
        <p:nvGrpSpPr>
          <p:cNvPr id="7" name="Group 7"/>
          <p:cNvGrpSpPr/>
          <p:nvPr/>
        </p:nvGrpSpPr>
        <p:grpSpPr>
          <a:xfrm>
            <a:off x="11653271" y="2195976"/>
            <a:ext cx="3241165" cy="5559935"/>
            <a:chOff x="0" y="0"/>
            <a:chExt cx="4321553" cy="7413246"/>
          </a:xfrm>
        </p:grpSpPr>
        <p:pic>
          <p:nvPicPr>
            <p:cNvPr id="8" name="Picture 8"/>
            <p:cNvPicPr>
              <a:picLocks noChangeAspect="1"/>
            </p:cNvPicPr>
            <p:nvPr/>
          </p:nvPicPr>
          <p:blipFill>
            <a:blip r:embed="rId3"/>
            <a:srcRect l="25448" r="35656"/>
            <a:stretch>
              <a:fillRect/>
            </a:stretch>
          </p:blipFill>
          <p:spPr>
            <a:xfrm>
              <a:off x="0" y="0"/>
              <a:ext cx="4321553" cy="7413246"/>
            </a:xfrm>
            <a:prstGeom prst="rect">
              <a:avLst/>
            </a:prstGeom>
          </p:spPr>
        </p:pic>
      </p:grpSp>
      <p:grpSp>
        <p:nvGrpSpPr>
          <p:cNvPr id="9" name="Group 9"/>
          <p:cNvGrpSpPr/>
          <p:nvPr/>
        </p:nvGrpSpPr>
        <p:grpSpPr>
          <a:xfrm>
            <a:off x="15046835" y="2195976"/>
            <a:ext cx="3241165" cy="5559935"/>
            <a:chOff x="0" y="0"/>
            <a:chExt cx="4321553" cy="7413246"/>
          </a:xfrm>
        </p:grpSpPr>
        <p:pic>
          <p:nvPicPr>
            <p:cNvPr id="10" name="Picture 10"/>
            <p:cNvPicPr>
              <a:picLocks noChangeAspect="1"/>
            </p:cNvPicPr>
            <p:nvPr/>
          </p:nvPicPr>
          <p:blipFill>
            <a:blip r:embed="rId4"/>
            <a:srcRect l="43269" r="23939"/>
            <a:stretch>
              <a:fillRect/>
            </a:stretch>
          </p:blipFill>
          <p:spPr>
            <a:xfrm>
              <a:off x="0" y="0"/>
              <a:ext cx="4321553" cy="7413246"/>
            </a:xfrm>
            <a:prstGeom prst="rect">
              <a:avLst/>
            </a:prstGeom>
          </p:spPr>
        </p:pic>
      </p:grpSp>
      <p:sp>
        <p:nvSpPr>
          <p:cNvPr id="11" name="Freeform 11"/>
          <p:cNvSpPr/>
          <p:nvPr/>
        </p:nvSpPr>
        <p:spPr>
          <a:xfrm>
            <a:off x="12400255" y="9021491"/>
            <a:ext cx="3211827" cy="2879938"/>
          </a:xfrm>
          <a:custGeom>
            <a:avLst/>
            <a:gdLst/>
            <a:ahLst/>
            <a:cxnLst/>
            <a:rect l="l" t="t" r="r" b="b"/>
            <a:pathLst>
              <a:path w="3211827" h="2879938">
                <a:moveTo>
                  <a:pt x="0" y="0"/>
                </a:moveTo>
                <a:lnTo>
                  <a:pt x="3211827" y="0"/>
                </a:lnTo>
                <a:lnTo>
                  <a:pt x="3211827" y="2879938"/>
                </a:lnTo>
                <a:lnTo>
                  <a:pt x="0" y="2879938"/>
                </a:lnTo>
                <a:lnTo>
                  <a:pt x="0" y="0"/>
                </a:lnTo>
                <a:close/>
              </a:path>
            </a:pathLst>
          </a:custGeom>
          <a:blipFill>
            <a:blip r:embed="rId5">
              <a:extLst>
                <a:ext uri="{96DAC541-7B7A-43D3-8B79-37D633B846F1}">
                  <asvg:svgBlip xmlns:asvg="http://schemas.microsoft.com/office/drawing/2016/SVG/main" r:embed="rId6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tr-TR"/>
          </a:p>
        </p:txBody>
      </p:sp>
      <p:sp>
        <p:nvSpPr>
          <p:cNvPr id="12" name="Freeform 12"/>
          <p:cNvSpPr/>
          <p:nvPr/>
        </p:nvSpPr>
        <p:spPr>
          <a:xfrm>
            <a:off x="16052795" y="596667"/>
            <a:ext cx="1216708" cy="1216708"/>
          </a:xfrm>
          <a:custGeom>
            <a:avLst/>
            <a:gdLst/>
            <a:ahLst/>
            <a:cxnLst/>
            <a:rect l="l" t="t" r="r" b="b"/>
            <a:pathLst>
              <a:path w="1216708" h="1216708">
                <a:moveTo>
                  <a:pt x="0" y="0"/>
                </a:moveTo>
                <a:lnTo>
                  <a:pt x="1216708" y="0"/>
                </a:lnTo>
                <a:lnTo>
                  <a:pt x="1216708" y="1216708"/>
                </a:lnTo>
                <a:lnTo>
                  <a:pt x="0" y="1216708"/>
                </a:lnTo>
                <a:lnTo>
                  <a:pt x="0" y="0"/>
                </a:lnTo>
                <a:close/>
              </a:path>
            </a:pathLst>
          </a:custGeom>
          <a:blipFill>
            <a:blip r:embed="rId7"/>
            <a:stretch>
              <a:fillRect/>
            </a:stretch>
          </a:blipFill>
          <a:ln cap="sq">
            <a:noFill/>
            <a:prstDash val="solid"/>
            <a:miter/>
          </a:ln>
        </p:spPr>
        <p:txBody>
          <a:bodyPr/>
          <a:lstStyle/>
          <a:p>
            <a:endParaRPr lang="tr-TR"/>
          </a:p>
        </p:txBody>
      </p:sp>
      <p:sp>
        <p:nvSpPr>
          <p:cNvPr id="13" name="Freeform 13"/>
          <p:cNvSpPr/>
          <p:nvPr/>
        </p:nvSpPr>
        <p:spPr>
          <a:xfrm>
            <a:off x="851334" y="596667"/>
            <a:ext cx="2061427" cy="2061427"/>
          </a:xfrm>
          <a:custGeom>
            <a:avLst/>
            <a:gdLst/>
            <a:ahLst/>
            <a:cxnLst/>
            <a:rect l="l" t="t" r="r" b="b"/>
            <a:pathLst>
              <a:path w="2061427" h="2061427">
                <a:moveTo>
                  <a:pt x="0" y="0"/>
                </a:moveTo>
                <a:lnTo>
                  <a:pt x="2061428" y="0"/>
                </a:lnTo>
                <a:lnTo>
                  <a:pt x="2061428" y="2061427"/>
                </a:lnTo>
                <a:lnTo>
                  <a:pt x="0" y="2061427"/>
                </a:lnTo>
                <a:lnTo>
                  <a:pt x="0" y="0"/>
                </a:lnTo>
                <a:close/>
              </a:path>
            </a:pathLst>
          </a:custGeom>
          <a:blipFill>
            <a:blip r:embed="rId8">
              <a:extLst>
                <a:ext uri="{96DAC541-7B7A-43D3-8B79-37D633B846F1}">
                  <asvg:svgBlip xmlns:asvg="http://schemas.microsoft.com/office/drawing/2016/SVG/main" r:embed="rId9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tr-TR"/>
          </a:p>
        </p:txBody>
      </p:sp>
      <p:sp>
        <p:nvSpPr>
          <p:cNvPr id="14" name="Freeform 14"/>
          <p:cNvSpPr/>
          <p:nvPr/>
        </p:nvSpPr>
        <p:spPr>
          <a:xfrm>
            <a:off x="854169" y="7252751"/>
            <a:ext cx="386295" cy="386295"/>
          </a:xfrm>
          <a:custGeom>
            <a:avLst/>
            <a:gdLst/>
            <a:ahLst/>
            <a:cxnLst/>
            <a:rect l="l" t="t" r="r" b="b"/>
            <a:pathLst>
              <a:path w="386295" h="386295">
                <a:moveTo>
                  <a:pt x="0" y="0"/>
                </a:moveTo>
                <a:lnTo>
                  <a:pt x="386295" y="0"/>
                </a:lnTo>
                <a:lnTo>
                  <a:pt x="386295" y="386295"/>
                </a:lnTo>
                <a:lnTo>
                  <a:pt x="0" y="386295"/>
                </a:lnTo>
                <a:lnTo>
                  <a:pt x="0" y="0"/>
                </a:lnTo>
                <a:close/>
              </a:path>
            </a:pathLst>
          </a:custGeom>
          <a:blipFill>
            <a:blip r:embed="rId10">
              <a:extLst>
                <a:ext uri="{96DAC541-7B7A-43D3-8B79-37D633B846F1}">
                  <asvg:svgBlip xmlns:asvg="http://schemas.microsoft.com/office/drawing/2016/SVG/main" r:embed="rId11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tr-TR"/>
          </a:p>
        </p:txBody>
      </p:sp>
      <p:sp>
        <p:nvSpPr>
          <p:cNvPr id="15" name="Freeform 15"/>
          <p:cNvSpPr/>
          <p:nvPr/>
        </p:nvSpPr>
        <p:spPr>
          <a:xfrm>
            <a:off x="812686" y="7755911"/>
            <a:ext cx="595651" cy="347711"/>
          </a:xfrm>
          <a:custGeom>
            <a:avLst/>
            <a:gdLst/>
            <a:ahLst/>
            <a:cxnLst/>
            <a:rect l="l" t="t" r="r" b="b"/>
            <a:pathLst>
              <a:path w="595651" h="347711">
                <a:moveTo>
                  <a:pt x="0" y="0"/>
                </a:moveTo>
                <a:lnTo>
                  <a:pt x="595651" y="0"/>
                </a:lnTo>
                <a:lnTo>
                  <a:pt x="595651" y="347711"/>
                </a:lnTo>
                <a:lnTo>
                  <a:pt x="0" y="347711"/>
                </a:lnTo>
                <a:lnTo>
                  <a:pt x="0" y="0"/>
                </a:lnTo>
                <a:close/>
              </a:path>
            </a:pathLst>
          </a:custGeom>
          <a:blipFill>
            <a:blip r:embed="rId12">
              <a:extLst>
                <a:ext uri="{96DAC541-7B7A-43D3-8B79-37D633B846F1}">
                  <asvg:svgBlip xmlns:asvg="http://schemas.microsoft.com/office/drawing/2016/SVG/main" r:embed="rId13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tr-TR"/>
          </a:p>
        </p:txBody>
      </p:sp>
      <p:sp>
        <p:nvSpPr>
          <p:cNvPr id="19" name="Freeform 19"/>
          <p:cNvSpPr/>
          <p:nvPr/>
        </p:nvSpPr>
        <p:spPr>
          <a:xfrm>
            <a:off x="9838607" y="9258300"/>
            <a:ext cx="824341" cy="607951"/>
          </a:xfrm>
          <a:custGeom>
            <a:avLst/>
            <a:gdLst/>
            <a:ahLst/>
            <a:cxnLst/>
            <a:rect l="l" t="t" r="r" b="b"/>
            <a:pathLst>
              <a:path w="824341" h="607951">
                <a:moveTo>
                  <a:pt x="0" y="0"/>
                </a:moveTo>
                <a:lnTo>
                  <a:pt x="824341" y="0"/>
                </a:lnTo>
                <a:lnTo>
                  <a:pt x="824341" y="607951"/>
                </a:lnTo>
                <a:lnTo>
                  <a:pt x="0" y="607951"/>
                </a:lnTo>
                <a:lnTo>
                  <a:pt x="0" y="0"/>
                </a:lnTo>
                <a:close/>
              </a:path>
            </a:pathLst>
          </a:custGeom>
        </p:spPr>
        <p:txBody>
          <a:bodyPr/>
          <a:lstStyle/>
          <a:p>
            <a:endParaRPr lang="tr-TR"/>
          </a:p>
        </p:txBody>
      </p:sp>
      <p:sp>
        <p:nvSpPr>
          <p:cNvPr id="20" name="Freeform 20"/>
          <p:cNvSpPr/>
          <p:nvPr/>
        </p:nvSpPr>
        <p:spPr>
          <a:xfrm>
            <a:off x="10384741" y="9590801"/>
            <a:ext cx="556412" cy="569949"/>
          </a:xfrm>
          <a:custGeom>
            <a:avLst/>
            <a:gdLst/>
            <a:ahLst/>
            <a:cxnLst/>
            <a:rect l="l" t="t" r="r" b="b"/>
            <a:pathLst>
              <a:path w="556412" h="569949">
                <a:moveTo>
                  <a:pt x="0" y="0"/>
                </a:moveTo>
                <a:lnTo>
                  <a:pt x="556413" y="0"/>
                </a:lnTo>
                <a:lnTo>
                  <a:pt x="556413" y="569949"/>
                </a:lnTo>
                <a:lnTo>
                  <a:pt x="0" y="569949"/>
                </a:lnTo>
                <a:lnTo>
                  <a:pt x="0" y="0"/>
                </a:lnTo>
                <a:close/>
              </a:path>
            </a:pathLst>
          </a:custGeom>
          <a:blipFill>
            <a:blip r:embed="rId14">
              <a:extLst>
                <a:ext uri="{96DAC541-7B7A-43D3-8B79-37D633B846F1}">
                  <asvg:svgBlip xmlns:asvg="http://schemas.microsoft.com/office/drawing/2016/SVG/main" r:embed="rId15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tr-TR"/>
          </a:p>
        </p:txBody>
      </p:sp>
      <p:sp>
        <p:nvSpPr>
          <p:cNvPr id="21" name="TextBox 21"/>
          <p:cNvSpPr txBox="1"/>
          <p:nvPr/>
        </p:nvSpPr>
        <p:spPr>
          <a:xfrm>
            <a:off x="1589642" y="7248730"/>
            <a:ext cx="1597894" cy="345479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marL="0" lvl="0" indent="0" algn="l">
              <a:lnSpc>
                <a:spcPts val="2940"/>
              </a:lnSpc>
              <a:spcBef>
                <a:spcPct val="0"/>
              </a:spcBef>
            </a:pPr>
            <a:r>
              <a:rPr lang="en-US" sz="2100" b="1" dirty="0">
                <a:solidFill>
                  <a:srgbClr val="565656"/>
                </a:solidFill>
                <a:latin typeface="Montserrat Bold"/>
                <a:ea typeface="Montserrat Bold"/>
                <a:cs typeface="Montserrat Bold"/>
                <a:sym typeface="Montserrat Bold"/>
              </a:rPr>
              <a:t>120-180 dk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1589642" y="7756913"/>
            <a:ext cx="6609554" cy="356234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marL="0" lvl="0" indent="0" algn="l">
              <a:lnSpc>
                <a:spcPts val="2940"/>
              </a:lnSpc>
              <a:spcBef>
                <a:spcPct val="0"/>
              </a:spcBef>
            </a:pPr>
            <a:r>
              <a:rPr lang="en-US" sz="2100" b="1" u="none" strike="noStrike" dirty="0">
                <a:solidFill>
                  <a:srgbClr val="565656"/>
                </a:solidFill>
                <a:latin typeface="Montserrat Bold"/>
                <a:ea typeface="Montserrat Bold"/>
                <a:cs typeface="Montserrat Bold"/>
                <a:sym typeface="Montserrat Bold"/>
              </a:rPr>
              <a:t>1 moderatör, 1 koordinatör, her </a:t>
            </a:r>
            <a:r>
              <a:rPr lang="en-US" sz="2100" b="1" u="none" strike="noStrike" dirty="0" err="1">
                <a:solidFill>
                  <a:srgbClr val="565656"/>
                </a:solidFill>
                <a:latin typeface="Montserrat Bold"/>
                <a:ea typeface="Montserrat Bold"/>
                <a:cs typeface="Montserrat Bold"/>
                <a:sym typeface="Montserrat Bold"/>
              </a:rPr>
              <a:t>takıma</a:t>
            </a:r>
            <a:r>
              <a:rPr lang="en-US" sz="2100" b="1" u="none" strike="noStrike" dirty="0">
                <a:solidFill>
                  <a:srgbClr val="565656"/>
                </a:solidFill>
                <a:latin typeface="Montserrat Bold"/>
                <a:ea typeface="Montserrat Bold"/>
                <a:cs typeface="Montserrat Bold"/>
                <a:sym typeface="Montserrat Bold"/>
              </a:rPr>
              <a:t> 1 asistan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4811" y="8265547"/>
            <a:ext cx="3279989" cy="345479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marL="0" lvl="0" indent="0" algn="l">
              <a:lnSpc>
                <a:spcPts val="2940"/>
              </a:lnSpc>
              <a:spcBef>
                <a:spcPct val="0"/>
              </a:spcBef>
            </a:pPr>
            <a:r>
              <a:rPr lang="en-US" sz="2100" b="1" u="none" strike="noStrike" dirty="0">
                <a:solidFill>
                  <a:srgbClr val="565656"/>
                </a:solidFill>
                <a:latin typeface="Montserrat Bold"/>
                <a:ea typeface="Montserrat Bold"/>
                <a:cs typeface="Montserrat Bold"/>
                <a:sym typeface="Montserrat Bold"/>
              </a:rPr>
              <a:t>Katılımcı Sayısı:  10-300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829209" y="2840038"/>
            <a:ext cx="7272389" cy="4641527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just">
              <a:lnSpc>
                <a:spcPts val="2800"/>
              </a:lnSpc>
            </a:pPr>
            <a:r>
              <a:rPr lang="en-US" sz="2000" b="1" dirty="0" err="1">
                <a:solidFill>
                  <a:srgbClr val="565656"/>
                </a:solidFill>
                <a:latin typeface="Montserrat Bold"/>
                <a:ea typeface="Montserrat Bold"/>
                <a:cs typeface="Montserrat Bold"/>
                <a:sym typeface="Montserrat Bold"/>
              </a:rPr>
              <a:t>Kahramanını</a:t>
            </a:r>
            <a:r>
              <a:rPr lang="en-US" sz="2000" b="1" dirty="0">
                <a:solidFill>
                  <a:srgbClr val="565656"/>
                </a:solidFill>
                <a:latin typeface="Montserrat Bold"/>
                <a:ea typeface="Montserrat Bold"/>
                <a:cs typeface="Montserrat Bold"/>
                <a:sym typeface="Montserrat Bold"/>
              </a:rPr>
              <a:t> Tasarla</a:t>
            </a:r>
          </a:p>
          <a:p>
            <a:pPr algn="just">
              <a:lnSpc>
                <a:spcPts val="2800"/>
              </a:lnSpc>
            </a:pP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Takımınızla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birlikte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şirketinizin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hayali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kahramanını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yaratın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!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Boş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bir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model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üzerinden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başlayarak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,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ihtiyaç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duyulan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yetkinlikleri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düşünün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,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tasarlayın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ve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uygulayın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. Bu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yaratıcı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süreç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sonunda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kahramanınızı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sahneye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çıkarın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ve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hep birlikte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geleceğin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liderini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şekillendirin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!</a:t>
            </a:r>
          </a:p>
          <a:p>
            <a:pPr algn="just">
              <a:lnSpc>
                <a:spcPts val="2800"/>
              </a:lnSpc>
            </a:pPr>
            <a:endParaRPr lang="en-US" sz="2000" dirty="0">
              <a:solidFill>
                <a:srgbClr val="565656"/>
              </a:solidFill>
              <a:latin typeface="Montserrat"/>
              <a:ea typeface="Montserrat"/>
              <a:cs typeface="Montserrat"/>
              <a:sym typeface="Montserrat"/>
            </a:endParaRPr>
          </a:p>
          <a:p>
            <a:pPr algn="just">
              <a:lnSpc>
                <a:spcPts val="2800"/>
              </a:lnSpc>
            </a:pPr>
            <a:r>
              <a:rPr lang="en-US" sz="2000" b="1" dirty="0">
                <a:solidFill>
                  <a:srgbClr val="565656"/>
                </a:solidFill>
                <a:latin typeface="Montserrat Bold"/>
                <a:ea typeface="Montserrat Bold"/>
                <a:cs typeface="Montserrat Bold"/>
                <a:sym typeface="Montserrat Bold"/>
              </a:rPr>
              <a:t>Kardan Adam </a:t>
            </a:r>
            <a:r>
              <a:rPr lang="en-US" sz="2000" b="1" dirty="0" err="1">
                <a:solidFill>
                  <a:srgbClr val="565656"/>
                </a:solidFill>
                <a:latin typeface="Montserrat Bold"/>
                <a:ea typeface="Montserrat Bold"/>
                <a:cs typeface="Montserrat Bold"/>
                <a:sym typeface="Montserrat Bold"/>
              </a:rPr>
              <a:t>Güzellik</a:t>
            </a:r>
            <a:r>
              <a:rPr lang="en-US" sz="2000" b="1" dirty="0">
                <a:solidFill>
                  <a:srgbClr val="565656"/>
                </a:solidFill>
                <a:latin typeface="Montserrat Bold"/>
                <a:ea typeface="Montserrat Bold"/>
                <a:cs typeface="Montserrat Bold"/>
                <a:sym typeface="Montserrat Bold"/>
              </a:rPr>
              <a:t> </a:t>
            </a:r>
            <a:r>
              <a:rPr lang="en-US" sz="2000" b="1" dirty="0" err="1">
                <a:solidFill>
                  <a:srgbClr val="565656"/>
                </a:solidFill>
                <a:latin typeface="Montserrat Bold"/>
                <a:ea typeface="Montserrat Bold"/>
                <a:cs typeface="Montserrat Bold"/>
                <a:sym typeface="Montserrat Bold"/>
              </a:rPr>
              <a:t>Yarışması</a:t>
            </a:r>
            <a:endParaRPr lang="en-US" sz="2000" b="1" dirty="0">
              <a:solidFill>
                <a:srgbClr val="565656"/>
              </a:solidFill>
              <a:latin typeface="Montserrat Bold"/>
              <a:ea typeface="Montserrat Bold"/>
              <a:cs typeface="Montserrat Bold"/>
              <a:sym typeface="Montserrat Bold"/>
            </a:endParaRPr>
          </a:p>
          <a:p>
            <a:pPr algn="just">
              <a:lnSpc>
                <a:spcPts val="2800"/>
              </a:lnSpc>
            </a:pP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Kışın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en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keyifli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klasiği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şimdi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takım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oyunu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!</a:t>
            </a:r>
          </a:p>
          <a:p>
            <a:pPr algn="just">
              <a:lnSpc>
                <a:spcPts val="2800"/>
              </a:lnSpc>
            </a:pP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En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yaratıcı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ve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özgün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kardan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adamı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yapan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takım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ödülü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alır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.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Soğuk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havada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takım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ruhunu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sıcacık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tutan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bu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eğlenceli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yarışma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unutulmaz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anlar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vadediyor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.</a:t>
            </a:r>
          </a:p>
          <a:p>
            <a:pPr marL="0" lvl="0" indent="0" algn="l">
              <a:lnSpc>
                <a:spcPts val="2800"/>
              </a:lnSpc>
              <a:spcBef>
                <a:spcPct val="0"/>
              </a:spcBef>
            </a:pPr>
            <a:endParaRPr lang="en-US" sz="2000" dirty="0">
              <a:solidFill>
                <a:srgbClr val="565656"/>
              </a:solidFill>
              <a:latin typeface="Montserrat"/>
              <a:ea typeface="Montserrat"/>
              <a:cs typeface="Montserrat"/>
              <a:sym typeface="Montserrat"/>
            </a:endParaRPr>
          </a:p>
        </p:txBody>
      </p:sp>
      <p:sp>
        <p:nvSpPr>
          <p:cNvPr id="25" name="TextBox 25"/>
          <p:cNvSpPr txBox="1"/>
          <p:nvPr/>
        </p:nvSpPr>
        <p:spPr>
          <a:xfrm>
            <a:off x="1882048" y="2358708"/>
            <a:ext cx="9440648" cy="35877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2800"/>
              </a:lnSpc>
            </a:pPr>
            <a:r>
              <a:rPr lang="en-US" sz="2000">
                <a:solidFill>
                  <a:srgbClr val="000000"/>
                </a:solidFill>
                <a:latin typeface="Roboto Condensed"/>
                <a:ea typeface="Roboto Condensed"/>
                <a:cs typeface="Roboto Condensed"/>
                <a:sym typeface="Roboto Condensed"/>
              </a:rPr>
              <a:t>TAKIM ÇALIŞMASI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3274322" y="9587428"/>
            <a:ext cx="6564285" cy="65659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0" lvl="0" indent="0" algn="ctr">
              <a:lnSpc>
                <a:spcPts val="2660"/>
              </a:lnSpc>
              <a:spcBef>
                <a:spcPct val="0"/>
              </a:spcBef>
            </a:pPr>
            <a:r>
              <a:rPr lang="en-US" sz="190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https://www.m3.com.tr/etkinlik/kendi-kahramanini-yap/ </a:t>
            </a:r>
          </a:p>
        </p:txBody>
      </p:sp>
      <p:sp>
        <p:nvSpPr>
          <p:cNvPr id="27" name="TextBox 27"/>
          <p:cNvSpPr txBox="1"/>
          <p:nvPr/>
        </p:nvSpPr>
        <p:spPr>
          <a:xfrm>
            <a:off x="5572494" y="9240719"/>
            <a:ext cx="1818906" cy="345479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marL="0" lvl="0" indent="0" algn="l">
              <a:lnSpc>
                <a:spcPts val="2940"/>
              </a:lnSpc>
              <a:spcBef>
                <a:spcPct val="0"/>
              </a:spcBef>
            </a:pPr>
            <a:r>
              <a:rPr lang="en-US" sz="2100" b="1" dirty="0">
                <a:solidFill>
                  <a:srgbClr val="565656"/>
                </a:solidFill>
                <a:latin typeface="Montserrat Bold"/>
                <a:ea typeface="Montserrat Bold"/>
                <a:cs typeface="Montserrat Bold"/>
                <a:sym typeface="Montserrat Bold"/>
              </a:rPr>
              <a:t>Detaylı bilgi:</a:t>
            </a:r>
          </a:p>
        </p:txBody>
      </p:sp>
      <p:sp>
        <p:nvSpPr>
          <p:cNvPr id="28" name="TextBox 28"/>
          <p:cNvSpPr txBox="1"/>
          <p:nvPr/>
        </p:nvSpPr>
        <p:spPr>
          <a:xfrm>
            <a:off x="1028700" y="9463603"/>
            <a:ext cx="1980378" cy="26670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2160"/>
              </a:lnSpc>
            </a:pPr>
            <a:r>
              <a:rPr lang="en-US" sz="1800" b="1">
                <a:solidFill>
                  <a:srgbClr val="FFFFFF"/>
                </a:solidFill>
                <a:latin typeface="Montserrat Bold"/>
                <a:ea typeface="Montserrat Bold"/>
                <a:cs typeface="Montserrat Bold"/>
                <a:sym typeface="Montserrat Bold"/>
              </a:rPr>
              <a:t>Fiyat: </a:t>
            </a:r>
          </a:p>
        </p:txBody>
      </p:sp>
      <p:sp>
        <p:nvSpPr>
          <p:cNvPr id="29" name="TextBox 29"/>
          <p:cNvSpPr txBox="1"/>
          <p:nvPr/>
        </p:nvSpPr>
        <p:spPr>
          <a:xfrm>
            <a:off x="1127035" y="1522605"/>
            <a:ext cx="9440648" cy="855888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6900"/>
              </a:lnSpc>
            </a:pPr>
            <a:r>
              <a:rPr lang="en-US" sz="4928">
                <a:solidFill>
                  <a:srgbClr val="000000"/>
                </a:solidFill>
                <a:latin typeface="Roboto Condensed"/>
                <a:ea typeface="Roboto Condensed"/>
                <a:cs typeface="Roboto Condensed"/>
                <a:sym typeface="Roboto Condensed"/>
              </a:rPr>
              <a:t>KENDİ KAHRAMANINI YAP</a:t>
            </a:r>
          </a:p>
        </p:txBody>
      </p:sp>
    </p:spTree>
  </p:cSld>
  <p:clrMapOvr>
    <a:masterClrMapping/>
  </p:clrMapOvr>
</p:sld>
</file>

<file path=ppt/slides/slide5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2"/>
          <p:cNvGrpSpPr/>
          <p:nvPr/>
        </p:nvGrpSpPr>
        <p:grpSpPr>
          <a:xfrm>
            <a:off x="9703621" y="0"/>
            <a:ext cx="8584380" cy="10287000"/>
            <a:chOff x="0" y="0"/>
            <a:chExt cx="3358824" cy="2709333"/>
          </a:xfrm>
          <a:solidFill>
            <a:schemeClr val="bg2">
              <a:lumMod val="25000"/>
            </a:schemeClr>
          </a:solidFill>
        </p:grpSpPr>
        <p:sp>
          <p:nvSpPr>
            <p:cNvPr id="3" name="Freeform 3"/>
            <p:cNvSpPr/>
            <p:nvPr/>
          </p:nvSpPr>
          <p:spPr>
            <a:xfrm>
              <a:off x="0" y="0"/>
              <a:ext cx="3358824" cy="2709333"/>
            </a:xfrm>
            <a:custGeom>
              <a:avLst/>
              <a:gdLst/>
              <a:ahLst/>
              <a:cxnLst/>
              <a:rect l="l" t="t" r="r" b="b"/>
              <a:pathLst>
                <a:path w="3358824" h="2709333">
                  <a:moveTo>
                    <a:pt x="0" y="0"/>
                  </a:moveTo>
                  <a:lnTo>
                    <a:pt x="3358824" y="0"/>
                  </a:lnTo>
                  <a:lnTo>
                    <a:pt x="3358824" y="2709333"/>
                  </a:lnTo>
                  <a:lnTo>
                    <a:pt x="0" y="2709333"/>
                  </a:lnTo>
                  <a:close/>
                </a:path>
              </a:pathLst>
            </a:custGeom>
            <a:grpFill/>
          </p:spPr>
          <p:txBody>
            <a:bodyPr/>
            <a:lstStyle/>
            <a:p>
              <a:endParaRPr lang="tr-TR"/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0" y="-38100"/>
              <a:ext cx="3358824" cy="2747433"/>
            </a:xfrm>
            <a:prstGeom prst="rect">
              <a:avLst/>
            </a:prstGeom>
            <a:grpFill/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940"/>
                </a:lnSpc>
              </a:pPr>
              <a:endParaRPr/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8256852" y="2195976"/>
            <a:ext cx="3241165" cy="5559935"/>
            <a:chOff x="0" y="0"/>
            <a:chExt cx="4321553" cy="7413246"/>
          </a:xfrm>
        </p:grpSpPr>
        <p:pic>
          <p:nvPicPr>
            <p:cNvPr id="6" name="Picture 6"/>
            <p:cNvPicPr>
              <a:picLocks noChangeAspect="1"/>
            </p:cNvPicPr>
            <p:nvPr/>
          </p:nvPicPr>
          <p:blipFill>
            <a:blip r:embed="rId2"/>
            <a:srcRect l="35905" t="397" r="32065" b="50483"/>
            <a:stretch>
              <a:fillRect/>
            </a:stretch>
          </p:blipFill>
          <p:spPr>
            <a:xfrm>
              <a:off x="0" y="0"/>
              <a:ext cx="4321553" cy="7413246"/>
            </a:xfrm>
            <a:prstGeom prst="rect">
              <a:avLst/>
            </a:prstGeom>
          </p:spPr>
        </p:pic>
      </p:grpSp>
      <p:grpSp>
        <p:nvGrpSpPr>
          <p:cNvPr id="7" name="Group 7"/>
          <p:cNvGrpSpPr/>
          <p:nvPr/>
        </p:nvGrpSpPr>
        <p:grpSpPr>
          <a:xfrm>
            <a:off x="11653271" y="2195976"/>
            <a:ext cx="3241165" cy="5559935"/>
            <a:chOff x="0" y="0"/>
            <a:chExt cx="4321553" cy="7413246"/>
          </a:xfrm>
        </p:grpSpPr>
        <p:pic>
          <p:nvPicPr>
            <p:cNvPr id="8" name="Picture 8"/>
            <p:cNvPicPr>
              <a:picLocks noChangeAspect="1"/>
            </p:cNvPicPr>
            <p:nvPr/>
          </p:nvPicPr>
          <p:blipFill>
            <a:blip r:embed="rId3"/>
            <a:srcRect l="41328" t="6069" r="22845" b="11773"/>
            <a:stretch>
              <a:fillRect/>
            </a:stretch>
          </p:blipFill>
          <p:spPr>
            <a:xfrm>
              <a:off x="0" y="0"/>
              <a:ext cx="4321553" cy="7413246"/>
            </a:xfrm>
            <a:prstGeom prst="rect">
              <a:avLst/>
            </a:prstGeom>
          </p:spPr>
        </p:pic>
      </p:grpSp>
      <p:grpSp>
        <p:nvGrpSpPr>
          <p:cNvPr id="9" name="Group 9"/>
          <p:cNvGrpSpPr/>
          <p:nvPr/>
        </p:nvGrpSpPr>
        <p:grpSpPr>
          <a:xfrm>
            <a:off x="15046835" y="2195976"/>
            <a:ext cx="3241165" cy="5559935"/>
            <a:chOff x="0" y="0"/>
            <a:chExt cx="4321553" cy="7413246"/>
          </a:xfrm>
        </p:grpSpPr>
        <p:pic>
          <p:nvPicPr>
            <p:cNvPr id="10" name="Picture 10"/>
            <p:cNvPicPr>
              <a:picLocks noChangeAspect="1"/>
            </p:cNvPicPr>
            <p:nvPr/>
          </p:nvPicPr>
          <p:blipFill>
            <a:blip r:embed="rId4"/>
            <a:srcRect l="65941" r="1267"/>
            <a:stretch>
              <a:fillRect/>
            </a:stretch>
          </p:blipFill>
          <p:spPr>
            <a:xfrm>
              <a:off x="0" y="0"/>
              <a:ext cx="4321553" cy="7413246"/>
            </a:xfrm>
            <a:prstGeom prst="rect">
              <a:avLst/>
            </a:prstGeom>
          </p:spPr>
        </p:pic>
      </p:grpSp>
      <p:sp>
        <p:nvSpPr>
          <p:cNvPr id="11" name="Freeform 11"/>
          <p:cNvSpPr/>
          <p:nvPr/>
        </p:nvSpPr>
        <p:spPr>
          <a:xfrm>
            <a:off x="12400255" y="9021491"/>
            <a:ext cx="3211827" cy="2879938"/>
          </a:xfrm>
          <a:custGeom>
            <a:avLst/>
            <a:gdLst/>
            <a:ahLst/>
            <a:cxnLst/>
            <a:rect l="l" t="t" r="r" b="b"/>
            <a:pathLst>
              <a:path w="3211827" h="2879938">
                <a:moveTo>
                  <a:pt x="0" y="0"/>
                </a:moveTo>
                <a:lnTo>
                  <a:pt x="3211827" y="0"/>
                </a:lnTo>
                <a:lnTo>
                  <a:pt x="3211827" y="2879938"/>
                </a:lnTo>
                <a:lnTo>
                  <a:pt x="0" y="2879938"/>
                </a:lnTo>
                <a:lnTo>
                  <a:pt x="0" y="0"/>
                </a:lnTo>
                <a:close/>
              </a:path>
            </a:pathLst>
          </a:custGeom>
          <a:blipFill>
            <a:blip r:embed="rId5">
              <a:extLst>
                <a:ext uri="{96DAC541-7B7A-43D3-8B79-37D633B846F1}">
                  <asvg:svgBlip xmlns:asvg="http://schemas.microsoft.com/office/drawing/2016/SVG/main" r:embed="rId6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tr-TR"/>
          </a:p>
        </p:txBody>
      </p:sp>
      <p:sp>
        <p:nvSpPr>
          <p:cNvPr id="12" name="Freeform 12"/>
          <p:cNvSpPr/>
          <p:nvPr/>
        </p:nvSpPr>
        <p:spPr>
          <a:xfrm>
            <a:off x="16052795" y="596667"/>
            <a:ext cx="1216708" cy="1216708"/>
          </a:xfrm>
          <a:custGeom>
            <a:avLst/>
            <a:gdLst/>
            <a:ahLst/>
            <a:cxnLst/>
            <a:rect l="l" t="t" r="r" b="b"/>
            <a:pathLst>
              <a:path w="1216708" h="1216708">
                <a:moveTo>
                  <a:pt x="0" y="0"/>
                </a:moveTo>
                <a:lnTo>
                  <a:pt x="1216708" y="0"/>
                </a:lnTo>
                <a:lnTo>
                  <a:pt x="1216708" y="1216708"/>
                </a:lnTo>
                <a:lnTo>
                  <a:pt x="0" y="1216708"/>
                </a:lnTo>
                <a:lnTo>
                  <a:pt x="0" y="0"/>
                </a:lnTo>
                <a:close/>
              </a:path>
            </a:pathLst>
          </a:custGeom>
          <a:blipFill>
            <a:blip r:embed="rId7"/>
            <a:stretch>
              <a:fillRect/>
            </a:stretch>
          </a:blipFill>
          <a:ln cap="sq">
            <a:noFill/>
            <a:prstDash val="solid"/>
            <a:miter/>
          </a:ln>
        </p:spPr>
        <p:txBody>
          <a:bodyPr/>
          <a:lstStyle/>
          <a:p>
            <a:endParaRPr lang="tr-TR"/>
          </a:p>
        </p:txBody>
      </p:sp>
      <p:sp>
        <p:nvSpPr>
          <p:cNvPr id="13" name="Freeform 13"/>
          <p:cNvSpPr/>
          <p:nvPr/>
        </p:nvSpPr>
        <p:spPr>
          <a:xfrm>
            <a:off x="851334" y="596667"/>
            <a:ext cx="2061427" cy="2061427"/>
          </a:xfrm>
          <a:custGeom>
            <a:avLst/>
            <a:gdLst/>
            <a:ahLst/>
            <a:cxnLst/>
            <a:rect l="l" t="t" r="r" b="b"/>
            <a:pathLst>
              <a:path w="2061427" h="2061427">
                <a:moveTo>
                  <a:pt x="0" y="0"/>
                </a:moveTo>
                <a:lnTo>
                  <a:pt x="2061428" y="0"/>
                </a:lnTo>
                <a:lnTo>
                  <a:pt x="2061428" y="2061427"/>
                </a:lnTo>
                <a:lnTo>
                  <a:pt x="0" y="2061427"/>
                </a:lnTo>
                <a:lnTo>
                  <a:pt x="0" y="0"/>
                </a:lnTo>
                <a:close/>
              </a:path>
            </a:pathLst>
          </a:custGeom>
          <a:blipFill>
            <a:blip r:embed="rId8">
              <a:extLst>
                <a:ext uri="{96DAC541-7B7A-43D3-8B79-37D633B846F1}">
                  <asvg:svgBlip xmlns:asvg="http://schemas.microsoft.com/office/drawing/2016/SVG/main" r:embed="rId9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tr-TR"/>
          </a:p>
        </p:txBody>
      </p:sp>
      <p:sp>
        <p:nvSpPr>
          <p:cNvPr id="14" name="Freeform 14"/>
          <p:cNvSpPr/>
          <p:nvPr/>
        </p:nvSpPr>
        <p:spPr>
          <a:xfrm>
            <a:off x="854169" y="7252751"/>
            <a:ext cx="386295" cy="386295"/>
          </a:xfrm>
          <a:custGeom>
            <a:avLst/>
            <a:gdLst/>
            <a:ahLst/>
            <a:cxnLst/>
            <a:rect l="l" t="t" r="r" b="b"/>
            <a:pathLst>
              <a:path w="386295" h="386295">
                <a:moveTo>
                  <a:pt x="0" y="0"/>
                </a:moveTo>
                <a:lnTo>
                  <a:pt x="386295" y="0"/>
                </a:lnTo>
                <a:lnTo>
                  <a:pt x="386295" y="386295"/>
                </a:lnTo>
                <a:lnTo>
                  <a:pt x="0" y="386295"/>
                </a:lnTo>
                <a:lnTo>
                  <a:pt x="0" y="0"/>
                </a:lnTo>
                <a:close/>
              </a:path>
            </a:pathLst>
          </a:custGeom>
          <a:blipFill>
            <a:blip r:embed="rId10">
              <a:extLst>
                <a:ext uri="{96DAC541-7B7A-43D3-8B79-37D633B846F1}">
                  <asvg:svgBlip xmlns:asvg="http://schemas.microsoft.com/office/drawing/2016/SVG/main" r:embed="rId11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tr-TR"/>
          </a:p>
        </p:txBody>
      </p:sp>
      <p:sp>
        <p:nvSpPr>
          <p:cNvPr id="15" name="Freeform 15"/>
          <p:cNvSpPr/>
          <p:nvPr/>
        </p:nvSpPr>
        <p:spPr>
          <a:xfrm>
            <a:off x="812686" y="7755911"/>
            <a:ext cx="595651" cy="347711"/>
          </a:xfrm>
          <a:custGeom>
            <a:avLst/>
            <a:gdLst/>
            <a:ahLst/>
            <a:cxnLst/>
            <a:rect l="l" t="t" r="r" b="b"/>
            <a:pathLst>
              <a:path w="595651" h="347711">
                <a:moveTo>
                  <a:pt x="0" y="0"/>
                </a:moveTo>
                <a:lnTo>
                  <a:pt x="595651" y="0"/>
                </a:lnTo>
                <a:lnTo>
                  <a:pt x="595651" y="347711"/>
                </a:lnTo>
                <a:lnTo>
                  <a:pt x="0" y="347711"/>
                </a:lnTo>
                <a:lnTo>
                  <a:pt x="0" y="0"/>
                </a:lnTo>
                <a:close/>
              </a:path>
            </a:pathLst>
          </a:custGeom>
          <a:blipFill>
            <a:blip r:embed="rId12">
              <a:extLst>
                <a:ext uri="{96DAC541-7B7A-43D3-8B79-37D633B846F1}">
                  <asvg:svgBlip xmlns:asvg="http://schemas.microsoft.com/office/drawing/2016/SVG/main" r:embed="rId13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tr-TR"/>
          </a:p>
        </p:txBody>
      </p:sp>
      <p:sp>
        <p:nvSpPr>
          <p:cNvPr id="19" name="Freeform 19"/>
          <p:cNvSpPr/>
          <p:nvPr/>
        </p:nvSpPr>
        <p:spPr>
          <a:xfrm>
            <a:off x="9838607" y="9258300"/>
            <a:ext cx="824341" cy="607951"/>
          </a:xfrm>
          <a:custGeom>
            <a:avLst/>
            <a:gdLst/>
            <a:ahLst/>
            <a:cxnLst/>
            <a:rect l="l" t="t" r="r" b="b"/>
            <a:pathLst>
              <a:path w="824341" h="607951">
                <a:moveTo>
                  <a:pt x="0" y="0"/>
                </a:moveTo>
                <a:lnTo>
                  <a:pt x="824341" y="0"/>
                </a:lnTo>
                <a:lnTo>
                  <a:pt x="824341" y="607951"/>
                </a:lnTo>
                <a:lnTo>
                  <a:pt x="0" y="607951"/>
                </a:lnTo>
                <a:lnTo>
                  <a:pt x="0" y="0"/>
                </a:lnTo>
                <a:close/>
              </a:path>
            </a:pathLst>
          </a:custGeom>
        </p:spPr>
        <p:txBody>
          <a:bodyPr/>
          <a:lstStyle/>
          <a:p>
            <a:endParaRPr lang="tr-TR"/>
          </a:p>
        </p:txBody>
      </p:sp>
      <p:sp>
        <p:nvSpPr>
          <p:cNvPr id="20" name="Freeform 20"/>
          <p:cNvSpPr/>
          <p:nvPr/>
        </p:nvSpPr>
        <p:spPr>
          <a:xfrm>
            <a:off x="10384741" y="9590801"/>
            <a:ext cx="556412" cy="569949"/>
          </a:xfrm>
          <a:custGeom>
            <a:avLst/>
            <a:gdLst/>
            <a:ahLst/>
            <a:cxnLst/>
            <a:rect l="l" t="t" r="r" b="b"/>
            <a:pathLst>
              <a:path w="556412" h="569949">
                <a:moveTo>
                  <a:pt x="0" y="0"/>
                </a:moveTo>
                <a:lnTo>
                  <a:pt x="556413" y="0"/>
                </a:lnTo>
                <a:lnTo>
                  <a:pt x="556413" y="569949"/>
                </a:lnTo>
                <a:lnTo>
                  <a:pt x="0" y="569949"/>
                </a:lnTo>
                <a:lnTo>
                  <a:pt x="0" y="0"/>
                </a:lnTo>
                <a:close/>
              </a:path>
            </a:pathLst>
          </a:custGeom>
          <a:blipFill>
            <a:blip r:embed="rId14">
              <a:extLst>
                <a:ext uri="{96DAC541-7B7A-43D3-8B79-37D633B846F1}">
                  <asvg:svgBlip xmlns:asvg="http://schemas.microsoft.com/office/drawing/2016/SVG/main" r:embed="rId15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tr-TR"/>
          </a:p>
        </p:txBody>
      </p:sp>
      <p:sp>
        <p:nvSpPr>
          <p:cNvPr id="21" name="TextBox 21"/>
          <p:cNvSpPr txBox="1"/>
          <p:nvPr/>
        </p:nvSpPr>
        <p:spPr>
          <a:xfrm>
            <a:off x="1589642" y="7248730"/>
            <a:ext cx="1419436" cy="345479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marL="0" lvl="0" indent="0" algn="l">
              <a:lnSpc>
                <a:spcPts val="2940"/>
              </a:lnSpc>
              <a:spcBef>
                <a:spcPct val="0"/>
              </a:spcBef>
            </a:pPr>
            <a:r>
              <a:rPr lang="en-US" sz="2100" b="1" dirty="0">
                <a:solidFill>
                  <a:srgbClr val="565656"/>
                </a:solidFill>
                <a:latin typeface="Montserrat Bold"/>
                <a:ea typeface="Montserrat Bold"/>
                <a:cs typeface="Montserrat Bold"/>
                <a:sym typeface="Montserrat Bold"/>
              </a:rPr>
              <a:t>60-120 dk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1589642" y="7756913"/>
            <a:ext cx="6667210" cy="356234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marL="0" lvl="0" indent="0" algn="l">
              <a:lnSpc>
                <a:spcPts val="2940"/>
              </a:lnSpc>
              <a:spcBef>
                <a:spcPct val="0"/>
              </a:spcBef>
            </a:pPr>
            <a:r>
              <a:rPr lang="en-US" sz="2100" b="1" u="none" strike="noStrike" dirty="0">
                <a:solidFill>
                  <a:srgbClr val="565656"/>
                </a:solidFill>
                <a:latin typeface="Montserrat Bold"/>
                <a:ea typeface="Montserrat Bold"/>
                <a:cs typeface="Montserrat Bold"/>
                <a:sym typeface="Montserrat Bold"/>
              </a:rPr>
              <a:t>1 moderatör, 1 koordinatör, her </a:t>
            </a:r>
            <a:r>
              <a:rPr lang="en-US" sz="2100" b="1" u="none" strike="noStrike" dirty="0" err="1">
                <a:solidFill>
                  <a:srgbClr val="565656"/>
                </a:solidFill>
                <a:latin typeface="Montserrat Bold"/>
                <a:ea typeface="Montserrat Bold"/>
                <a:cs typeface="Montserrat Bold"/>
                <a:sym typeface="Montserrat Bold"/>
              </a:rPr>
              <a:t>takıma</a:t>
            </a:r>
            <a:r>
              <a:rPr lang="en-US" sz="2100" b="1" u="none" strike="noStrike" dirty="0">
                <a:solidFill>
                  <a:srgbClr val="565656"/>
                </a:solidFill>
                <a:latin typeface="Montserrat Bold"/>
                <a:ea typeface="Montserrat Bold"/>
                <a:cs typeface="Montserrat Bold"/>
                <a:sym typeface="Montserrat Bold"/>
              </a:rPr>
              <a:t> 1 asistan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4810" y="8265547"/>
            <a:ext cx="3356189" cy="356234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marL="0" lvl="0" indent="0" algn="l">
              <a:lnSpc>
                <a:spcPts val="2940"/>
              </a:lnSpc>
              <a:spcBef>
                <a:spcPct val="0"/>
              </a:spcBef>
            </a:pPr>
            <a:r>
              <a:rPr lang="en-US" sz="2100" b="1" u="none" strike="noStrike" dirty="0">
                <a:solidFill>
                  <a:srgbClr val="565656"/>
                </a:solidFill>
                <a:latin typeface="Montserrat Bold"/>
                <a:ea typeface="Montserrat Bold"/>
                <a:cs typeface="Montserrat Bold"/>
                <a:sym typeface="Montserrat Bold"/>
              </a:rPr>
              <a:t>Katılımcı Sayısı:  10-500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904312" y="3007776"/>
            <a:ext cx="7127011" cy="4282454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marL="0" lvl="0" indent="0" algn="just">
              <a:lnSpc>
                <a:spcPts val="2800"/>
              </a:lnSpc>
              <a:spcBef>
                <a:spcPct val="0"/>
              </a:spcBef>
            </a:pPr>
            <a:r>
              <a:rPr lang="en-US" sz="2000" u="none" strike="noStrike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Özel </a:t>
            </a:r>
            <a:r>
              <a:rPr lang="en-US" sz="2000" u="none" strike="noStrike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bir</a:t>
            </a:r>
            <a:r>
              <a:rPr lang="en-US" sz="2000" u="none" strike="noStrike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u="none" strike="noStrike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maket</a:t>
            </a:r>
            <a:r>
              <a:rPr lang="en-US" sz="2000" u="none" strike="noStrike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u="none" strike="noStrike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yapmaya</a:t>
            </a:r>
            <a:r>
              <a:rPr lang="en-US" sz="2000" u="none" strike="noStrike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u="none" strike="noStrike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hazır</a:t>
            </a:r>
            <a:r>
              <a:rPr lang="en-US" sz="2000" u="none" strike="noStrike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u="none" strike="noStrike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mısınız</a:t>
            </a:r>
            <a:r>
              <a:rPr lang="en-US" sz="2000" u="none" strike="noStrike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? </a:t>
            </a:r>
          </a:p>
          <a:p>
            <a:pPr marL="0" lvl="0" indent="0" algn="just">
              <a:lnSpc>
                <a:spcPts val="2800"/>
              </a:lnSpc>
              <a:spcBef>
                <a:spcPct val="0"/>
              </a:spcBef>
            </a:pPr>
            <a:endParaRPr lang="en-US" sz="2000" u="none" strike="noStrike" dirty="0">
              <a:solidFill>
                <a:srgbClr val="565656"/>
              </a:solidFill>
              <a:latin typeface="Montserrat"/>
              <a:ea typeface="Montserrat"/>
              <a:cs typeface="Montserrat"/>
              <a:sym typeface="Montserrat"/>
            </a:endParaRPr>
          </a:p>
          <a:p>
            <a:pPr marL="0" lvl="0" indent="0" algn="just">
              <a:lnSpc>
                <a:spcPts val="2800"/>
              </a:lnSpc>
              <a:spcBef>
                <a:spcPct val="0"/>
              </a:spcBef>
            </a:pPr>
            <a:r>
              <a:rPr lang="en-US" sz="2000" u="none" strike="noStrike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Birden </a:t>
            </a:r>
            <a:r>
              <a:rPr lang="en-US" sz="2000" u="none" strike="noStrike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fazla</a:t>
            </a:r>
            <a:r>
              <a:rPr lang="en-US" sz="2000" u="none" strike="noStrike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u="none" strike="noStrike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parçadan</a:t>
            </a:r>
            <a:r>
              <a:rPr lang="en-US" sz="2000" u="none" strike="noStrike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u="none" strike="noStrike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oluşan</a:t>
            </a:r>
            <a:r>
              <a:rPr lang="en-US" sz="2000" u="none" strike="noStrike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u="none" strike="noStrike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birbirinden</a:t>
            </a:r>
            <a:r>
              <a:rPr lang="en-US" sz="2000" u="none" strike="noStrike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u="none" strike="noStrike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farklı</a:t>
            </a:r>
            <a:r>
              <a:rPr lang="en-US" sz="2000" u="none" strike="noStrike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u="none" strike="noStrike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parçaları</a:t>
            </a:r>
            <a:r>
              <a:rPr lang="en-US" sz="2000" u="none" strike="noStrike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u="none" strike="noStrike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bir</a:t>
            </a:r>
            <a:r>
              <a:rPr lang="en-US" sz="2000" u="none" strike="noStrike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u="none" strike="noStrike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araya</a:t>
            </a:r>
            <a:r>
              <a:rPr lang="en-US" sz="2000" u="none" strike="noStrike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u="none" strike="noStrike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getirerek</a:t>
            </a:r>
            <a:r>
              <a:rPr lang="en-US" sz="2000" u="none" strike="noStrike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3 </a:t>
            </a:r>
            <a:r>
              <a:rPr lang="en-US" sz="2000" u="none" strike="noStrike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boyutlu</a:t>
            </a:r>
            <a:r>
              <a:rPr lang="en-US" sz="2000" u="none" strike="noStrike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u="none" strike="noStrike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harika</a:t>
            </a:r>
            <a:r>
              <a:rPr lang="en-US" sz="2000" u="none" strike="noStrike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u="none" strike="noStrike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maketler</a:t>
            </a:r>
            <a:r>
              <a:rPr lang="en-US" sz="2000" u="none" strike="noStrike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u="none" strike="noStrike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oluşturulacak</a:t>
            </a:r>
            <a:r>
              <a:rPr lang="en-US" sz="2000" u="none" strike="noStrike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. Her </a:t>
            </a:r>
            <a:r>
              <a:rPr lang="en-US" sz="2000" u="none" strike="noStrike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masada</a:t>
            </a:r>
            <a:r>
              <a:rPr lang="en-US" sz="2000" u="none" strike="noStrike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u="none" strike="noStrike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duran</a:t>
            </a:r>
            <a:r>
              <a:rPr lang="en-US" sz="2000" u="none" strike="noStrike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u="none" strike="noStrike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farklı</a:t>
            </a:r>
            <a:r>
              <a:rPr lang="en-US" sz="2000" u="none" strike="noStrike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u="none" strike="noStrike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maketleri</a:t>
            </a:r>
            <a:r>
              <a:rPr lang="en-US" sz="2000" u="none" strike="noStrike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u="none" strike="noStrike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yapmaya</a:t>
            </a:r>
            <a:r>
              <a:rPr lang="en-US" sz="2000" u="none" strike="noStrike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u="none" strike="noStrike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başlayan</a:t>
            </a:r>
            <a:r>
              <a:rPr lang="en-US" sz="2000" u="none" strike="noStrike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katılımcılar </a:t>
            </a:r>
            <a:r>
              <a:rPr lang="en-US" sz="2000" u="none" strike="noStrike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düdük</a:t>
            </a:r>
            <a:r>
              <a:rPr lang="en-US" sz="2000" u="none" strike="noStrike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u="none" strike="noStrike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sesinde</a:t>
            </a:r>
            <a:r>
              <a:rPr lang="en-US" sz="2000" u="none" strike="noStrike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u="none" strike="noStrike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masayı</a:t>
            </a:r>
            <a:r>
              <a:rPr lang="en-US" sz="2000" u="none" strike="noStrike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u="none" strike="noStrike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değiştirir</a:t>
            </a:r>
            <a:r>
              <a:rPr lang="en-US" sz="2000" u="none" strike="noStrike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u="none" strike="noStrike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ve</a:t>
            </a:r>
            <a:r>
              <a:rPr lang="en-US" sz="2000" u="none" strike="noStrike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u="none" strike="noStrike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farklı</a:t>
            </a:r>
            <a:r>
              <a:rPr lang="en-US" sz="2000" u="none" strike="noStrike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u="none" strike="noStrike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bir</a:t>
            </a:r>
            <a:r>
              <a:rPr lang="en-US" sz="2000" u="none" strike="noStrike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u="none" strike="noStrike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lego</a:t>
            </a:r>
            <a:r>
              <a:rPr lang="en-US" sz="2000" u="none" strike="noStrike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u="none" strike="noStrike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yapmaya</a:t>
            </a:r>
            <a:r>
              <a:rPr lang="en-US" sz="2000" u="none" strike="noStrike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u="none" strike="noStrike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devam</a:t>
            </a:r>
            <a:r>
              <a:rPr lang="en-US" sz="2000" u="none" strike="noStrike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u="none" strike="noStrike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eder</a:t>
            </a:r>
            <a:r>
              <a:rPr lang="en-US" sz="2000" u="none" strike="noStrike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. </a:t>
            </a:r>
            <a:r>
              <a:rPr lang="en-US" sz="2000" u="none" strike="noStrike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Değişime</a:t>
            </a:r>
            <a:r>
              <a:rPr lang="en-US" sz="2000" u="none" strike="noStrike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u="none" strike="noStrike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hızlı</a:t>
            </a:r>
            <a:r>
              <a:rPr lang="en-US" sz="2000" u="none" strike="noStrike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u="none" strike="noStrike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adapte</a:t>
            </a:r>
            <a:r>
              <a:rPr lang="en-US" sz="2000" u="none" strike="noStrike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u="none" strike="noStrike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olan</a:t>
            </a:r>
            <a:r>
              <a:rPr lang="en-US" sz="2000" u="none" strike="noStrike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u="none" strike="noStrike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takım</a:t>
            </a:r>
            <a:r>
              <a:rPr lang="en-US" sz="2000" u="none" strike="noStrike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u="none" strike="noStrike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puanları</a:t>
            </a:r>
            <a:r>
              <a:rPr lang="en-US" sz="2000" u="none" strike="noStrike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u="none" strike="noStrike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toplar</a:t>
            </a:r>
            <a:r>
              <a:rPr lang="en-US" sz="2000" u="none" strike="noStrike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.</a:t>
            </a:r>
          </a:p>
          <a:p>
            <a:pPr marL="0" lvl="0" indent="0" algn="just">
              <a:lnSpc>
                <a:spcPts val="2800"/>
              </a:lnSpc>
              <a:spcBef>
                <a:spcPct val="0"/>
              </a:spcBef>
            </a:pPr>
            <a:endParaRPr lang="en-US" sz="2000" u="none" strike="noStrike" dirty="0">
              <a:solidFill>
                <a:srgbClr val="565656"/>
              </a:solidFill>
              <a:latin typeface="Montserrat"/>
              <a:ea typeface="Montserrat"/>
              <a:cs typeface="Montserrat"/>
              <a:sym typeface="Montserrat"/>
            </a:endParaRPr>
          </a:p>
          <a:p>
            <a:pPr marL="0" lvl="0" indent="0" algn="just">
              <a:lnSpc>
                <a:spcPts val="2800"/>
              </a:lnSpc>
              <a:spcBef>
                <a:spcPct val="0"/>
              </a:spcBef>
            </a:pPr>
            <a:r>
              <a:rPr lang="en-US" sz="2000" u="none" strike="noStrike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Unutmayın</a:t>
            </a:r>
            <a:r>
              <a:rPr lang="en-US" sz="2000" u="none" strike="noStrike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ki </a:t>
            </a:r>
            <a:r>
              <a:rPr lang="en-US" sz="2000" u="none" strike="noStrike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görevlerden</a:t>
            </a:r>
            <a:r>
              <a:rPr lang="en-US" sz="2000" u="none" strike="noStrike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u="none" strike="noStrike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biri</a:t>
            </a:r>
            <a:r>
              <a:rPr lang="en-US" sz="2000" u="none" strike="noStrike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u="none" strike="noStrike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yaratıcı</a:t>
            </a:r>
            <a:r>
              <a:rPr lang="en-US" sz="2000" u="none" strike="noStrike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u="none" strike="noStrike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bir</a:t>
            </a:r>
            <a:r>
              <a:rPr lang="en-US" sz="2000" u="none" strike="noStrike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u="none" strike="noStrike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metrobüs</a:t>
            </a:r>
            <a:r>
              <a:rPr lang="en-US" sz="2000" u="none" strike="noStrike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u="none" strike="noStrike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yapımı</a:t>
            </a:r>
            <a:r>
              <a:rPr lang="en-US" sz="2000" u="none" strike="noStrike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bile </a:t>
            </a:r>
            <a:r>
              <a:rPr lang="en-US" sz="2000" u="none" strike="noStrike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olabilir</a:t>
            </a:r>
            <a:r>
              <a:rPr lang="en-US" sz="2000" u="none" strike="noStrike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.</a:t>
            </a:r>
          </a:p>
          <a:p>
            <a:pPr marL="0" lvl="0" indent="0" algn="l">
              <a:lnSpc>
                <a:spcPts val="2800"/>
              </a:lnSpc>
              <a:spcBef>
                <a:spcPct val="0"/>
              </a:spcBef>
            </a:pPr>
            <a:endParaRPr lang="en-US" sz="2000" u="none" strike="noStrike" dirty="0">
              <a:solidFill>
                <a:srgbClr val="565656"/>
              </a:solidFill>
              <a:latin typeface="Montserrat"/>
              <a:ea typeface="Montserrat"/>
              <a:cs typeface="Montserrat"/>
              <a:sym typeface="Montserrat"/>
            </a:endParaRPr>
          </a:p>
        </p:txBody>
      </p:sp>
      <p:sp>
        <p:nvSpPr>
          <p:cNvPr id="25" name="TextBox 25"/>
          <p:cNvSpPr txBox="1"/>
          <p:nvPr/>
        </p:nvSpPr>
        <p:spPr>
          <a:xfrm>
            <a:off x="1882048" y="2358708"/>
            <a:ext cx="9440648" cy="35877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2800"/>
              </a:lnSpc>
            </a:pPr>
            <a:r>
              <a:rPr lang="en-US" sz="2000">
                <a:solidFill>
                  <a:srgbClr val="000000"/>
                </a:solidFill>
                <a:latin typeface="Roboto Condensed"/>
                <a:ea typeface="Roboto Condensed"/>
                <a:cs typeface="Roboto Condensed"/>
                <a:sym typeface="Roboto Condensed"/>
              </a:rPr>
              <a:t>TAKIM ÇALIŞMASI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3274322" y="9587428"/>
            <a:ext cx="6564285" cy="32321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0" lvl="0" indent="0" algn="ctr">
              <a:lnSpc>
                <a:spcPts val="2660"/>
              </a:lnSpc>
              <a:spcBef>
                <a:spcPct val="0"/>
              </a:spcBef>
            </a:pPr>
            <a:r>
              <a:rPr lang="en-US" sz="190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http://www.m3.com.tr/surpriz-maket-atolyesi/ </a:t>
            </a:r>
          </a:p>
        </p:txBody>
      </p:sp>
      <p:sp>
        <p:nvSpPr>
          <p:cNvPr id="27" name="TextBox 27"/>
          <p:cNvSpPr txBox="1"/>
          <p:nvPr/>
        </p:nvSpPr>
        <p:spPr>
          <a:xfrm>
            <a:off x="5572493" y="9240719"/>
            <a:ext cx="1818907" cy="356234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marL="0" lvl="0" indent="0" algn="l">
              <a:lnSpc>
                <a:spcPts val="2940"/>
              </a:lnSpc>
              <a:spcBef>
                <a:spcPct val="0"/>
              </a:spcBef>
            </a:pPr>
            <a:r>
              <a:rPr lang="en-US" sz="2100" b="1" dirty="0">
                <a:solidFill>
                  <a:srgbClr val="565656"/>
                </a:solidFill>
                <a:latin typeface="Montserrat Bold"/>
                <a:ea typeface="Montserrat Bold"/>
                <a:cs typeface="Montserrat Bold"/>
                <a:sym typeface="Montserrat Bold"/>
              </a:rPr>
              <a:t>Detaylı bilgi:</a:t>
            </a:r>
          </a:p>
        </p:txBody>
      </p:sp>
      <p:sp>
        <p:nvSpPr>
          <p:cNvPr id="28" name="TextBox 28"/>
          <p:cNvSpPr txBox="1"/>
          <p:nvPr/>
        </p:nvSpPr>
        <p:spPr>
          <a:xfrm>
            <a:off x="1028700" y="9463603"/>
            <a:ext cx="1980378" cy="26670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2160"/>
              </a:lnSpc>
            </a:pPr>
            <a:r>
              <a:rPr lang="en-US" sz="1800" b="1">
                <a:solidFill>
                  <a:srgbClr val="FFFFFF"/>
                </a:solidFill>
                <a:latin typeface="Montserrat Bold"/>
                <a:ea typeface="Montserrat Bold"/>
                <a:cs typeface="Montserrat Bold"/>
                <a:sym typeface="Montserrat Bold"/>
              </a:rPr>
              <a:t>Fiyat: </a:t>
            </a:r>
          </a:p>
        </p:txBody>
      </p:sp>
      <p:sp>
        <p:nvSpPr>
          <p:cNvPr id="29" name="TextBox 29"/>
          <p:cNvSpPr txBox="1"/>
          <p:nvPr/>
        </p:nvSpPr>
        <p:spPr>
          <a:xfrm>
            <a:off x="1127035" y="1522605"/>
            <a:ext cx="9440648" cy="855888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6900"/>
              </a:lnSpc>
            </a:pPr>
            <a:r>
              <a:rPr lang="en-US" sz="4928">
                <a:solidFill>
                  <a:srgbClr val="000000"/>
                </a:solidFill>
                <a:latin typeface="Roboto Condensed"/>
                <a:ea typeface="Roboto Condensed"/>
                <a:cs typeface="Roboto Condensed"/>
                <a:sym typeface="Roboto Condensed"/>
              </a:rPr>
              <a:t>SÜRPRİZ MAKET ATÖLYESİ</a:t>
            </a:r>
          </a:p>
        </p:txBody>
      </p:sp>
    </p:spTree>
  </p:cSld>
  <p:clrMapOvr>
    <a:masterClrMapping/>
  </p:clrMapOvr>
</p:sld>
</file>

<file path=ppt/slides/slide5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2"/>
          <p:cNvGrpSpPr/>
          <p:nvPr/>
        </p:nvGrpSpPr>
        <p:grpSpPr>
          <a:xfrm>
            <a:off x="10029435" y="1814"/>
            <a:ext cx="8258565" cy="10287000"/>
            <a:chOff x="0" y="0"/>
            <a:chExt cx="3358824" cy="2709333"/>
          </a:xfrm>
          <a:solidFill>
            <a:schemeClr val="bg2">
              <a:lumMod val="25000"/>
            </a:schemeClr>
          </a:solidFill>
        </p:grpSpPr>
        <p:sp>
          <p:nvSpPr>
            <p:cNvPr id="3" name="Freeform 3"/>
            <p:cNvSpPr/>
            <p:nvPr/>
          </p:nvSpPr>
          <p:spPr>
            <a:xfrm>
              <a:off x="0" y="0"/>
              <a:ext cx="3358824" cy="2709333"/>
            </a:xfrm>
            <a:custGeom>
              <a:avLst/>
              <a:gdLst/>
              <a:ahLst/>
              <a:cxnLst/>
              <a:rect l="l" t="t" r="r" b="b"/>
              <a:pathLst>
                <a:path w="3358824" h="2709333">
                  <a:moveTo>
                    <a:pt x="0" y="0"/>
                  </a:moveTo>
                  <a:lnTo>
                    <a:pt x="3358824" y="0"/>
                  </a:lnTo>
                  <a:lnTo>
                    <a:pt x="3358824" y="2709333"/>
                  </a:lnTo>
                  <a:lnTo>
                    <a:pt x="0" y="2709333"/>
                  </a:lnTo>
                  <a:close/>
                </a:path>
              </a:pathLst>
            </a:custGeom>
            <a:grpFill/>
          </p:spPr>
          <p:txBody>
            <a:bodyPr/>
            <a:lstStyle/>
            <a:p>
              <a:endParaRPr lang="tr-TR"/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0" y="-38100"/>
              <a:ext cx="3358824" cy="2747433"/>
            </a:xfrm>
            <a:prstGeom prst="rect">
              <a:avLst/>
            </a:prstGeom>
            <a:grpFill/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940"/>
                </a:lnSpc>
              </a:pPr>
              <a:endParaRPr/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8256852" y="2195976"/>
            <a:ext cx="3241165" cy="5559935"/>
            <a:chOff x="0" y="0"/>
            <a:chExt cx="4321553" cy="7413246"/>
          </a:xfrm>
        </p:grpSpPr>
        <p:pic>
          <p:nvPicPr>
            <p:cNvPr id="6" name="Picture 6"/>
            <p:cNvPicPr>
              <a:picLocks noChangeAspect="1"/>
            </p:cNvPicPr>
            <p:nvPr/>
          </p:nvPicPr>
          <p:blipFill>
            <a:blip r:embed="rId2"/>
            <a:srcRect l="22158" r="38918"/>
            <a:stretch>
              <a:fillRect/>
            </a:stretch>
          </p:blipFill>
          <p:spPr>
            <a:xfrm>
              <a:off x="0" y="0"/>
              <a:ext cx="4321553" cy="7413246"/>
            </a:xfrm>
            <a:prstGeom prst="rect">
              <a:avLst/>
            </a:prstGeom>
          </p:spPr>
        </p:pic>
      </p:grpSp>
      <p:grpSp>
        <p:nvGrpSpPr>
          <p:cNvPr id="7" name="Group 7"/>
          <p:cNvGrpSpPr/>
          <p:nvPr/>
        </p:nvGrpSpPr>
        <p:grpSpPr>
          <a:xfrm>
            <a:off x="11653271" y="2195976"/>
            <a:ext cx="3241165" cy="5559935"/>
            <a:chOff x="0" y="0"/>
            <a:chExt cx="4321553" cy="7413246"/>
          </a:xfrm>
        </p:grpSpPr>
        <p:pic>
          <p:nvPicPr>
            <p:cNvPr id="8" name="Picture 8"/>
            <p:cNvPicPr>
              <a:picLocks noChangeAspect="1"/>
            </p:cNvPicPr>
            <p:nvPr/>
          </p:nvPicPr>
          <p:blipFill>
            <a:blip r:embed="rId3"/>
            <a:srcRect l="24407" r="36800"/>
            <a:stretch>
              <a:fillRect/>
            </a:stretch>
          </p:blipFill>
          <p:spPr>
            <a:xfrm>
              <a:off x="0" y="0"/>
              <a:ext cx="4321553" cy="7413246"/>
            </a:xfrm>
            <a:prstGeom prst="rect">
              <a:avLst/>
            </a:prstGeom>
          </p:spPr>
        </p:pic>
      </p:grpSp>
      <p:grpSp>
        <p:nvGrpSpPr>
          <p:cNvPr id="9" name="Group 9"/>
          <p:cNvGrpSpPr/>
          <p:nvPr/>
        </p:nvGrpSpPr>
        <p:grpSpPr>
          <a:xfrm>
            <a:off x="15046835" y="2195976"/>
            <a:ext cx="3241165" cy="5559935"/>
            <a:chOff x="0" y="0"/>
            <a:chExt cx="4321553" cy="7413246"/>
          </a:xfrm>
        </p:grpSpPr>
        <p:pic>
          <p:nvPicPr>
            <p:cNvPr id="10" name="Picture 10"/>
            <p:cNvPicPr>
              <a:picLocks noChangeAspect="1"/>
            </p:cNvPicPr>
            <p:nvPr/>
          </p:nvPicPr>
          <p:blipFill>
            <a:blip r:embed="rId4"/>
            <a:srcRect l="24267" r="42941"/>
            <a:stretch>
              <a:fillRect/>
            </a:stretch>
          </p:blipFill>
          <p:spPr>
            <a:xfrm>
              <a:off x="0" y="0"/>
              <a:ext cx="4321553" cy="7413246"/>
            </a:xfrm>
            <a:prstGeom prst="rect">
              <a:avLst/>
            </a:prstGeom>
          </p:spPr>
        </p:pic>
      </p:grpSp>
      <p:sp>
        <p:nvSpPr>
          <p:cNvPr id="11" name="Freeform 11"/>
          <p:cNvSpPr/>
          <p:nvPr/>
        </p:nvSpPr>
        <p:spPr>
          <a:xfrm>
            <a:off x="12400255" y="9021491"/>
            <a:ext cx="3211827" cy="2879938"/>
          </a:xfrm>
          <a:custGeom>
            <a:avLst/>
            <a:gdLst/>
            <a:ahLst/>
            <a:cxnLst/>
            <a:rect l="l" t="t" r="r" b="b"/>
            <a:pathLst>
              <a:path w="3211827" h="2879938">
                <a:moveTo>
                  <a:pt x="0" y="0"/>
                </a:moveTo>
                <a:lnTo>
                  <a:pt x="3211827" y="0"/>
                </a:lnTo>
                <a:lnTo>
                  <a:pt x="3211827" y="2879938"/>
                </a:lnTo>
                <a:lnTo>
                  <a:pt x="0" y="2879938"/>
                </a:lnTo>
                <a:lnTo>
                  <a:pt x="0" y="0"/>
                </a:lnTo>
                <a:close/>
              </a:path>
            </a:pathLst>
          </a:custGeom>
          <a:blipFill>
            <a:blip r:embed="rId5">
              <a:extLst>
                <a:ext uri="{96DAC541-7B7A-43D3-8B79-37D633B846F1}">
                  <asvg:svgBlip xmlns:asvg="http://schemas.microsoft.com/office/drawing/2016/SVG/main" r:embed="rId6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tr-TR"/>
          </a:p>
        </p:txBody>
      </p:sp>
      <p:sp>
        <p:nvSpPr>
          <p:cNvPr id="12" name="Freeform 12"/>
          <p:cNvSpPr/>
          <p:nvPr/>
        </p:nvSpPr>
        <p:spPr>
          <a:xfrm>
            <a:off x="16052795" y="596667"/>
            <a:ext cx="1216708" cy="1216708"/>
          </a:xfrm>
          <a:custGeom>
            <a:avLst/>
            <a:gdLst/>
            <a:ahLst/>
            <a:cxnLst/>
            <a:rect l="l" t="t" r="r" b="b"/>
            <a:pathLst>
              <a:path w="1216708" h="1216708">
                <a:moveTo>
                  <a:pt x="0" y="0"/>
                </a:moveTo>
                <a:lnTo>
                  <a:pt x="1216708" y="0"/>
                </a:lnTo>
                <a:lnTo>
                  <a:pt x="1216708" y="1216708"/>
                </a:lnTo>
                <a:lnTo>
                  <a:pt x="0" y="1216708"/>
                </a:lnTo>
                <a:lnTo>
                  <a:pt x="0" y="0"/>
                </a:lnTo>
                <a:close/>
              </a:path>
            </a:pathLst>
          </a:custGeom>
          <a:blipFill>
            <a:blip r:embed="rId7"/>
            <a:stretch>
              <a:fillRect/>
            </a:stretch>
          </a:blipFill>
          <a:ln cap="sq">
            <a:noFill/>
            <a:prstDash val="solid"/>
            <a:miter/>
          </a:ln>
        </p:spPr>
        <p:txBody>
          <a:bodyPr/>
          <a:lstStyle/>
          <a:p>
            <a:endParaRPr lang="tr-TR"/>
          </a:p>
        </p:txBody>
      </p:sp>
      <p:sp>
        <p:nvSpPr>
          <p:cNvPr id="13" name="Freeform 13"/>
          <p:cNvSpPr/>
          <p:nvPr/>
        </p:nvSpPr>
        <p:spPr>
          <a:xfrm>
            <a:off x="851334" y="596667"/>
            <a:ext cx="2061427" cy="2061427"/>
          </a:xfrm>
          <a:custGeom>
            <a:avLst/>
            <a:gdLst/>
            <a:ahLst/>
            <a:cxnLst/>
            <a:rect l="l" t="t" r="r" b="b"/>
            <a:pathLst>
              <a:path w="2061427" h="2061427">
                <a:moveTo>
                  <a:pt x="0" y="0"/>
                </a:moveTo>
                <a:lnTo>
                  <a:pt x="2061428" y="0"/>
                </a:lnTo>
                <a:lnTo>
                  <a:pt x="2061428" y="2061427"/>
                </a:lnTo>
                <a:lnTo>
                  <a:pt x="0" y="2061427"/>
                </a:lnTo>
                <a:lnTo>
                  <a:pt x="0" y="0"/>
                </a:lnTo>
                <a:close/>
              </a:path>
            </a:pathLst>
          </a:custGeom>
          <a:blipFill>
            <a:blip r:embed="rId8">
              <a:extLst>
                <a:ext uri="{96DAC541-7B7A-43D3-8B79-37D633B846F1}">
                  <asvg:svgBlip xmlns:asvg="http://schemas.microsoft.com/office/drawing/2016/SVG/main" r:embed="rId9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tr-TR"/>
          </a:p>
        </p:txBody>
      </p:sp>
      <p:sp>
        <p:nvSpPr>
          <p:cNvPr id="14" name="Freeform 14"/>
          <p:cNvSpPr/>
          <p:nvPr/>
        </p:nvSpPr>
        <p:spPr>
          <a:xfrm>
            <a:off x="854169" y="7252751"/>
            <a:ext cx="386295" cy="386295"/>
          </a:xfrm>
          <a:custGeom>
            <a:avLst/>
            <a:gdLst/>
            <a:ahLst/>
            <a:cxnLst/>
            <a:rect l="l" t="t" r="r" b="b"/>
            <a:pathLst>
              <a:path w="386295" h="386295">
                <a:moveTo>
                  <a:pt x="0" y="0"/>
                </a:moveTo>
                <a:lnTo>
                  <a:pt x="386295" y="0"/>
                </a:lnTo>
                <a:lnTo>
                  <a:pt x="386295" y="386295"/>
                </a:lnTo>
                <a:lnTo>
                  <a:pt x="0" y="386295"/>
                </a:lnTo>
                <a:lnTo>
                  <a:pt x="0" y="0"/>
                </a:lnTo>
                <a:close/>
              </a:path>
            </a:pathLst>
          </a:custGeom>
          <a:blipFill>
            <a:blip r:embed="rId10">
              <a:extLst>
                <a:ext uri="{96DAC541-7B7A-43D3-8B79-37D633B846F1}">
                  <asvg:svgBlip xmlns:asvg="http://schemas.microsoft.com/office/drawing/2016/SVG/main" r:embed="rId11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tr-TR"/>
          </a:p>
        </p:txBody>
      </p:sp>
      <p:sp>
        <p:nvSpPr>
          <p:cNvPr id="15" name="Freeform 15"/>
          <p:cNvSpPr/>
          <p:nvPr/>
        </p:nvSpPr>
        <p:spPr>
          <a:xfrm>
            <a:off x="812686" y="7755911"/>
            <a:ext cx="595651" cy="347711"/>
          </a:xfrm>
          <a:custGeom>
            <a:avLst/>
            <a:gdLst/>
            <a:ahLst/>
            <a:cxnLst/>
            <a:rect l="l" t="t" r="r" b="b"/>
            <a:pathLst>
              <a:path w="595651" h="347711">
                <a:moveTo>
                  <a:pt x="0" y="0"/>
                </a:moveTo>
                <a:lnTo>
                  <a:pt x="595651" y="0"/>
                </a:lnTo>
                <a:lnTo>
                  <a:pt x="595651" y="347711"/>
                </a:lnTo>
                <a:lnTo>
                  <a:pt x="0" y="347711"/>
                </a:lnTo>
                <a:lnTo>
                  <a:pt x="0" y="0"/>
                </a:lnTo>
                <a:close/>
              </a:path>
            </a:pathLst>
          </a:custGeom>
          <a:blipFill>
            <a:blip r:embed="rId12">
              <a:extLst>
                <a:ext uri="{96DAC541-7B7A-43D3-8B79-37D633B846F1}">
                  <asvg:svgBlip xmlns:asvg="http://schemas.microsoft.com/office/drawing/2016/SVG/main" r:embed="rId13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tr-TR"/>
          </a:p>
        </p:txBody>
      </p:sp>
      <p:sp>
        <p:nvSpPr>
          <p:cNvPr id="19" name="TextBox 19"/>
          <p:cNvSpPr txBox="1"/>
          <p:nvPr/>
        </p:nvSpPr>
        <p:spPr>
          <a:xfrm>
            <a:off x="1589642" y="7248730"/>
            <a:ext cx="1419436" cy="345479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marL="0" lvl="0" indent="0" algn="l">
              <a:lnSpc>
                <a:spcPts val="2940"/>
              </a:lnSpc>
              <a:spcBef>
                <a:spcPct val="0"/>
              </a:spcBef>
            </a:pPr>
            <a:r>
              <a:rPr lang="en-US" sz="2100" b="1" dirty="0">
                <a:solidFill>
                  <a:srgbClr val="565656"/>
                </a:solidFill>
                <a:latin typeface="Montserrat Bold"/>
                <a:ea typeface="Montserrat Bold"/>
                <a:cs typeface="Montserrat Bold"/>
                <a:sym typeface="Montserrat Bold"/>
              </a:rPr>
              <a:t>60-120 dk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1589642" y="7756912"/>
            <a:ext cx="6667210" cy="345479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marL="0" lvl="0" indent="0" algn="l">
              <a:lnSpc>
                <a:spcPts val="2940"/>
              </a:lnSpc>
              <a:spcBef>
                <a:spcPct val="0"/>
              </a:spcBef>
            </a:pPr>
            <a:r>
              <a:rPr lang="en-US" sz="2100" b="1" u="none" strike="noStrike" dirty="0">
                <a:solidFill>
                  <a:srgbClr val="565656"/>
                </a:solidFill>
                <a:latin typeface="Montserrat Bold"/>
                <a:ea typeface="Montserrat Bold"/>
                <a:cs typeface="Montserrat Bold"/>
                <a:sym typeface="Montserrat Bold"/>
              </a:rPr>
              <a:t>1 moderatör, 1 koordinatör, her </a:t>
            </a:r>
            <a:r>
              <a:rPr lang="en-US" sz="2100" b="1" u="none" strike="noStrike" dirty="0" err="1">
                <a:solidFill>
                  <a:srgbClr val="565656"/>
                </a:solidFill>
                <a:latin typeface="Montserrat Bold"/>
                <a:ea typeface="Montserrat Bold"/>
                <a:cs typeface="Montserrat Bold"/>
                <a:sym typeface="Montserrat Bold"/>
              </a:rPr>
              <a:t>takıma</a:t>
            </a:r>
            <a:r>
              <a:rPr lang="en-US" sz="2100" b="1" u="none" strike="noStrike" dirty="0">
                <a:solidFill>
                  <a:srgbClr val="565656"/>
                </a:solidFill>
                <a:latin typeface="Montserrat Bold"/>
                <a:ea typeface="Montserrat Bold"/>
                <a:cs typeface="Montserrat Bold"/>
                <a:sym typeface="Montserrat Bold"/>
              </a:rPr>
              <a:t> 1 asistan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834810" y="8265547"/>
            <a:ext cx="3127589" cy="345479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marL="0" lvl="0" indent="0" algn="l">
              <a:lnSpc>
                <a:spcPts val="2940"/>
              </a:lnSpc>
              <a:spcBef>
                <a:spcPct val="0"/>
              </a:spcBef>
            </a:pPr>
            <a:r>
              <a:rPr lang="en-US" sz="2100" b="1" u="none" strike="noStrike" dirty="0">
                <a:solidFill>
                  <a:srgbClr val="565656"/>
                </a:solidFill>
                <a:latin typeface="Montserrat Bold"/>
                <a:ea typeface="Montserrat Bold"/>
                <a:cs typeface="Montserrat Bold"/>
                <a:sym typeface="Montserrat Bold"/>
              </a:rPr>
              <a:t>Katılımcı Sayısı:  5-500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904312" y="3007776"/>
            <a:ext cx="7197286" cy="3923382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marL="0" lvl="0" indent="0" algn="just">
              <a:lnSpc>
                <a:spcPts val="2800"/>
              </a:lnSpc>
              <a:spcBef>
                <a:spcPct val="0"/>
              </a:spcBef>
            </a:pP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Zirv</a:t>
            </a:r>
            <a:r>
              <a:rPr lang="en-US" sz="2000" u="none" strike="noStrike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eye</a:t>
            </a:r>
            <a:r>
              <a:rPr lang="en-US" sz="2000" u="none" strike="noStrike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u="none" strike="noStrike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giden</a:t>
            </a:r>
            <a:r>
              <a:rPr lang="en-US" sz="2000" u="none" strike="noStrike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u="none" strike="noStrike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yol</a:t>
            </a:r>
            <a:r>
              <a:rPr lang="en-US" sz="2000" u="none" strike="noStrike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u="none" strike="noStrike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engellerle</a:t>
            </a:r>
            <a:r>
              <a:rPr lang="en-US" sz="2000" u="none" strike="noStrike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u="none" strike="noStrike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doludur</a:t>
            </a:r>
            <a:r>
              <a:rPr lang="en-US" sz="2000" u="none" strike="noStrike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. Bu </a:t>
            </a:r>
            <a:r>
              <a:rPr lang="en-US" sz="2000" u="none" strike="noStrike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engelleri</a:t>
            </a:r>
            <a:r>
              <a:rPr lang="en-US" sz="2000" u="none" strike="noStrike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tek </a:t>
            </a:r>
            <a:r>
              <a:rPr lang="en-US" sz="2000" u="none" strike="noStrike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başımıza</a:t>
            </a:r>
            <a:r>
              <a:rPr lang="en-US" sz="2000" u="none" strike="noStrike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u="none" strike="noStrike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değil</a:t>
            </a:r>
            <a:r>
              <a:rPr lang="en-US" sz="2000" u="none" strike="noStrike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u="none" strike="noStrike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takımımızla</a:t>
            </a:r>
            <a:r>
              <a:rPr lang="en-US" sz="2000" u="none" strike="noStrike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u="none" strike="noStrike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aşmak</a:t>
            </a:r>
            <a:r>
              <a:rPr lang="en-US" sz="2000" u="none" strike="noStrike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hem </a:t>
            </a:r>
            <a:r>
              <a:rPr lang="en-US" sz="2000" u="none" strike="noStrike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daha</a:t>
            </a:r>
            <a:r>
              <a:rPr lang="en-US" sz="2000" u="none" strike="noStrike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u="none" strike="noStrike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olanaklı</a:t>
            </a:r>
            <a:r>
              <a:rPr lang="en-US" sz="2000" u="none" strike="noStrike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hem de </a:t>
            </a:r>
            <a:r>
              <a:rPr lang="en-US" sz="2000" u="none" strike="noStrike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daha</a:t>
            </a:r>
            <a:r>
              <a:rPr lang="en-US" sz="2000" u="none" strike="noStrike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u="none" strike="noStrike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tatmin</a:t>
            </a:r>
            <a:r>
              <a:rPr lang="en-US" sz="2000" u="none" strike="noStrike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u="none" strike="noStrike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edicidir</a:t>
            </a:r>
            <a:r>
              <a:rPr lang="en-US" sz="2000" u="none" strike="noStrike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. </a:t>
            </a:r>
            <a:r>
              <a:rPr lang="en-US" sz="2000" u="none" strike="noStrike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Eğitim</a:t>
            </a:r>
            <a:r>
              <a:rPr lang="en-US" sz="2000" u="none" strike="noStrike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u="none" strike="noStrike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alanında</a:t>
            </a:r>
            <a:r>
              <a:rPr lang="en-US" sz="2000" u="none" strike="noStrike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u="none" strike="noStrike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bulunan</a:t>
            </a:r>
            <a:r>
              <a:rPr lang="en-US" sz="2000" u="none" strike="noStrike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her </a:t>
            </a:r>
            <a:r>
              <a:rPr lang="en-US" sz="2000" u="none" strike="noStrike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oyunun</a:t>
            </a:r>
            <a:r>
              <a:rPr lang="en-US" sz="2000" u="none" strike="noStrike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u="none" strike="noStrike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puan</a:t>
            </a:r>
            <a:r>
              <a:rPr lang="en-US" sz="2000" u="none" strike="noStrike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u="none" strike="noStrike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ve</a:t>
            </a:r>
            <a:r>
              <a:rPr lang="en-US" sz="2000" u="none" strike="noStrike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u="none" strike="noStrike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kurgusu</a:t>
            </a:r>
            <a:r>
              <a:rPr lang="en-US" sz="2000" u="none" strike="noStrike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u="none" strike="noStrike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farklı</a:t>
            </a:r>
            <a:r>
              <a:rPr lang="en-US" sz="2000" u="none" strike="noStrike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. </a:t>
            </a:r>
            <a:r>
              <a:rPr lang="en-US" sz="2000" u="none" strike="noStrike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Takımlar</a:t>
            </a:r>
            <a:r>
              <a:rPr lang="en-US" sz="2000" u="none" strike="noStrike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u="none" strike="noStrike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alana</a:t>
            </a:r>
            <a:r>
              <a:rPr lang="en-US" sz="2000" u="none" strike="noStrike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u="none" strike="noStrike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dağıldıklarında</a:t>
            </a:r>
            <a:r>
              <a:rPr lang="en-US" sz="2000" u="none" strike="noStrike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u="none" strike="noStrike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bu</a:t>
            </a:r>
            <a:r>
              <a:rPr lang="en-US" sz="2000" u="none" strike="noStrike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u="none" strike="noStrike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oyunları</a:t>
            </a:r>
            <a:r>
              <a:rPr lang="en-US" sz="2000" u="none" strike="noStrike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u="none" strike="noStrike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oynamaya</a:t>
            </a:r>
            <a:r>
              <a:rPr lang="en-US" sz="2000" u="none" strike="noStrike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u="none" strike="noStrike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başlarlar</a:t>
            </a:r>
            <a:r>
              <a:rPr lang="en-US" sz="2000" u="none" strike="noStrike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. Ama </a:t>
            </a:r>
            <a:r>
              <a:rPr lang="en-US" sz="2000" u="none" strike="noStrike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anlamaları</a:t>
            </a:r>
            <a:r>
              <a:rPr lang="en-US" sz="2000" u="none" strike="noStrike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u="none" strike="noStrike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gereken</a:t>
            </a:r>
            <a:r>
              <a:rPr lang="en-US" sz="2000" u="none" strike="noStrike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u="none" strike="noStrike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şudur</a:t>
            </a:r>
            <a:r>
              <a:rPr lang="en-US" sz="2000" u="none" strike="noStrike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ki, </a:t>
            </a:r>
            <a:r>
              <a:rPr lang="en-US" sz="2000" u="none" strike="noStrike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hiçbir</a:t>
            </a:r>
            <a:r>
              <a:rPr lang="en-US" sz="2000" u="none" strike="noStrike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u="none" strike="noStrike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takım</a:t>
            </a:r>
            <a:r>
              <a:rPr lang="en-US" sz="2000" u="none" strike="noStrike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u="none" strike="noStrike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Zirve</a:t>
            </a:r>
            <a:r>
              <a:rPr lang="en-US" sz="2000" u="none" strike="noStrike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u="none" strike="noStrike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Yolu’nu</a:t>
            </a:r>
            <a:r>
              <a:rPr lang="en-US" sz="2000" u="none" strike="noStrike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tek </a:t>
            </a:r>
            <a:r>
              <a:rPr lang="en-US" sz="2000" u="none" strike="noStrike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başına</a:t>
            </a:r>
            <a:r>
              <a:rPr lang="en-US" sz="2000" u="none" strike="noStrike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u="none" strike="noStrike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tırmanamaz</a:t>
            </a:r>
            <a:r>
              <a:rPr lang="en-US" sz="2000" u="none" strike="noStrike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! </a:t>
            </a:r>
            <a:r>
              <a:rPr lang="en-US" sz="2000" u="none" strike="noStrike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Diğer</a:t>
            </a:r>
            <a:r>
              <a:rPr lang="en-US" sz="2000" u="none" strike="noStrike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u="none" strike="noStrike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takımların</a:t>
            </a:r>
            <a:r>
              <a:rPr lang="en-US" sz="2000" u="none" strike="noStrike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, </a:t>
            </a:r>
            <a:r>
              <a:rPr lang="en-US" sz="2000" u="none" strike="noStrike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departmanların</a:t>
            </a:r>
            <a:r>
              <a:rPr lang="en-US" sz="2000" u="none" strike="noStrike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u="none" strike="noStrike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desteği</a:t>
            </a:r>
            <a:r>
              <a:rPr lang="en-US" sz="2000" u="none" strike="noStrike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u="none" strike="noStrike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gerekir</a:t>
            </a:r>
            <a:r>
              <a:rPr lang="en-US" sz="2000" u="none" strike="noStrike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.</a:t>
            </a:r>
            <a:endParaRPr lang="tr-TR" sz="2000" u="none" strike="noStrike" dirty="0">
              <a:solidFill>
                <a:srgbClr val="565656"/>
              </a:solidFill>
              <a:latin typeface="Montserrat"/>
              <a:ea typeface="Montserrat"/>
              <a:cs typeface="Montserrat"/>
              <a:sym typeface="Montserrat"/>
            </a:endParaRPr>
          </a:p>
          <a:p>
            <a:pPr marL="0" lvl="0" indent="0" algn="just">
              <a:lnSpc>
                <a:spcPts val="2800"/>
              </a:lnSpc>
              <a:spcBef>
                <a:spcPct val="0"/>
              </a:spcBef>
            </a:pPr>
            <a:endParaRPr lang="tr-TR" sz="2000" dirty="0">
              <a:solidFill>
                <a:srgbClr val="565656"/>
              </a:solidFill>
              <a:latin typeface="Montserrat"/>
              <a:ea typeface="Montserrat"/>
              <a:cs typeface="Montserrat"/>
              <a:sym typeface="Montserrat"/>
            </a:endParaRPr>
          </a:p>
          <a:p>
            <a:pPr marL="0" lvl="0" indent="0" algn="just">
              <a:lnSpc>
                <a:spcPts val="2800"/>
              </a:lnSpc>
              <a:spcBef>
                <a:spcPct val="0"/>
              </a:spcBef>
            </a:pPr>
            <a:r>
              <a:rPr lang="en-US" sz="2000" u="none" strike="noStrike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Hep birlikte </a:t>
            </a:r>
            <a:r>
              <a:rPr lang="en-US" sz="2000" u="none" strike="noStrike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zirveye</a:t>
            </a:r>
            <a:r>
              <a:rPr lang="en-US" sz="2000" u="none" strike="noStrike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u="none" strike="noStrike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ulaşılan</a:t>
            </a:r>
            <a:r>
              <a:rPr lang="en-US" sz="2000" u="none" strike="noStrike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u="none" strike="noStrike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zaferin</a:t>
            </a:r>
            <a:r>
              <a:rPr lang="en-US" sz="2000" u="none" strike="noStrike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u="none" strike="noStrike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tadı</a:t>
            </a:r>
            <a:r>
              <a:rPr lang="en-US" sz="2000" u="none" strike="noStrike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u="none" strike="noStrike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bambaşkadır</a:t>
            </a:r>
            <a:r>
              <a:rPr lang="en-US" sz="2000" u="none" strike="noStrike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.</a:t>
            </a:r>
          </a:p>
          <a:p>
            <a:pPr marL="0" lvl="0" indent="0" algn="l">
              <a:lnSpc>
                <a:spcPts val="2800"/>
              </a:lnSpc>
              <a:spcBef>
                <a:spcPct val="0"/>
              </a:spcBef>
            </a:pPr>
            <a:endParaRPr lang="en-US" sz="2000" u="none" strike="noStrike" dirty="0">
              <a:solidFill>
                <a:srgbClr val="565656"/>
              </a:solidFill>
              <a:latin typeface="Montserrat"/>
              <a:ea typeface="Montserrat"/>
              <a:cs typeface="Montserrat"/>
              <a:sym typeface="Montserrat"/>
            </a:endParaRPr>
          </a:p>
        </p:txBody>
      </p:sp>
      <p:sp>
        <p:nvSpPr>
          <p:cNvPr id="23" name="TextBox 23"/>
          <p:cNvSpPr txBox="1"/>
          <p:nvPr/>
        </p:nvSpPr>
        <p:spPr>
          <a:xfrm>
            <a:off x="1882048" y="2358708"/>
            <a:ext cx="9440648" cy="35877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2800"/>
              </a:lnSpc>
            </a:pPr>
            <a:r>
              <a:rPr lang="en-US" sz="2000">
                <a:solidFill>
                  <a:srgbClr val="000000"/>
                </a:solidFill>
                <a:latin typeface="Roboto Condensed"/>
                <a:ea typeface="Roboto Condensed"/>
                <a:cs typeface="Roboto Condensed"/>
                <a:sym typeface="Roboto Condensed"/>
              </a:rPr>
              <a:t>TAKIM ÇALIŞMASI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3274322" y="9587428"/>
            <a:ext cx="6564285" cy="32321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0" lvl="0" indent="0" algn="ctr">
              <a:lnSpc>
                <a:spcPts val="2660"/>
              </a:lnSpc>
              <a:spcBef>
                <a:spcPct val="0"/>
              </a:spcBef>
            </a:pPr>
            <a:r>
              <a:rPr lang="en-US" sz="190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https://www.m3.com.tr/zirve-yolu/ 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5572493" y="9240719"/>
            <a:ext cx="1818907" cy="345479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marL="0" lvl="0" indent="0" algn="l">
              <a:lnSpc>
                <a:spcPts val="2940"/>
              </a:lnSpc>
              <a:spcBef>
                <a:spcPct val="0"/>
              </a:spcBef>
            </a:pPr>
            <a:r>
              <a:rPr lang="en-US" sz="2100" b="1" dirty="0">
                <a:solidFill>
                  <a:srgbClr val="565656"/>
                </a:solidFill>
                <a:latin typeface="Montserrat Bold"/>
                <a:ea typeface="Montserrat Bold"/>
                <a:cs typeface="Montserrat Bold"/>
                <a:sym typeface="Montserrat Bold"/>
              </a:rPr>
              <a:t>Detaylı bilgi: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1028700" y="9463603"/>
            <a:ext cx="1980378" cy="26670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2160"/>
              </a:lnSpc>
            </a:pPr>
            <a:r>
              <a:rPr lang="en-US" sz="1800" b="1">
                <a:solidFill>
                  <a:srgbClr val="FFFFFF"/>
                </a:solidFill>
                <a:latin typeface="Montserrat Bold"/>
                <a:ea typeface="Montserrat Bold"/>
                <a:cs typeface="Montserrat Bold"/>
                <a:sym typeface="Montserrat Bold"/>
              </a:rPr>
              <a:t>Fiyat: </a:t>
            </a:r>
          </a:p>
        </p:txBody>
      </p:sp>
      <p:sp>
        <p:nvSpPr>
          <p:cNvPr id="27" name="TextBox 27"/>
          <p:cNvSpPr txBox="1"/>
          <p:nvPr/>
        </p:nvSpPr>
        <p:spPr>
          <a:xfrm>
            <a:off x="1127035" y="1522605"/>
            <a:ext cx="9440648" cy="855888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6900"/>
              </a:lnSpc>
            </a:pPr>
            <a:r>
              <a:rPr lang="en-US" sz="4928">
                <a:solidFill>
                  <a:srgbClr val="000000"/>
                </a:solidFill>
                <a:latin typeface="Roboto Condensed"/>
                <a:ea typeface="Roboto Condensed"/>
                <a:cs typeface="Roboto Condensed"/>
                <a:sym typeface="Roboto Condensed"/>
              </a:rPr>
              <a:t>ZİRVE YOLU</a:t>
            </a:r>
          </a:p>
        </p:txBody>
      </p:sp>
    </p:spTree>
  </p:cSld>
  <p:clrMapOvr>
    <a:masterClrMapping/>
  </p:clrMapOvr>
</p:sld>
</file>

<file path=ppt/slides/slide5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2"/>
          <p:cNvGrpSpPr/>
          <p:nvPr/>
        </p:nvGrpSpPr>
        <p:grpSpPr>
          <a:xfrm>
            <a:off x="10029435" y="19957"/>
            <a:ext cx="8258565" cy="10287000"/>
            <a:chOff x="0" y="0"/>
            <a:chExt cx="3358824" cy="2709333"/>
          </a:xfrm>
          <a:solidFill>
            <a:schemeClr val="bg2">
              <a:lumMod val="25000"/>
            </a:schemeClr>
          </a:solidFill>
        </p:grpSpPr>
        <p:sp>
          <p:nvSpPr>
            <p:cNvPr id="3" name="Freeform 3"/>
            <p:cNvSpPr/>
            <p:nvPr/>
          </p:nvSpPr>
          <p:spPr>
            <a:xfrm>
              <a:off x="0" y="0"/>
              <a:ext cx="3358824" cy="2709333"/>
            </a:xfrm>
            <a:custGeom>
              <a:avLst/>
              <a:gdLst/>
              <a:ahLst/>
              <a:cxnLst/>
              <a:rect l="l" t="t" r="r" b="b"/>
              <a:pathLst>
                <a:path w="3358824" h="2709333">
                  <a:moveTo>
                    <a:pt x="0" y="0"/>
                  </a:moveTo>
                  <a:lnTo>
                    <a:pt x="3358824" y="0"/>
                  </a:lnTo>
                  <a:lnTo>
                    <a:pt x="3358824" y="2709333"/>
                  </a:lnTo>
                  <a:lnTo>
                    <a:pt x="0" y="2709333"/>
                  </a:lnTo>
                  <a:close/>
                </a:path>
              </a:pathLst>
            </a:custGeom>
            <a:grpFill/>
          </p:spPr>
          <p:txBody>
            <a:bodyPr/>
            <a:lstStyle/>
            <a:p>
              <a:endParaRPr lang="tr-TR"/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0" y="-38100"/>
              <a:ext cx="3358824" cy="2747433"/>
            </a:xfrm>
            <a:prstGeom prst="rect">
              <a:avLst/>
            </a:prstGeom>
            <a:grpFill/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940"/>
                </a:lnSpc>
              </a:pPr>
              <a:endParaRPr/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8256852" y="2195976"/>
            <a:ext cx="3241165" cy="5559935"/>
            <a:chOff x="0" y="0"/>
            <a:chExt cx="4321553" cy="7413246"/>
          </a:xfrm>
        </p:grpSpPr>
        <p:pic>
          <p:nvPicPr>
            <p:cNvPr id="6" name="Picture 6"/>
            <p:cNvPicPr>
              <a:picLocks noChangeAspect="1"/>
            </p:cNvPicPr>
            <p:nvPr/>
          </p:nvPicPr>
          <p:blipFill>
            <a:blip r:embed="rId2"/>
            <a:srcRect l="30733" t="7627" r="36117" b="12693"/>
            <a:stretch>
              <a:fillRect/>
            </a:stretch>
          </p:blipFill>
          <p:spPr>
            <a:xfrm>
              <a:off x="0" y="0"/>
              <a:ext cx="4321553" cy="7413246"/>
            </a:xfrm>
            <a:prstGeom prst="rect">
              <a:avLst/>
            </a:prstGeom>
          </p:spPr>
        </p:pic>
      </p:grpSp>
      <p:grpSp>
        <p:nvGrpSpPr>
          <p:cNvPr id="7" name="Group 7"/>
          <p:cNvGrpSpPr/>
          <p:nvPr/>
        </p:nvGrpSpPr>
        <p:grpSpPr>
          <a:xfrm>
            <a:off x="11653271" y="2195976"/>
            <a:ext cx="3241165" cy="5559935"/>
            <a:chOff x="0" y="0"/>
            <a:chExt cx="4321553" cy="7413246"/>
          </a:xfrm>
        </p:grpSpPr>
        <p:pic>
          <p:nvPicPr>
            <p:cNvPr id="8" name="Picture 8"/>
            <p:cNvPicPr>
              <a:picLocks noChangeAspect="1"/>
            </p:cNvPicPr>
            <p:nvPr/>
          </p:nvPicPr>
          <p:blipFill>
            <a:blip r:embed="rId3"/>
            <a:srcRect l="62874" t="7034" r="7249" b="5396"/>
            <a:stretch>
              <a:fillRect/>
            </a:stretch>
          </p:blipFill>
          <p:spPr>
            <a:xfrm>
              <a:off x="0" y="0"/>
              <a:ext cx="4321553" cy="7413246"/>
            </a:xfrm>
            <a:prstGeom prst="rect">
              <a:avLst/>
            </a:prstGeom>
          </p:spPr>
        </p:pic>
      </p:grpSp>
      <p:grpSp>
        <p:nvGrpSpPr>
          <p:cNvPr id="9" name="Group 9"/>
          <p:cNvGrpSpPr/>
          <p:nvPr/>
        </p:nvGrpSpPr>
        <p:grpSpPr>
          <a:xfrm>
            <a:off x="15046835" y="2195976"/>
            <a:ext cx="3241165" cy="5559935"/>
            <a:chOff x="0" y="0"/>
            <a:chExt cx="4321553" cy="7413246"/>
          </a:xfrm>
        </p:grpSpPr>
        <p:pic>
          <p:nvPicPr>
            <p:cNvPr id="10" name="Picture 10"/>
            <p:cNvPicPr>
              <a:picLocks noChangeAspect="1"/>
            </p:cNvPicPr>
            <p:nvPr/>
          </p:nvPicPr>
          <p:blipFill>
            <a:blip r:embed="rId4"/>
            <a:srcRect l="35490" r="25816"/>
            <a:stretch>
              <a:fillRect/>
            </a:stretch>
          </p:blipFill>
          <p:spPr>
            <a:xfrm>
              <a:off x="0" y="0"/>
              <a:ext cx="4321553" cy="7413246"/>
            </a:xfrm>
            <a:prstGeom prst="rect">
              <a:avLst/>
            </a:prstGeom>
          </p:spPr>
        </p:pic>
      </p:grpSp>
      <p:sp>
        <p:nvSpPr>
          <p:cNvPr id="11" name="Freeform 11"/>
          <p:cNvSpPr/>
          <p:nvPr/>
        </p:nvSpPr>
        <p:spPr>
          <a:xfrm>
            <a:off x="12400255" y="9021491"/>
            <a:ext cx="3211827" cy="2879938"/>
          </a:xfrm>
          <a:custGeom>
            <a:avLst/>
            <a:gdLst/>
            <a:ahLst/>
            <a:cxnLst/>
            <a:rect l="l" t="t" r="r" b="b"/>
            <a:pathLst>
              <a:path w="3211827" h="2879938">
                <a:moveTo>
                  <a:pt x="0" y="0"/>
                </a:moveTo>
                <a:lnTo>
                  <a:pt x="3211827" y="0"/>
                </a:lnTo>
                <a:lnTo>
                  <a:pt x="3211827" y="2879938"/>
                </a:lnTo>
                <a:lnTo>
                  <a:pt x="0" y="2879938"/>
                </a:lnTo>
                <a:lnTo>
                  <a:pt x="0" y="0"/>
                </a:lnTo>
                <a:close/>
              </a:path>
            </a:pathLst>
          </a:custGeom>
          <a:blipFill>
            <a:blip r:embed="rId5">
              <a:extLst>
                <a:ext uri="{96DAC541-7B7A-43D3-8B79-37D633B846F1}">
                  <asvg:svgBlip xmlns:asvg="http://schemas.microsoft.com/office/drawing/2016/SVG/main" r:embed="rId6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tr-TR"/>
          </a:p>
        </p:txBody>
      </p:sp>
      <p:sp>
        <p:nvSpPr>
          <p:cNvPr id="12" name="Freeform 12"/>
          <p:cNvSpPr/>
          <p:nvPr/>
        </p:nvSpPr>
        <p:spPr>
          <a:xfrm>
            <a:off x="16052795" y="596667"/>
            <a:ext cx="1216708" cy="1216708"/>
          </a:xfrm>
          <a:custGeom>
            <a:avLst/>
            <a:gdLst/>
            <a:ahLst/>
            <a:cxnLst/>
            <a:rect l="l" t="t" r="r" b="b"/>
            <a:pathLst>
              <a:path w="1216708" h="1216708">
                <a:moveTo>
                  <a:pt x="0" y="0"/>
                </a:moveTo>
                <a:lnTo>
                  <a:pt x="1216708" y="0"/>
                </a:lnTo>
                <a:lnTo>
                  <a:pt x="1216708" y="1216708"/>
                </a:lnTo>
                <a:lnTo>
                  <a:pt x="0" y="1216708"/>
                </a:lnTo>
                <a:lnTo>
                  <a:pt x="0" y="0"/>
                </a:lnTo>
                <a:close/>
              </a:path>
            </a:pathLst>
          </a:custGeom>
          <a:blipFill>
            <a:blip r:embed="rId7"/>
            <a:stretch>
              <a:fillRect/>
            </a:stretch>
          </a:blipFill>
          <a:ln cap="sq">
            <a:noFill/>
            <a:prstDash val="solid"/>
            <a:miter/>
          </a:ln>
        </p:spPr>
        <p:txBody>
          <a:bodyPr/>
          <a:lstStyle/>
          <a:p>
            <a:endParaRPr lang="tr-TR"/>
          </a:p>
        </p:txBody>
      </p:sp>
      <p:sp>
        <p:nvSpPr>
          <p:cNvPr id="13" name="Freeform 13"/>
          <p:cNvSpPr/>
          <p:nvPr/>
        </p:nvSpPr>
        <p:spPr>
          <a:xfrm>
            <a:off x="851334" y="596667"/>
            <a:ext cx="2061427" cy="2061427"/>
          </a:xfrm>
          <a:custGeom>
            <a:avLst/>
            <a:gdLst/>
            <a:ahLst/>
            <a:cxnLst/>
            <a:rect l="l" t="t" r="r" b="b"/>
            <a:pathLst>
              <a:path w="2061427" h="2061427">
                <a:moveTo>
                  <a:pt x="0" y="0"/>
                </a:moveTo>
                <a:lnTo>
                  <a:pt x="2061428" y="0"/>
                </a:lnTo>
                <a:lnTo>
                  <a:pt x="2061428" y="2061427"/>
                </a:lnTo>
                <a:lnTo>
                  <a:pt x="0" y="2061427"/>
                </a:lnTo>
                <a:lnTo>
                  <a:pt x="0" y="0"/>
                </a:lnTo>
                <a:close/>
              </a:path>
            </a:pathLst>
          </a:custGeom>
          <a:blipFill>
            <a:blip r:embed="rId8">
              <a:extLst>
                <a:ext uri="{96DAC541-7B7A-43D3-8B79-37D633B846F1}">
                  <asvg:svgBlip xmlns:asvg="http://schemas.microsoft.com/office/drawing/2016/SVG/main" r:embed="rId9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tr-TR"/>
          </a:p>
        </p:txBody>
      </p:sp>
      <p:sp>
        <p:nvSpPr>
          <p:cNvPr id="14" name="Freeform 14"/>
          <p:cNvSpPr/>
          <p:nvPr/>
        </p:nvSpPr>
        <p:spPr>
          <a:xfrm>
            <a:off x="854169" y="7252751"/>
            <a:ext cx="386295" cy="386295"/>
          </a:xfrm>
          <a:custGeom>
            <a:avLst/>
            <a:gdLst/>
            <a:ahLst/>
            <a:cxnLst/>
            <a:rect l="l" t="t" r="r" b="b"/>
            <a:pathLst>
              <a:path w="386295" h="386295">
                <a:moveTo>
                  <a:pt x="0" y="0"/>
                </a:moveTo>
                <a:lnTo>
                  <a:pt x="386295" y="0"/>
                </a:lnTo>
                <a:lnTo>
                  <a:pt x="386295" y="386295"/>
                </a:lnTo>
                <a:lnTo>
                  <a:pt x="0" y="386295"/>
                </a:lnTo>
                <a:lnTo>
                  <a:pt x="0" y="0"/>
                </a:lnTo>
                <a:close/>
              </a:path>
            </a:pathLst>
          </a:custGeom>
          <a:blipFill>
            <a:blip r:embed="rId10">
              <a:extLst>
                <a:ext uri="{96DAC541-7B7A-43D3-8B79-37D633B846F1}">
                  <asvg:svgBlip xmlns:asvg="http://schemas.microsoft.com/office/drawing/2016/SVG/main" r:embed="rId11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tr-TR"/>
          </a:p>
        </p:txBody>
      </p:sp>
      <p:sp>
        <p:nvSpPr>
          <p:cNvPr id="15" name="Freeform 15"/>
          <p:cNvSpPr/>
          <p:nvPr/>
        </p:nvSpPr>
        <p:spPr>
          <a:xfrm>
            <a:off x="812686" y="7755911"/>
            <a:ext cx="595651" cy="347711"/>
          </a:xfrm>
          <a:custGeom>
            <a:avLst/>
            <a:gdLst/>
            <a:ahLst/>
            <a:cxnLst/>
            <a:rect l="l" t="t" r="r" b="b"/>
            <a:pathLst>
              <a:path w="595651" h="347711">
                <a:moveTo>
                  <a:pt x="0" y="0"/>
                </a:moveTo>
                <a:lnTo>
                  <a:pt x="595651" y="0"/>
                </a:lnTo>
                <a:lnTo>
                  <a:pt x="595651" y="347711"/>
                </a:lnTo>
                <a:lnTo>
                  <a:pt x="0" y="347711"/>
                </a:lnTo>
                <a:lnTo>
                  <a:pt x="0" y="0"/>
                </a:lnTo>
                <a:close/>
              </a:path>
            </a:pathLst>
          </a:custGeom>
          <a:blipFill>
            <a:blip r:embed="rId12">
              <a:extLst>
                <a:ext uri="{96DAC541-7B7A-43D3-8B79-37D633B846F1}">
                  <asvg:svgBlip xmlns:asvg="http://schemas.microsoft.com/office/drawing/2016/SVG/main" r:embed="rId13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tr-TR"/>
          </a:p>
        </p:txBody>
      </p:sp>
      <p:sp>
        <p:nvSpPr>
          <p:cNvPr id="19" name="Freeform 19"/>
          <p:cNvSpPr/>
          <p:nvPr/>
        </p:nvSpPr>
        <p:spPr>
          <a:xfrm>
            <a:off x="9838607" y="9258300"/>
            <a:ext cx="824341" cy="607951"/>
          </a:xfrm>
          <a:custGeom>
            <a:avLst/>
            <a:gdLst/>
            <a:ahLst/>
            <a:cxnLst/>
            <a:rect l="l" t="t" r="r" b="b"/>
            <a:pathLst>
              <a:path w="824341" h="607951">
                <a:moveTo>
                  <a:pt x="0" y="0"/>
                </a:moveTo>
                <a:lnTo>
                  <a:pt x="824341" y="0"/>
                </a:lnTo>
                <a:lnTo>
                  <a:pt x="824341" y="607951"/>
                </a:lnTo>
                <a:lnTo>
                  <a:pt x="0" y="607951"/>
                </a:lnTo>
                <a:lnTo>
                  <a:pt x="0" y="0"/>
                </a:lnTo>
                <a:close/>
              </a:path>
            </a:pathLst>
          </a:custGeom>
        </p:spPr>
        <p:txBody>
          <a:bodyPr/>
          <a:lstStyle/>
          <a:p>
            <a:endParaRPr lang="tr-TR"/>
          </a:p>
        </p:txBody>
      </p:sp>
      <p:sp>
        <p:nvSpPr>
          <p:cNvPr id="20" name="Freeform 20"/>
          <p:cNvSpPr/>
          <p:nvPr/>
        </p:nvSpPr>
        <p:spPr>
          <a:xfrm>
            <a:off x="10384741" y="9590801"/>
            <a:ext cx="556412" cy="569949"/>
          </a:xfrm>
          <a:custGeom>
            <a:avLst/>
            <a:gdLst/>
            <a:ahLst/>
            <a:cxnLst/>
            <a:rect l="l" t="t" r="r" b="b"/>
            <a:pathLst>
              <a:path w="556412" h="569949">
                <a:moveTo>
                  <a:pt x="0" y="0"/>
                </a:moveTo>
                <a:lnTo>
                  <a:pt x="556413" y="0"/>
                </a:lnTo>
                <a:lnTo>
                  <a:pt x="556413" y="569949"/>
                </a:lnTo>
                <a:lnTo>
                  <a:pt x="0" y="569949"/>
                </a:lnTo>
                <a:lnTo>
                  <a:pt x="0" y="0"/>
                </a:lnTo>
                <a:close/>
              </a:path>
            </a:pathLst>
          </a:custGeom>
          <a:blipFill>
            <a:blip r:embed="rId14">
              <a:extLst>
                <a:ext uri="{96DAC541-7B7A-43D3-8B79-37D633B846F1}">
                  <asvg:svgBlip xmlns:asvg="http://schemas.microsoft.com/office/drawing/2016/SVG/main" r:embed="rId15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tr-TR"/>
          </a:p>
        </p:txBody>
      </p:sp>
      <p:sp>
        <p:nvSpPr>
          <p:cNvPr id="21" name="TextBox 21"/>
          <p:cNvSpPr txBox="1"/>
          <p:nvPr/>
        </p:nvSpPr>
        <p:spPr>
          <a:xfrm>
            <a:off x="1589642" y="7248731"/>
            <a:ext cx="1419436" cy="345479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marL="0" lvl="0" indent="0" algn="l">
              <a:lnSpc>
                <a:spcPts val="2940"/>
              </a:lnSpc>
              <a:spcBef>
                <a:spcPct val="0"/>
              </a:spcBef>
            </a:pPr>
            <a:r>
              <a:rPr lang="en-US" sz="2100" b="1" dirty="0">
                <a:solidFill>
                  <a:srgbClr val="565656"/>
                </a:solidFill>
                <a:latin typeface="Montserrat Bold"/>
                <a:ea typeface="Montserrat Bold"/>
                <a:cs typeface="Montserrat Bold"/>
                <a:sym typeface="Montserrat Bold"/>
              </a:rPr>
              <a:t>60-180 dk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1589642" y="7756913"/>
            <a:ext cx="6609554" cy="356234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marL="0" lvl="0" indent="0" algn="l">
              <a:lnSpc>
                <a:spcPts val="2940"/>
              </a:lnSpc>
              <a:spcBef>
                <a:spcPct val="0"/>
              </a:spcBef>
            </a:pPr>
            <a:r>
              <a:rPr lang="en-US" sz="2100" b="1" u="none" strike="noStrike" dirty="0">
                <a:solidFill>
                  <a:srgbClr val="565656"/>
                </a:solidFill>
                <a:latin typeface="Montserrat Bold"/>
                <a:ea typeface="Montserrat Bold"/>
                <a:cs typeface="Montserrat Bold"/>
                <a:sym typeface="Montserrat Bold"/>
              </a:rPr>
              <a:t>1 moderatör, 1 koordinatör, her </a:t>
            </a:r>
            <a:r>
              <a:rPr lang="en-US" sz="2100" b="1" u="none" strike="noStrike" dirty="0" err="1">
                <a:solidFill>
                  <a:srgbClr val="565656"/>
                </a:solidFill>
                <a:latin typeface="Montserrat Bold"/>
                <a:ea typeface="Montserrat Bold"/>
                <a:cs typeface="Montserrat Bold"/>
                <a:sym typeface="Montserrat Bold"/>
              </a:rPr>
              <a:t>takıma</a:t>
            </a:r>
            <a:r>
              <a:rPr lang="en-US" sz="2100" b="1" u="none" strike="noStrike" dirty="0">
                <a:solidFill>
                  <a:srgbClr val="565656"/>
                </a:solidFill>
                <a:latin typeface="Montserrat Bold"/>
                <a:ea typeface="Montserrat Bold"/>
                <a:cs typeface="Montserrat Bold"/>
                <a:sym typeface="Montserrat Bold"/>
              </a:rPr>
              <a:t> 1 asistan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4810" y="8265547"/>
            <a:ext cx="3432389" cy="356234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marL="0" lvl="0" indent="0" algn="l">
              <a:lnSpc>
                <a:spcPts val="2940"/>
              </a:lnSpc>
              <a:spcBef>
                <a:spcPct val="0"/>
              </a:spcBef>
            </a:pPr>
            <a:r>
              <a:rPr lang="en-US" sz="2100" b="1" u="none" strike="noStrike">
                <a:solidFill>
                  <a:srgbClr val="565656"/>
                </a:solidFill>
                <a:latin typeface="Montserrat Bold"/>
                <a:ea typeface="Montserrat Bold"/>
                <a:cs typeface="Montserrat Bold"/>
                <a:sym typeface="Montserrat Bold"/>
              </a:rPr>
              <a:t>Katılımcı Sayısı:  5-5000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904312" y="2840038"/>
            <a:ext cx="7172888" cy="4282454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marL="0" lvl="0" indent="0" algn="just">
              <a:lnSpc>
                <a:spcPts val="2800"/>
              </a:lnSpc>
              <a:spcBef>
                <a:spcPct val="0"/>
              </a:spcBef>
            </a:pP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Takımınızın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büyük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domino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taşlarını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artarda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, b</a:t>
            </a:r>
            <a:r>
              <a:rPr lang="en-US" sz="2000" u="none" strike="noStrike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elli </a:t>
            </a:r>
            <a:r>
              <a:rPr lang="en-US" sz="2000" u="none" strike="noStrike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bir</a:t>
            </a:r>
            <a:r>
              <a:rPr lang="en-US" sz="2000" u="none" strike="noStrike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u="none" strike="noStrike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düzen</a:t>
            </a:r>
            <a:r>
              <a:rPr lang="en-US" sz="2000" u="none" strike="noStrike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u="none" strike="noStrike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ve</a:t>
            </a:r>
            <a:r>
              <a:rPr lang="en-US" sz="2000" u="none" strike="noStrike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u="none" strike="noStrike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sırada</a:t>
            </a:r>
            <a:r>
              <a:rPr lang="en-US" sz="2000" u="none" strike="noStrike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u="none" strike="noStrike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özenle</a:t>
            </a:r>
            <a:r>
              <a:rPr lang="en-US" sz="2000" u="none" strike="noStrike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u="none" strike="noStrike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dizerek</a:t>
            </a:r>
            <a:r>
              <a:rPr lang="en-US" sz="2000" u="none" strike="noStrike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u="none" strike="noStrike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oluşturduğu</a:t>
            </a:r>
            <a:r>
              <a:rPr lang="en-US" sz="2000" u="none" strike="noStrike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çok </a:t>
            </a:r>
            <a:r>
              <a:rPr lang="en-US" sz="2000" u="none" strike="noStrike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özel</a:t>
            </a:r>
            <a:r>
              <a:rPr lang="en-US" sz="2000" u="none" strike="noStrike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u="none" strike="noStrike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çalışmada</a:t>
            </a:r>
            <a:r>
              <a:rPr lang="en-US" sz="2000" u="none" strike="noStrike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u="none" strike="noStrike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hataya</a:t>
            </a:r>
            <a:r>
              <a:rPr lang="en-US" sz="2000" u="none" strike="noStrike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u="none" strike="noStrike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yer</a:t>
            </a:r>
            <a:r>
              <a:rPr lang="en-US" sz="2000" u="none" strike="noStrike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yok!</a:t>
            </a:r>
          </a:p>
          <a:p>
            <a:pPr marL="0" lvl="0" indent="0" algn="just">
              <a:lnSpc>
                <a:spcPts val="2800"/>
              </a:lnSpc>
              <a:spcBef>
                <a:spcPct val="0"/>
              </a:spcBef>
            </a:pPr>
            <a:endParaRPr lang="en-US" sz="2000" u="none" strike="noStrike" dirty="0">
              <a:solidFill>
                <a:srgbClr val="565656"/>
              </a:solidFill>
              <a:latin typeface="Montserrat"/>
              <a:ea typeface="Montserrat"/>
              <a:cs typeface="Montserrat"/>
              <a:sym typeface="Montserrat"/>
            </a:endParaRPr>
          </a:p>
          <a:p>
            <a:pPr marL="0" lvl="0" indent="0" algn="just">
              <a:lnSpc>
                <a:spcPts val="2800"/>
              </a:lnSpc>
              <a:spcBef>
                <a:spcPct val="0"/>
              </a:spcBef>
            </a:pPr>
            <a:r>
              <a:rPr lang="en-US" sz="2000" u="none" strike="noStrike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Henüz</a:t>
            </a:r>
            <a:r>
              <a:rPr lang="en-US" sz="2000" u="none" strike="noStrike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u="none" strike="noStrike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eser</a:t>
            </a:r>
            <a:r>
              <a:rPr lang="en-US" sz="2000" u="none" strike="noStrike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u="none" strike="noStrike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oluşturulurken</a:t>
            </a:r>
            <a:r>
              <a:rPr lang="en-US" sz="2000" u="none" strike="noStrike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u="none" strike="noStrike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yapılacak</a:t>
            </a:r>
            <a:r>
              <a:rPr lang="en-US" sz="2000" u="none" strike="noStrike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u="none" strike="noStrike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bir</a:t>
            </a:r>
            <a:r>
              <a:rPr lang="en-US" sz="2000" u="none" strike="noStrike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u="none" strike="noStrike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denge</a:t>
            </a:r>
            <a:r>
              <a:rPr lang="en-US" sz="2000" u="none" strike="noStrike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u="none" strike="noStrike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hatası</a:t>
            </a:r>
            <a:r>
              <a:rPr lang="en-US" sz="2000" u="none" strike="noStrike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u="none" strike="noStrike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tüm</a:t>
            </a:r>
            <a:r>
              <a:rPr lang="en-US" sz="2000" u="none" strike="noStrike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u="none" strike="noStrike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taşların</a:t>
            </a:r>
            <a:r>
              <a:rPr lang="en-US" sz="2000" u="none" strike="noStrike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u="none" strike="noStrike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devrilmesine</a:t>
            </a:r>
            <a:r>
              <a:rPr lang="en-US" sz="2000" u="none" strike="noStrike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u="none" strike="noStrike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ve</a:t>
            </a:r>
            <a:r>
              <a:rPr lang="en-US" sz="2000" u="none" strike="noStrike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u="none" strike="noStrike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tüm</a:t>
            </a:r>
            <a:r>
              <a:rPr lang="en-US" sz="2000" u="none" strike="noStrike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u="none" strike="noStrike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çalışmanın</a:t>
            </a:r>
            <a:r>
              <a:rPr lang="en-US" sz="2000" u="none" strike="noStrike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u="none" strike="noStrike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başa</a:t>
            </a:r>
            <a:r>
              <a:rPr lang="en-US" sz="2000" u="none" strike="noStrike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u="none" strike="noStrike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dönmesine</a:t>
            </a:r>
            <a:r>
              <a:rPr lang="en-US" sz="2000" u="none" strike="noStrike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u="none" strike="noStrike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sebep</a:t>
            </a:r>
            <a:r>
              <a:rPr lang="en-US" sz="2000" u="none" strike="noStrike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u="none" strike="noStrike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olabilir</a:t>
            </a:r>
            <a:r>
              <a:rPr lang="en-US" sz="2000" u="none" strike="noStrike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. </a:t>
            </a:r>
          </a:p>
          <a:p>
            <a:pPr marL="0" lvl="0" indent="0" algn="just">
              <a:lnSpc>
                <a:spcPts val="2800"/>
              </a:lnSpc>
              <a:spcBef>
                <a:spcPct val="0"/>
              </a:spcBef>
            </a:pPr>
            <a:endParaRPr lang="en-US" sz="2000" u="none" strike="noStrike" dirty="0">
              <a:solidFill>
                <a:srgbClr val="565656"/>
              </a:solidFill>
              <a:latin typeface="Montserrat"/>
              <a:ea typeface="Montserrat"/>
              <a:cs typeface="Montserrat"/>
              <a:sym typeface="Montserrat"/>
            </a:endParaRPr>
          </a:p>
          <a:p>
            <a:pPr marL="0" lvl="0" indent="0" algn="just">
              <a:lnSpc>
                <a:spcPts val="2800"/>
              </a:lnSpc>
              <a:spcBef>
                <a:spcPct val="0"/>
              </a:spcBef>
            </a:pPr>
            <a:r>
              <a:rPr lang="en-US" sz="2000" u="none" strike="noStrike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Üstelik</a:t>
            </a:r>
            <a:r>
              <a:rPr lang="en-US" sz="2000" u="none" strike="noStrike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zaman da </a:t>
            </a:r>
            <a:r>
              <a:rPr lang="en-US" sz="2000" u="none" strike="noStrike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kısıtlı</a:t>
            </a:r>
            <a:r>
              <a:rPr lang="en-US" sz="2000" u="none" strike="noStrike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! Bu </a:t>
            </a:r>
            <a:r>
              <a:rPr lang="en-US" sz="2000" u="none" strike="noStrike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yüzden</a:t>
            </a:r>
            <a:r>
              <a:rPr lang="en-US" sz="2000" u="none" strike="noStrike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u="none" strike="noStrike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tüm</a:t>
            </a:r>
            <a:r>
              <a:rPr lang="en-US" sz="2000" u="none" strike="noStrike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u="none" strike="noStrike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takım</a:t>
            </a:r>
            <a:r>
              <a:rPr lang="en-US" sz="2000" u="none" strike="noStrike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birlikte </a:t>
            </a:r>
            <a:r>
              <a:rPr lang="en-US" sz="2000" u="none" strike="noStrike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çalışmalı</a:t>
            </a:r>
            <a:r>
              <a:rPr lang="en-US" sz="2000" u="none" strike="noStrike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, </a:t>
            </a:r>
            <a:r>
              <a:rPr lang="en-US" sz="2000" u="none" strike="noStrike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büyük</a:t>
            </a:r>
            <a:r>
              <a:rPr lang="en-US" sz="2000" u="none" strike="noStrike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u="none" strike="noStrike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resmi</a:t>
            </a:r>
            <a:r>
              <a:rPr lang="en-US" sz="2000" u="none" strike="noStrike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u="none" strike="noStrike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düşünerek</a:t>
            </a:r>
            <a:r>
              <a:rPr lang="en-US" sz="2000" u="none" strike="noStrike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u="none" strike="noStrike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yüksek</a:t>
            </a:r>
            <a:r>
              <a:rPr lang="en-US" sz="2000" u="none" strike="noStrike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u="none" strike="noStrike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konsantrasyonla</a:t>
            </a:r>
            <a:r>
              <a:rPr lang="en-US" sz="2000" u="none" strike="noStrike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organize </a:t>
            </a:r>
            <a:r>
              <a:rPr lang="en-US" sz="2000" u="none" strike="noStrike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olmalı</a:t>
            </a:r>
            <a:r>
              <a:rPr lang="en-US" sz="2000" u="none" strike="noStrike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u="none" strike="noStrike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ve</a:t>
            </a:r>
            <a:r>
              <a:rPr lang="en-US" sz="2000" u="none" strike="noStrike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u="none" strike="noStrike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başarıya</a:t>
            </a:r>
            <a:r>
              <a:rPr lang="en-US" sz="2000" u="none" strike="noStrike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hep </a:t>
            </a:r>
            <a:r>
              <a:rPr lang="en-US" sz="2000" u="none" strike="noStrike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beraber</a:t>
            </a:r>
            <a:r>
              <a:rPr lang="en-US" sz="2000" u="none" strike="noStrike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u="none" strike="noStrike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katkıda</a:t>
            </a:r>
            <a:r>
              <a:rPr lang="en-US" sz="2000" u="none" strike="noStrike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u="none" strike="noStrike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bulunmalı</a:t>
            </a:r>
            <a:r>
              <a:rPr lang="en-US" sz="2000" u="none" strike="noStrike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.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1882048" y="2358708"/>
            <a:ext cx="9440648" cy="35877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2800"/>
              </a:lnSpc>
            </a:pPr>
            <a:r>
              <a:rPr lang="en-US" sz="2000">
                <a:solidFill>
                  <a:srgbClr val="000000"/>
                </a:solidFill>
                <a:latin typeface="Roboto Condensed"/>
                <a:ea typeface="Roboto Condensed"/>
                <a:cs typeface="Roboto Condensed"/>
                <a:sym typeface="Roboto Condensed"/>
              </a:rPr>
              <a:t>TAKIM ÇALIŞMASI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3274322" y="9587428"/>
            <a:ext cx="6564285" cy="32321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0" lvl="0" indent="0" algn="ctr">
              <a:lnSpc>
                <a:spcPts val="2660"/>
              </a:lnSpc>
              <a:spcBef>
                <a:spcPct val="0"/>
              </a:spcBef>
            </a:pPr>
            <a:r>
              <a:rPr lang="en-US" sz="190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http://www.m3.com.tr/domino-taslari/ </a:t>
            </a:r>
          </a:p>
        </p:txBody>
      </p:sp>
      <p:sp>
        <p:nvSpPr>
          <p:cNvPr id="27" name="TextBox 27"/>
          <p:cNvSpPr txBox="1"/>
          <p:nvPr/>
        </p:nvSpPr>
        <p:spPr>
          <a:xfrm>
            <a:off x="5572493" y="9240719"/>
            <a:ext cx="1818907" cy="345479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marL="0" lvl="0" indent="0" algn="l">
              <a:lnSpc>
                <a:spcPts val="2940"/>
              </a:lnSpc>
              <a:spcBef>
                <a:spcPct val="0"/>
              </a:spcBef>
            </a:pPr>
            <a:r>
              <a:rPr lang="en-US" sz="2100" b="1" dirty="0">
                <a:solidFill>
                  <a:srgbClr val="565656"/>
                </a:solidFill>
                <a:latin typeface="Montserrat Bold"/>
                <a:ea typeface="Montserrat Bold"/>
                <a:cs typeface="Montserrat Bold"/>
                <a:sym typeface="Montserrat Bold"/>
              </a:rPr>
              <a:t>Detaylı bilgi:</a:t>
            </a:r>
          </a:p>
        </p:txBody>
      </p:sp>
      <p:sp>
        <p:nvSpPr>
          <p:cNvPr id="28" name="TextBox 28"/>
          <p:cNvSpPr txBox="1"/>
          <p:nvPr/>
        </p:nvSpPr>
        <p:spPr>
          <a:xfrm>
            <a:off x="1028700" y="9463603"/>
            <a:ext cx="1980378" cy="26670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2160"/>
              </a:lnSpc>
            </a:pPr>
            <a:r>
              <a:rPr lang="en-US" sz="1800" b="1">
                <a:solidFill>
                  <a:srgbClr val="FFFFFF"/>
                </a:solidFill>
                <a:latin typeface="Montserrat Bold"/>
                <a:ea typeface="Montserrat Bold"/>
                <a:cs typeface="Montserrat Bold"/>
                <a:sym typeface="Montserrat Bold"/>
              </a:rPr>
              <a:t>Fiyat: </a:t>
            </a:r>
          </a:p>
        </p:txBody>
      </p:sp>
      <p:sp>
        <p:nvSpPr>
          <p:cNvPr id="29" name="TextBox 29"/>
          <p:cNvSpPr txBox="1"/>
          <p:nvPr/>
        </p:nvSpPr>
        <p:spPr>
          <a:xfrm>
            <a:off x="1127035" y="1522605"/>
            <a:ext cx="9440648" cy="855888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6900"/>
              </a:lnSpc>
            </a:pPr>
            <a:r>
              <a:rPr lang="en-US" sz="4928">
                <a:solidFill>
                  <a:srgbClr val="000000"/>
                </a:solidFill>
                <a:latin typeface="Roboto Condensed"/>
                <a:ea typeface="Roboto Condensed"/>
                <a:cs typeface="Roboto Condensed"/>
                <a:sym typeface="Roboto Condensed"/>
              </a:rPr>
              <a:t>DOMİNO TAŞLARI</a:t>
            </a:r>
          </a:p>
        </p:txBody>
      </p:sp>
    </p:spTree>
  </p:cSld>
  <p:clrMapOvr>
    <a:masterClrMapping/>
  </p:clrMapOvr>
</p:sld>
</file>

<file path=ppt/slides/slide5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2"/>
          <p:cNvGrpSpPr/>
          <p:nvPr/>
        </p:nvGrpSpPr>
        <p:grpSpPr>
          <a:xfrm>
            <a:off x="9703621" y="0"/>
            <a:ext cx="8584380" cy="10287000"/>
            <a:chOff x="0" y="0"/>
            <a:chExt cx="3358824" cy="2709333"/>
          </a:xfrm>
          <a:solidFill>
            <a:schemeClr val="bg2">
              <a:lumMod val="25000"/>
            </a:schemeClr>
          </a:solidFill>
        </p:grpSpPr>
        <p:sp>
          <p:nvSpPr>
            <p:cNvPr id="3" name="Freeform 3"/>
            <p:cNvSpPr/>
            <p:nvPr/>
          </p:nvSpPr>
          <p:spPr>
            <a:xfrm>
              <a:off x="0" y="0"/>
              <a:ext cx="3358824" cy="2709333"/>
            </a:xfrm>
            <a:custGeom>
              <a:avLst/>
              <a:gdLst/>
              <a:ahLst/>
              <a:cxnLst/>
              <a:rect l="l" t="t" r="r" b="b"/>
              <a:pathLst>
                <a:path w="3358824" h="2709333">
                  <a:moveTo>
                    <a:pt x="0" y="0"/>
                  </a:moveTo>
                  <a:lnTo>
                    <a:pt x="3358824" y="0"/>
                  </a:lnTo>
                  <a:lnTo>
                    <a:pt x="3358824" y="2709333"/>
                  </a:lnTo>
                  <a:lnTo>
                    <a:pt x="0" y="2709333"/>
                  </a:lnTo>
                  <a:close/>
                </a:path>
              </a:pathLst>
            </a:custGeom>
            <a:grpFill/>
          </p:spPr>
          <p:txBody>
            <a:bodyPr/>
            <a:lstStyle/>
            <a:p>
              <a:endParaRPr lang="tr-TR"/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0" y="-38100"/>
              <a:ext cx="3358824" cy="2747433"/>
            </a:xfrm>
            <a:prstGeom prst="rect">
              <a:avLst/>
            </a:prstGeom>
            <a:grpFill/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940"/>
                </a:lnSpc>
              </a:pPr>
              <a:endParaRPr/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8256852" y="2195976"/>
            <a:ext cx="3241165" cy="5559935"/>
            <a:chOff x="0" y="0"/>
            <a:chExt cx="4321553" cy="7413246"/>
          </a:xfrm>
        </p:grpSpPr>
        <p:pic>
          <p:nvPicPr>
            <p:cNvPr id="6" name="Picture 6"/>
            <p:cNvPicPr>
              <a:picLocks noChangeAspect="1"/>
            </p:cNvPicPr>
            <p:nvPr/>
          </p:nvPicPr>
          <p:blipFill>
            <a:blip r:embed="rId2"/>
            <a:srcRect l="30793" r="30793"/>
            <a:stretch>
              <a:fillRect/>
            </a:stretch>
          </p:blipFill>
          <p:spPr>
            <a:xfrm>
              <a:off x="0" y="0"/>
              <a:ext cx="4321553" cy="7413246"/>
            </a:xfrm>
            <a:prstGeom prst="rect">
              <a:avLst/>
            </a:prstGeom>
          </p:spPr>
        </p:pic>
      </p:grpSp>
      <p:grpSp>
        <p:nvGrpSpPr>
          <p:cNvPr id="7" name="Group 7"/>
          <p:cNvGrpSpPr/>
          <p:nvPr/>
        </p:nvGrpSpPr>
        <p:grpSpPr>
          <a:xfrm>
            <a:off x="11653271" y="2195976"/>
            <a:ext cx="3241165" cy="5559935"/>
            <a:chOff x="0" y="0"/>
            <a:chExt cx="4321553" cy="7413246"/>
          </a:xfrm>
        </p:grpSpPr>
        <p:pic>
          <p:nvPicPr>
            <p:cNvPr id="8" name="Picture 8"/>
            <p:cNvPicPr>
              <a:picLocks noChangeAspect="1"/>
            </p:cNvPicPr>
            <p:nvPr/>
          </p:nvPicPr>
          <p:blipFill>
            <a:blip r:embed="rId3"/>
            <a:srcRect l="30568" r="30568"/>
            <a:stretch>
              <a:fillRect/>
            </a:stretch>
          </p:blipFill>
          <p:spPr>
            <a:xfrm>
              <a:off x="0" y="0"/>
              <a:ext cx="4321553" cy="7413246"/>
            </a:xfrm>
            <a:prstGeom prst="rect">
              <a:avLst/>
            </a:prstGeom>
          </p:spPr>
        </p:pic>
      </p:grpSp>
      <p:grpSp>
        <p:nvGrpSpPr>
          <p:cNvPr id="9" name="Group 9"/>
          <p:cNvGrpSpPr/>
          <p:nvPr/>
        </p:nvGrpSpPr>
        <p:grpSpPr>
          <a:xfrm>
            <a:off x="15046835" y="2195976"/>
            <a:ext cx="3241165" cy="5559935"/>
            <a:chOff x="0" y="0"/>
            <a:chExt cx="4321553" cy="7413246"/>
          </a:xfrm>
        </p:grpSpPr>
        <p:pic>
          <p:nvPicPr>
            <p:cNvPr id="10" name="Picture 10"/>
            <p:cNvPicPr>
              <a:picLocks noChangeAspect="1"/>
            </p:cNvPicPr>
            <p:nvPr/>
          </p:nvPicPr>
          <p:blipFill>
            <a:blip r:embed="rId4"/>
            <a:srcRect l="38614" r="28594"/>
            <a:stretch>
              <a:fillRect/>
            </a:stretch>
          </p:blipFill>
          <p:spPr>
            <a:xfrm>
              <a:off x="0" y="0"/>
              <a:ext cx="4321553" cy="7413246"/>
            </a:xfrm>
            <a:prstGeom prst="rect">
              <a:avLst/>
            </a:prstGeom>
          </p:spPr>
        </p:pic>
      </p:grpSp>
      <p:sp>
        <p:nvSpPr>
          <p:cNvPr id="11" name="Freeform 11"/>
          <p:cNvSpPr/>
          <p:nvPr/>
        </p:nvSpPr>
        <p:spPr>
          <a:xfrm>
            <a:off x="12400255" y="9021491"/>
            <a:ext cx="3211827" cy="2879938"/>
          </a:xfrm>
          <a:custGeom>
            <a:avLst/>
            <a:gdLst/>
            <a:ahLst/>
            <a:cxnLst/>
            <a:rect l="l" t="t" r="r" b="b"/>
            <a:pathLst>
              <a:path w="3211827" h="2879938">
                <a:moveTo>
                  <a:pt x="0" y="0"/>
                </a:moveTo>
                <a:lnTo>
                  <a:pt x="3211827" y="0"/>
                </a:lnTo>
                <a:lnTo>
                  <a:pt x="3211827" y="2879938"/>
                </a:lnTo>
                <a:lnTo>
                  <a:pt x="0" y="2879938"/>
                </a:lnTo>
                <a:lnTo>
                  <a:pt x="0" y="0"/>
                </a:lnTo>
                <a:close/>
              </a:path>
            </a:pathLst>
          </a:custGeom>
          <a:blipFill>
            <a:blip r:embed="rId5">
              <a:extLst>
                <a:ext uri="{96DAC541-7B7A-43D3-8B79-37D633B846F1}">
                  <asvg:svgBlip xmlns:asvg="http://schemas.microsoft.com/office/drawing/2016/SVG/main" r:embed="rId6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tr-TR"/>
          </a:p>
        </p:txBody>
      </p:sp>
      <p:sp>
        <p:nvSpPr>
          <p:cNvPr id="12" name="Freeform 12"/>
          <p:cNvSpPr/>
          <p:nvPr/>
        </p:nvSpPr>
        <p:spPr>
          <a:xfrm>
            <a:off x="16052795" y="596667"/>
            <a:ext cx="1216708" cy="1216708"/>
          </a:xfrm>
          <a:custGeom>
            <a:avLst/>
            <a:gdLst/>
            <a:ahLst/>
            <a:cxnLst/>
            <a:rect l="l" t="t" r="r" b="b"/>
            <a:pathLst>
              <a:path w="1216708" h="1216708">
                <a:moveTo>
                  <a:pt x="0" y="0"/>
                </a:moveTo>
                <a:lnTo>
                  <a:pt x="1216708" y="0"/>
                </a:lnTo>
                <a:lnTo>
                  <a:pt x="1216708" y="1216708"/>
                </a:lnTo>
                <a:lnTo>
                  <a:pt x="0" y="1216708"/>
                </a:lnTo>
                <a:lnTo>
                  <a:pt x="0" y="0"/>
                </a:lnTo>
                <a:close/>
              </a:path>
            </a:pathLst>
          </a:custGeom>
          <a:blipFill>
            <a:blip r:embed="rId7"/>
            <a:stretch>
              <a:fillRect/>
            </a:stretch>
          </a:blipFill>
          <a:ln cap="sq">
            <a:noFill/>
            <a:prstDash val="solid"/>
            <a:miter/>
          </a:ln>
        </p:spPr>
        <p:txBody>
          <a:bodyPr/>
          <a:lstStyle/>
          <a:p>
            <a:endParaRPr lang="tr-TR"/>
          </a:p>
        </p:txBody>
      </p:sp>
      <p:sp>
        <p:nvSpPr>
          <p:cNvPr id="13" name="Freeform 13"/>
          <p:cNvSpPr/>
          <p:nvPr/>
        </p:nvSpPr>
        <p:spPr>
          <a:xfrm>
            <a:off x="851334" y="596667"/>
            <a:ext cx="2061427" cy="2061427"/>
          </a:xfrm>
          <a:custGeom>
            <a:avLst/>
            <a:gdLst/>
            <a:ahLst/>
            <a:cxnLst/>
            <a:rect l="l" t="t" r="r" b="b"/>
            <a:pathLst>
              <a:path w="2061427" h="2061427">
                <a:moveTo>
                  <a:pt x="0" y="0"/>
                </a:moveTo>
                <a:lnTo>
                  <a:pt x="2061428" y="0"/>
                </a:lnTo>
                <a:lnTo>
                  <a:pt x="2061428" y="2061427"/>
                </a:lnTo>
                <a:lnTo>
                  <a:pt x="0" y="2061427"/>
                </a:lnTo>
                <a:lnTo>
                  <a:pt x="0" y="0"/>
                </a:lnTo>
                <a:close/>
              </a:path>
            </a:pathLst>
          </a:custGeom>
          <a:blipFill>
            <a:blip r:embed="rId8">
              <a:extLst>
                <a:ext uri="{96DAC541-7B7A-43D3-8B79-37D633B846F1}">
                  <asvg:svgBlip xmlns:asvg="http://schemas.microsoft.com/office/drawing/2016/SVG/main" r:embed="rId9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tr-TR"/>
          </a:p>
        </p:txBody>
      </p:sp>
      <p:sp>
        <p:nvSpPr>
          <p:cNvPr id="14" name="Freeform 14"/>
          <p:cNvSpPr/>
          <p:nvPr/>
        </p:nvSpPr>
        <p:spPr>
          <a:xfrm>
            <a:off x="854169" y="7252751"/>
            <a:ext cx="386295" cy="386295"/>
          </a:xfrm>
          <a:custGeom>
            <a:avLst/>
            <a:gdLst/>
            <a:ahLst/>
            <a:cxnLst/>
            <a:rect l="l" t="t" r="r" b="b"/>
            <a:pathLst>
              <a:path w="386295" h="386295">
                <a:moveTo>
                  <a:pt x="0" y="0"/>
                </a:moveTo>
                <a:lnTo>
                  <a:pt x="386295" y="0"/>
                </a:lnTo>
                <a:lnTo>
                  <a:pt x="386295" y="386295"/>
                </a:lnTo>
                <a:lnTo>
                  <a:pt x="0" y="386295"/>
                </a:lnTo>
                <a:lnTo>
                  <a:pt x="0" y="0"/>
                </a:lnTo>
                <a:close/>
              </a:path>
            </a:pathLst>
          </a:custGeom>
          <a:blipFill>
            <a:blip r:embed="rId10">
              <a:extLst>
                <a:ext uri="{96DAC541-7B7A-43D3-8B79-37D633B846F1}">
                  <asvg:svgBlip xmlns:asvg="http://schemas.microsoft.com/office/drawing/2016/SVG/main" r:embed="rId11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tr-TR"/>
          </a:p>
        </p:txBody>
      </p:sp>
      <p:sp>
        <p:nvSpPr>
          <p:cNvPr id="15" name="Freeform 15"/>
          <p:cNvSpPr/>
          <p:nvPr/>
        </p:nvSpPr>
        <p:spPr>
          <a:xfrm>
            <a:off x="812686" y="7755911"/>
            <a:ext cx="595651" cy="347711"/>
          </a:xfrm>
          <a:custGeom>
            <a:avLst/>
            <a:gdLst/>
            <a:ahLst/>
            <a:cxnLst/>
            <a:rect l="l" t="t" r="r" b="b"/>
            <a:pathLst>
              <a:path w="595651" h="347711">
                <a:moveTo>
                  <a:pt x="0" y="0"/>
                </a:moveTo>
                <a:lnTo>
                  <a:pt x="595651" y="0"/>
                </a:lnTo>
                <a:lnTo>
                  <a:pt x="595651" y="347711"/>
                </a:lnTo>
                <a:lnTo>
                  <a:pt x="0" y="347711"/>
                </a:lnTo>
                <a:lnTo>
                  <a:pt x="0" y="0"/>
                </a:lnTo>
                <a:close/>
              </a:path>
            </a:pathLst>
          </a:custGeom>
          <a:blipFill>
            <a:blip r:embed="rId12">
              <a:extLst>
                <a:ext uri="{96DAC541-7B7A-43D3-8B79-37D633B846F1}">
                  <asvg:svgBlip xmlns:asvg="http://schemas.microsoft.com/office/drawing/2016/SVG/main" r:embed="rId13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tr-TR"/>
          </a:p>
        </p:txBody>
      </p:sp>
      <p:sp>
        <p:nvSpPr>
          <p:cNvPr id="19" name="Freeform 19"/>
          <p:cNvSpPr/>
          <p:nvPr/>
        </p:nvSpPr>
        <p:spPr>
          <a:xfrm>
            <a:off x="9838607" y="9258300"/>
            <a:ext cx="824341" cy="607951"/>
          </a:xfrm>
          <a:custGeom>
            <a:avLst/>
            <a:gdLst/>
            <a:ahLst/>
            <a:cxnLst/>
            <a:rect l="l" t="t" r="r" b="b"/>
            <a:pathLst>
              <a:path w="824341" h="607951">
                <a:moveTo>
                  <a:pt x="0" y="0"/>
                </a:moveTo>
                <a:lnTo>
                  <a:pt x="824341" y="0"/>
                </a:lnTo>
                <a:lnTo>
                  <a:pt x="824341" y="607951"/>
                </a:lnTo>
                <a:lnTo>
                  <a:pt x="0" y="607951"/>
                </a:lnTo>
                <a:lnTo>
                  <a:pt x="0" y="0"/>
                </a:lnTo>
                <a:close/>
              </a:path>
            </a:pathLst>
          </a:custGeom>
        </p:spPr>
        <p:txBody>
          <a:bodyPr/>
          <a:lstStyle/>
          <a:p>
            <a:endParaRPr lang="tr-TR"/>
          </a:p>
        </p:txBody>
      </p:sp>
      <p:sp>
        <p:nvSpPr>
          <p:cNvPr id="20" name="Freeform 20"/>
          <p:cNvSpPr/>
          <p:nvPr/>
        </p:nvSpPr>
        <p:spPr>
          <a:xfrm>
            <a:off x="10384741" y="9590801"/>
            <a:ext cx="556412" cy="569949"/>
          </a:xfrm>
          <a:custGeom>
            <a:avLst/>
            <a:gdLst/>
            <a:ahLst/>
            <a:cxnLst/>
            <a:rect l="l" t="t" r="r" b="b"/>
            <a:pathLst>
              <a:path w="556412" h="569949">
                <a:moveTo>
                  <a:pt x="0" y="0"/>
                </a:moveTo>
                <a:lnTo>
                  <a:pt x="556413" y="0"/>
                </a:lnTo>
                <a:lnTo>
                  <a:pt x="556413" y="569949"/>
                </a:lnTo>
                <a:lnTo>
                  <a:pt x="0" y="569949"/>
                </a:lnTo>
                <a:lnTo>
                  <a:pt x="0" y="0"/>
                </a:lnTo>
                <a:close/>
              </a:path>
            </a:pathLst>
          </a:custGeom>
          <a:blipFill>
            <a:blip r:embed="rId14">
              <a:extLst>
                <a:ext uri="{96DAC541-7B7A-43D3-8B79-37D633B846F1}">
                  <asvg:svgBlip xmlns:asvg="http://schemas.microsoft.com/office/drawing/2016/SVG/main" r:embed="rId15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tr-TR"/>
          </a:p>
        </p:txBody>
      </p:sp>
      <p:sp>
        <p:nvSpPr>
          <p:cNvPr id="21" name="TextBox 21"/>
          <p:cNvSpPr txBox="1"/>
          <p:nvPr/>
        </p:nvSpPr>
        <p:spPr>
          <a:xfrm>
            <a:off x="1589642" y="7248731"/>
            <a:ext cx="1597894" cy="355782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marL="0" lvl="0" indent="0" algn="l">
              <a:lnSpc>
                <a:spcPts val="2940"/>
              </a:lnSpc>
              <a:spcBef>
                <a:spcPct val="0"/>
              </a:spcBef>
            </a:pPr>
            <a:r>
              <a:rPr lang="en-US" sz="2100" b="1" dirty="0">
                <a:solidFill>
                  <a:srgbClr val="565656"/>
                </a:solidFill>
                <a:latin typeface="Montserrat Bold"/>
                <a:ea typeface="Montserrat Bold"/>
                <a:cs typeface="Montserrat Bold"/>
                <a:sym typeface="Montserrat Bold"/>
              </a:rPr>
              <a:t>120-180 dk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1589642" y="7756912"/>
            <a:ext cx="6609554" cy="345479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marL="0" lvl="0" indent="0" algn="l">
              <a:lnSpc>
                <a:spcPts val="2940"/>
              </a:lnSpc>
              <a:spcBef>
                <a:spcPct val="0"/>
              </a:spcBef>
            </a:pPr>
            <a:r>
              <a:rPr lang="en-US" sz="2100" b="1" u="none" strike="noStrike" dirty="0">
                <a:solidFill>
                  <a:srgbClr val="565656"/>
                </a:solidFill>
                <a:latin typeface="Montserrat Bold"/>
                <a:ea typeface="Montserrat Bold"/>
                <a:cs typeface="Montserrat Bold"/>
                <a:sym typeface="Montserrat Bold"/>
              </a:rPr>
              <a:t>1 moderatör, 1 koordinatör, her </a:t>
            </a:r>
            <a:r>
              <a:rPr lang="en-US" sz="2100" b="1" u="none" strike="noStrike" dirty="0" err="1">
                <a:solidFill>
                  <a:srgbClr val="565656"/>
                </a:solidFill>
                <a:latin typeface="Montserrat Bold"/>
                <a:ea typeface="Montserrat Bold"/>
                <a:cs typeface="Montserrat Bold"/>
                <a:sym typeface="Montserrat Bold"/>
              </a:rPr>
              <a:t>takıma</a:t>
            </a:r>
            <a:r>
              <a:rPr lang="en-US" sz="2100" b="1" u="none" strike="noStrike" dirty="0">
                <a:solidFill>
                  <a:srgbClr val="565656"/>
                </a:solidFill>
                <a:latin typeface="Montserrat Bold"/>
                <a:ea typeface="Montserrat Bold"/>
                <a:cs typeface="Montserrat Bold"/>
                <a:sym typeface="Montserrat Bold"/>
              </a:rPr>
              <a:t> 1 asistan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4811" y="8265547"/>
            <a:ext cx="3356189" cy="345479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marL="0" lvl="0" indent="0" algn="l">
              <a:lnSpc>
                <a:spcPts val="2940"/>
              </a:lnSpc>
              <a:spcBef>
                <a:spcPct val="0"/>
              </a:spcBef>
            </a:pPr>
            <a:r>
              <a:rPr lang="en-US" sz="2100" b="1" u="none" strike="noStrike" dirty="0">
                <a:solidFill>
                  <a:srgbClr val="565656"/>
                </a:solidFill>
                <a:latin typeface="Montserrat Bold"/>
                <a:ea typeface="Montserrat Bold"/>
                <a:cs typeface="Montserrat Bold"/>
                <a:sym typeface="Montserrat Bold"/>
              </a:rPr>
              <a:t>Katılımcı Sayısı:  15-200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904312" y="3034080"/>
            <a:ext cx="7197286" cy="3564309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just">
              <a:lnSpc>
                <a:spcPts val="2800"/>
              </a:lnSpc>
            </a:pP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Uzun zaman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önce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, çok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uzak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bir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galakside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…</a:t>
            </a:r>
          </a:p>
          <a:p>
            <a:pPr algn="just">
              <a:lnSpc>
                <a:spcPts val="2800"/>
              </a:lnSpc>
            </a:pPr>
            <a:endParaRPr lang="en-US" sz="2000" dirty="0">
              <a:solidFill>
                <a:srgbClr val="565656"/>
              </a:solidFill>
              <a:latin typeface="Montserrat"/>
              <a:ea typeface="Montserrat"/>
              <a:cs typeface="Montserrat"/>
              <a:sym typeface="Montserrat"/>
            </a:endParaRPr>
          </a:p>
          <a:p>
            <a:pPr algn="just">
              <a:lnSpc>
                <a:spcPts val="2800"/>
              </a:lnSpc>
            </a:pP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“Güç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sizinle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olsun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”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diyerek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başlayan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bu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takım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çalışması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,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pusulalar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ve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görev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kartlarıyla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ilerleyen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,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şifre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çözme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ve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iş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birliği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gerektiren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heyecan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dolu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bir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eğitim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macerası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!</a:t>
            </a:r>
          </a:p>
          <a:p>
            <a:pPr algn="just">
              <a:lnSpc>
                <a:spcPts val="2800"/>
              </a:lnSpc>
            </a:pP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Modüler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görevlerden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oluşan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Işın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Kılıcı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Okulu'nda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ışın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kılıcı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kullanımı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,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bulmacalar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,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lazerli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geçişler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ve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hareket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sensörlü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alanlar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sizi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bekliyor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.</a:t>
            </a:r>
            <a:endParaRPr lang="tr-TR" sz="2000" dirty="0">
              <a:solidFill>
                <a:srgbClr val="565656"/>
              </a:solidFill>
              <a:latin typeface="Montserrat"/>
              <a:ea typeface="Montserrat"/>
              <a:cs typeface="Montserrat"/>
              <a:sym typeface="Montserrat"/>
            </a:endParaRPr>
          </a:p>
          <a:p>
            <a:pPr algn="just">
              <a:lnSpc>
                <a:spcPts val="2800"/>
              </a:lnSpc>
            </a:pPr>
            <a:endParaRPr lang="en-US" sz="2000" dirty="0">
              <a:solidFill>
                <a:srgbClr val="565656"/>
              </a:solidFill>
              <a:latin typeface="Montserrat"/>
              <a:ea typeface="Montserrat"/>
              <a:cs typeface="Montserrat"/>
              <a:sym typeface="Montserrat"/>
            </a:endParaRPr>
          </a:p>
          <a:p>
            <a:pPr algn="just">
              <a:lnSpc>
                <a:spcPts val="2800"/>
              </a:lnSpc>
            </a:pP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Süre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ve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zorluk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seviyesi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size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özel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olarak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ayarlanıyor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.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1882048" y="2358708"/>
            <a:ext cx="9440648" cy="35877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2800"/>
              </a:lnSpc>
            </a:pPr>
            <a:r>
              <a:rPr lang="en-US" sz="2000">
                <a:solidFill>
                  <a:srgbClr val="000000"/>
                </a:solidFill>
                <a:latin typeface="Roboto Condensed"/>
                <a:ea typeface="Roboto Condensed"/>
                <a:cs typeface="Roboto Condensed"/>
                <a:sym typeface="Roboto Condensed"/>
              </a:rPr>
              <a:t>TAKIM ÇALIŞMASI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3274322" y="9587428"/>
            <a:ext cx="6564285" cy="32321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0" lvl="0" indent="0" algn="ctr">
              <a:lnSpc>
                <a:spcPts val="2660"/>
              </a:lnSpc>
              <a:spcBef>
                <a:spcPct val="0"/>
              </a:spcBef>
            </a:pPr>
            <a:r>
              <a:rPr lang="en-US" sz="190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https://www.m3.com.tr/star-team-isin-kilici-okulu/ </a:t>
            </a:r>
          </a:p>
        </p:txBody>
      </p:sp>
      <p:sp>
        <p:nvSpPr>
          <p:cNvPr id="27" name="TextBox 27"/>
          <p:cNvSpPr txBox="1"/>
          <p:nvPr/>
        </p:nvSpPr>
        <p:spPr>
          <a:xfrm>
            <a:off x="5572493" y="9240719"/>
            <a:ext cx="1895107" cy="345479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marL="0" lvl="0" indent="0" algn="l">
              <a:lnSpc>
                <a:spcPts val="2940"/>
              </a:lnSpc>
              <a:spcBef>
                <a:spcPct val="0"/>
              </a:spcBef>
            </a:pPr>
            <a:r>
              <a:rPr lang="en-US" sz="2100" b="1" dirty="0">
                <a:solidFill>
                  <a:srgbClr val="565656"/>
                </a:solidFill>
                <a:latin typeface="Montserrat Bold"/>
                <a:ea typeface="Montserrat Bold"/>
                <a:cs typeface="Montserrat Bold"/>
                <a:sym typeface="Montserrat Bold"/>
              </a:rPr>
              <a:t>Detaylı bilgi:</a:t>
            </a:r>
          </a:p>
        </p:txBody>
      </p:sp>
      <p:sp>
        <p:nvSpPr>
          <p:cNvPr id="28" name="TextBox 28"/>
          <p:cNvSpPr txBox="1"/>
          <p:nvPr/>
        </p:nvSpPr>
        <p:spPr>
          <a:xfrm>
            <a:off x="1028700" y="9463603"/>
            <a:ext cx="1980378" cy="26670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2160"/>
              </a:lnSpc>
            </a:pPr>
            <a:r>
              <a:rPr lang="en-US" sz="1800" b="1">
                <a:solidFill>
                  <a:srgbClr val="FFFFFF"/>
                </a:solidFill>
                <a:latin typeface="Montserrat Bold"/>
                <a:ea typeface="Montserrat Bold"/>
                <a:cs typeface="Montserrat Bold"/>
                <a:sym typeface="Montserrat Bold"/>
              </a:rPr>
              <a:t>Fiyat: </a:t>
            </a:r>
          </a:p>
        </p:txBody>
      </p:sp>
      <p:sp>
        <p:nvSpPr>
          <p:cNvPr id="29" name="TextBox 29"/>
          <p:cNvSpPr txBox="1"/>
          <p:nvPr/>
        </p:nvSpPr>
        <p:spPr>
          <a:xfrm>
            <a:off x="1127035" y="1513080"/>
            <a:ext cx="9440648" cy="822868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6620"/>
              </a:lnSpc>
            </a:pPr>
            <a:r>
              <a:rPr lang="en-US" sz="4728">
                <a:solidFill>
                  <a:srgbClr val="000000"/>
                </a:solidFill>
                <a:latin typeface="Roboto Condensed"/>
                <a:ea typeface="Roboto Condensed"/>
                <a:cs typeface="Roboto Condensed"/>
                <a:sym typeface="Roboto Condensed"/>
              </a:rPr>
              <a:t>STAR TEAM IŞIN KILICI OKULU</a:t>
            </a:r>
          </a:p>
        </p:txBody>
      </p:sp>
    </p:spTree>
  </p:cSld>
  <p:clrMapOvr>
    <a:masterClrMapping/>
  </p:clrMapOvr>
</p:sld>
</file>

<file path=ppt/slides/slide5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2"/>
          <p:cNvGrpSpPr/>
          <p:nvPr/>
        </p:nvGrpSpPr>
        <p:grpSpPr>
          <a:xfrm>
            <a:off x="9703621" y="0"/>
            <a:ext cx="8584380" cy="10287000"/>
            <a:chOff x="0" y="0"/>
            <a:chExt cx="3358824" cy="2709333"/>
          </a:xfrm>
          <a:solidFill>
            <a:schemeClr val="bg2">
              <a:lumMod val="25000"/>
            </a:schemeClr>
          </a:solidFill>
        </p:grpSpPr>
        <p:sp>
          <p:nvSpPr>
            <p:cNvPr id="3" name="Freeform 3"/>
            <p:cNvSpPr/>
            <p:nvPr/>
          </p:nvSpPr>
          <p:spPr>
            <a:xfrm>
              <a:off x="0" y="0"/>
              <a:ext cx="3358824" cy="2709333"/>
            </a:xfrm>
            <a:custGeom>
              <a:avLst/>
              <a:gdLst/>
              <a:ahLst/>
              <a:cxnLst/>
              <a:rect l="l" t="t" r="r" b="b"/>
              <a:pathLst>
                <a:path w="3358824" h="2709333">
                  <a:moveTo>
                    <a:pt x="0" y="0"/>
                  </a:moveTo>
                  <a:lnTo>
                    <a:pt x="3358824" y="0"/>
                  </a:lnTo>
                  <a:lnTo>
                    <a:pt x="3358824" y="2709333"/>
                  </a:lnTo>
                  <a:lnTo>
                    <a:pt x="0" y="2709333"/>
                  </a:lnTo>
                  <a:close/>
                </a:path>
              </a:pathLst>
            </a:custGeom>
            <a:grpFill/>
          </p:spPr>
          <p:txBody>
            <a:bodyPr/>
            <a:lstStyle/>
            <a:p>
              <a:endParaRPr lang="tr-TR"/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0" y="-38100"/>
              <a:ext cx="3358824" cy="2747433"/>
            </a:xfrm>
            <a:prstGeom prst="rect">
              <a:avLst/>
            </a:prstGeom>
            <a:grpFill/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940"/>
                </a:lnSpc>
              </a:pPr>
              <a:endParaRPr/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8256852" y="2195976"/>
            <a:ext cx="3241165" cy="5559935"/>
            <a:chOff x="0" y="0"/>
            <a:chExt cx="4321553" cy="7413246"/>
          </a:xfrm>
        </p:grpSpPr>
        <p:pic>
          <p:nvPicPr>
            <p:cNvPr id="6" name="Picture 6"/>
            <p:cNvPicPr>
              <a:picLocks noChangeAspect="1"/>
            </p:cNvPicPr>
            <p:nvPr/>
          </p:nvPicPr>
          <p:blipFill>
            <a:blip r:embed="rId2"/>
            <a:srcRect l="22094" t="6307" r="47141" b="4755"/>
            <a:stretch>
              <a:fillRect/>
            </a:stretch>
          </p:blipFill>
          <p:spPr>
            <a:xfrm>
              <a:off x="0" y="0"/>
              <a:ext cx="4321553" cy="7413246"/>
            </a:xfrm>
            <a:prstGeom prst="rect">
              <a:avLst/>
            </a:prstGeom>
          </p:spPr>
        </p:pic>
      </p:grpSp>
      <p:grpSp>
        <p:nvGrpSpPr>
          <p:cNvPr id="7" name="Group 7"/>
          <p:cNvGrpSpPr/>
          <p:nvPr/>
        </p:nvGrpSpPr>
        <p:grpSpPr>
          <a:xfrm>
            <a:off x="11653271" y="2195976"/>
            <a:ext cx="3241165" cy="5559935"/>
            <a:chOff x="0" y="0"/>
            <a:chExt cx="4321553" cy="7413246"/>
          </a:xfrm>
        </p:grpSpPr>
        <p:pic>
          <p:nvPicPr>
            <p:cNvPr id="8" name="Picture 8"/>
            <p:cNvPicPr>
              <a:picLocks noChangeAspect="1"/>
            </p:cNvPicPr>
            <p:nvPr/>
          </p:nvPicPr>
          <p:blipFill>
            <a:blip r:embed="rId3"/>
            <a:srcRect l="11136" r="11136"/>
            <a:stretch>
              <a:fillRect/>
            </a:stretch>
          </p:blipFill>
          <p:spPr>
            <a:xfrm>
              <a:off x="0" y="0"/>
              <a:ext cx="4321553" cy="7413246"/>
            </a:xfrm>
            <a:prstGeom prst="rect">
              <a:avLst/>
            </a:prstGeom>
          </p:spPr>
        </p:pic>
      </p:grpSp>
      <p:grpSp>
        <p:nvGrpSpPr>
          <p:cNvPr id="9" name="Group 9"/>
          <p:cNvGrpSpPr/>
          <p:nvPr/>
        </p:nvGrpSpPr>
        <p:grpSpPr>
          <a:xfrm>
            <a:off x="15046835" y="2195976"/>
            <a:ext cx="3241165" cy="5559935"/>
            <a:chOff x="0" y="0"/>
            <a:chExt cx="4321553" cy="7413246"/>
          </a:xfrm>
        </p:grpSpPr>
        <p:pic>
          <p:nvPicPr>
            <p:cNvPr id="10" name="Picture 10"/>
            <p:cNvPicPr>
              <a:picLocks noChangeAspect="1"/>
            </p:cNvPicPr>
            <p:nvPr/>
          </p:nvPicPr>
          <p:blipFill>
            <a:blip r:embed="rId4"/>
            <a:srcRect l="52106" r="15102"/>
            <a:stretch>
              <a:fillRect/>
            </a:stretch>
          </p:blipFill>
          <p:spPr>
            <a:xfrm>
              <a:off x="0" y="0"/>
              <a:ext cx="4321553" cy="7413246"/>
            </a:xfrm>
            <a:prstGeom prst="rect">
              <a:avLst/>
            </a:prstGeom>
          </p:spPr>
        </p:pic>
      </p:grpSp>
      <p:sp>
        <p:nvSpPr>
          <p:cNvPr id="11" name="Freeform 11"/>
          <p:cNvSpPr/>
          <p:nvPr/>
        </p:nvSpPr>
        <p:spPr>
          <a:xfrm>
            <a:off x="12400255" y="9021491"/>
            <a:ext cx="3211827" cy="2879938"/>
          </a:xfrm>
          <a:custGeom>
            <a:avLst/>
            <a:gdLst/>
            <a:ahLst/>
            <a:cxnLst/>
            <a:rect l="l" t="t" r="r" b="b"/>
            <a:pathLst>
              <a:path w="3211827" h="2879938">
                <a:moveTo>
                  <a:pt x="0" y="0"/>
                </a:moveTo>
                <a:lnTo>
                  <a:pt x="3211827" y="0"/>
                </a:lnTo>
                <a:lnTo>
                  <a:pt x="3211827" y="2879938"/>
                </a:lnTo>
                <a:lnTo>
                  <a:pt x="0" y="2879938"/>
                </a:lnTo>
                <a:lnTo>
                  <a:pt x="0" y="0"/>
                </a:lnTo>
                <a:close/>
              </a:path>
            </a:pathLst>
          </a:custGeom>
          <a:blipFill>
            <a:blip r:embed="rId5">
              <a:extLst>
                <a:ext uri="{96DAC541-7B7A-43D3-8B79-37D633B846F1}">
                  <asvg:svgBlip xmlns:asvg="http://schemas.microsoft.com/office/drawing/2016/SVG/main" r:embed="rId6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tr-TR"/>
          </a:p>
        </p:txBody>
      </p:sp>
      <p:sp>
        <p:nvSpPr>
          <p:cNvPr id="12" name="Freeform 12"/>
          <p:cNvSpPr/>
          <p:nvPr/>
        </p:nvSpPr>
        <p:spPr>
          <a:xfrm>
            <a:off x="16052795" y="596667"/>
            <a:ext cx="1216708" cy="1216708"/>
          </a:xfrm>
          <a:custGeom>
            <a:avLst/>
            <a:gdLst/>
            <a:ahLst/>
            <a:cxnLst/>
            <a:rect l="l" t="t" r="r" b="b"/>
            <a:pathLst>
              <a:path w="1216708" h="1216708">
                <a:moveTo>
                  <a:pt x="0" y="0"/>
                </a:moveTo>
                <a:lnTo>
                  <a:pt x="1216708" y="0"/>
                </a:lnTo>
                <a:lnTo>
                  <a:pt x="1216708" y="1216708"/>
                </a:lnTo>
                <a:lnTo>
                  <a:pt x="0" y="1216708"/>
                </a:lnTo>
                <a:lnTo>
                  <a:pt x="0" y="0"/>
                </a:lnTo>
                <a:close/>
              </a:path>
            </a:pathLst>
          </a:custGeom>
          <a:blipFill>
            <a:blip r:embed="rId7"/>
            <a:stretch>
              <a:fillRect/>
            </a:stretch>
          </a:blipFill>
          <a:ln cap="sq">
            <a:noFill/>
            <a:prstDash val="solid"/>
            <a:miter/>
          </a:ln>
        </p:spPr>
        <p:txBody>
          <a:bodyPr/>
          <a:lstStyle/>
          <a:p>
            <a:endParaRPr lang="tr-TR"/>
          </a:p>
        </p:txBody>
      </p:sp>
      <p:sp>
        <p:nvSpPr>
          <p:cNvPr id="13" name="Freeform 13"/>
          <p:cNvSpPr/>
          <p:nvPr/>
        </p:nvSpPr>
        <p:spPr>
          <a:xfrm>
            <a:off x="851334" y="596667"/>
            <a:ext cx="2061427" cy="2061427"/>
          </a:xfrm>
          <a:custGeom>
            <a:avLst/>
            <a:gdLst/>
            <a:ahLst/>
            <a:cxnLst/>
            <a:rect l="l" t="t" r="r" b="b"/>
            <a:pathLst>
              <a:path w="2061427" h="2061427">
                <a:moveTo>
                  <a:pt x="0" y="0"/>
                </a:moveTo>
                <a:lnTo>
                  <a:pt x="2061428" y="0"/>
                </a:lnTo>
                <a:lnTo>
                  <a:pt x="2061428" y="2061427"/>
                </a:lnTo>
                <a:lnTo>
                  <a:pt x="0" y="2061427"/>
                </a:lnTo>
                <a:lnTo>
                  <a:pt x="0" y="0"/>
                </a:lnTo>
                <a:close/>
              </a:path>
            </a:pathLst>
          </a:custGeom>
          <a:blipFill>
            <a:blip r:embed="rId8">
              <a:extLst>
                <a:ext uri="{96DAC541-7B7A-43D3-8B79-37D633B846F1}">
                  <asvg:svgBlip xmlns:asvg="http://schemas.microsoft.com/office/drawing/2016/SVG/main" r:embed="rId9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tr-TR"/>
          </a:p>
        </p:txBody>
      </p:sp>
      <p:sp>
        <p:nvSpPr>
          <p:cNvPr id="14" name="Freeform 14"/>
          <p:cNvSpPr/>
          <p:nvPr/>
        </p:nvSpPr>
        <p:spPr>
          <a:xfrm>
            <a:off x="854169" y="7252751"/>
            <a:ext cx="386295" cy="386295"/>
          </a:xfrm>
          <a:custGeom>
            <a:avLst/>
            <a:gdLst/>
            <a:ahLst/>
            <a:cxnLst/>
            <a:rect l="l" t="t" r="r" b="b"/>
            <a:pathLst>
              <a:path w="386295" h="386295">
                <a:moveTo>
                  <a:pt x="0" y="0"/>
                </a:moveTo>
                <a:lnTo>
                  <a:pt x="386295" y="0"/>
                </a:lnTo>
                <a:lnTo>
                  <a:pt x="386295" y="386295"/>
                </a:lnTo>
                <a:lnTo>
                  <a:pt x="0" y="386295"/>
                </a:lnTo>
                <a:lnTo>
                  <a:pt x="0" y="0"/>
                </a:lnTo>
                <a:close/>
              </a:path>
            </a:pathLst>
          </a:custGeom>
          <a:blipFill>
            <a:blip r:embed="rId10">
              <a:extLst>
                <a:ext uri="{96DAC541-7B7A-43D3-8B79-37D633B846F1}">
                  <asvg:svgBlip xmlns:asvg="http://schemas.microsoft.com/office/drawing/2016/SVG/main" r:embed="rId11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tr-TR"/>
          </a:p>
        </p:txBody>
      </p:sp>
      <p:sp>
        <p:nvSpPr>
          <p:cNvPr id="15" name="Freeform 15"/>
          <p:cNvSpPr/>
          <p:nvPr/>
        </p:nvSpPr>
        <p:spPr>
          <a:xfrm>
            <a:off x="812686" y="7755911"/>
            <a:ext cx="595651" cy="347711"/>
          </a:xfrm>
          <a:custGeom>
            <a:avLst/>
            <a:gdLst/>
            <a:ahLst/>
            <a:cxnLst/>
            <a:rect l="l" t="t" r="r" b="b"/>
            <a:pathLst>
              <a:path w="595651" h="347711">
                <a:moveTo>
                  <a:pt x="0" y="0"/>
                </a:moveTo>
                <a:lnTo>
                  <a:pt x="595651" y="0"/>
                </a:lnTo>
                <a:lnTo>
                  <a:pt x="595651" y="347711"/>
                </a:lnTo>
                <a:lnTo>
                  <a:pt x="0" y="347711"/>
                </a:lnTo>
                <a:lnTo>
                  <a:pt x="0" y="0"/>
                </a:lnTo>
                <a:close/>
              </a:path>
            </a:pathLst>
          </a:custGeom>
          <a:blipFill>
            <a:blip r:embed="rId12">
              <a:extLst>
                <a:ext uri="{96DAC541-7B7A-43D3-8B79-37D633B846F1}">
                  <asvg:svgBlip xmlns:asvg="http://schemas.microsoft.com/office/drawing/2016/SVG/main" r:embed="rId13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tr-TR"/>
          </a:p>
        </p:txBody>
      </p:sp>
      <p:sp>
        <p:nvSpPr>
          <p:cNvPr id="19" name="Freeform 19"/>
          <p:cNvSpPr/>
          <p:nvPr/>
        </p:nvSpPr>
        <p:spPr>
          <a:xfrm>
            <a:off x="9838607" y="9258300"/>
            <a:ext cx="824341" cy="607951"/>
          </a:xfrm>
          <a:custGeom>
            <a:avLst/>
            <a:gdLst/>
            <a:ahLst/>
            <a:cxnLst/>
            <a:rect l="l" t="t" r="r" b="b"/>
            <a:pathLst>
              <a:path w="824341" h="607951">
                <a:moveTo>
                  <a:pt x="0" y="0"/>
                </a:moveTo>
                <a:lnTo>
                  <a:pt x="824341" y="0"/>
                </a:lnTo>
                <a:lnTo>
                  <a:pt x="824341" y="607951"/>
                </a:lnTo>
                <a:lnTo>
                  <a:pt x="0" y="607951"/>
                </a:lnTo>
                <a:lnTo>
                  <a:pt x="0" y="0"/>
                </a:lnTo>
                <a:close/>
              </a:path>
            </a:pathLst>
          </a:custGeom>
        </p:spPr>
        <p:txBody>
          <a:bodyPr/>
          <a:lstStyle/>
          <a:p>
            <a:endParaRPr lang="tr-TR"/>
          </a:p>
        </p:txBody>
      </p:sp>
      <p:sp>
        <p:nvSpPr>
          <p:cNvPr id="20" name="Freeform 20"/>
          <p:cNvSpPr/>
          <p:nvPr/>
        </p:nvSpPr>
        <p:spPr>
          <a:xfrm>
            <a:off x="10384741" y="9590801"/>
            <a:ext cx="556412" cy="569949"/>
          </a:xfrm>
          <a:custGeom>
            <a:avLst/>
            <a:gdLst/>
            <a:ahLst/>
            <a:cxnLst/>
            <a:rect l="l" t="t" r="r" b="b"/>
            <a:pathLst>
              <a:path w="556412" h="569949">
                <a:moveTo>
                  <a:pt x="0" y="0"/>
                </a:moveTo>
                <a:lnTo>
                  <a:pt x="556413" y="0"/>
                </a:lnTo>
                <a:lnTo>
                  <a:pt x="556413" y="569949"/>
                </a:lnTo>
                <a:lnTo>
                  <a:pt x="0" y="569949"/>
                </a:lnTo>
                <a:lnTo>
                  <a:pt x="0" y="0"/>
                </a:lnTo>
                <a:close/>
              </a:path>
            </a:pathLst>
          </a:custGeom>
          <a:blipFill>
            <a:blip r:embed="rId14">
              <a:extLst>
                <a:ext uri="{96DAC541-7B7A-43D3-8B79-37D633B846F1}">
                  <asvg:svgBlip xmlns:asvg="http://schemas.microsoft.com/office/drawing/2016/SVG/main" r:embed="rId15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tr-TR"/>
          </a:p>
        </p:txBody>
      </p:sp>
      <p:sp>
        <p:nvSpPr>
          <p:cNvPr id="21" name="TextBox 21"/>
          <p:cNvSpPr txBox="1"/>
          <p:nvPr/>
        </p:nvSpPr>
        <p:spPr>
          <a:xfrm>
            <a:off x="1589642" y="7248731"/>
            <a:ext cx="1419436" cy="355782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marL="0" lvl="0" indent="0" algn="l">
              <a:lnSpc>
                <a:spcPts val="2940"/>
              </a:lnSpc>
              <a:spcBef>
                <a:spcPct val="0"/>
              </a:spcBef>
            </a:pPr>
            <a:r>
              <a:rPr lang="en-US" sz="2100" b="1" dirty="0">
                <a:solidFill>
                  <a:srgbClr val="565656"/>
                </a:solidFill>
                <a:latin typeface="Montserrat Bold"/>
                <a:ea typeface="Montserrat Bold"/>
                <a:cs typeface="Montserrat Bold"/>
                <a:sym typeface="Montserrat Bold"/>
              </a:rPr>
              <a:t>60-120 dk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1589642" y="7756913"/>
            <a:ext cx="6667210" cy="345479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marL="0" lvl="0" indent="0" algn="l">
              <a:lnSpc>
                <a:spcPts val="2940"/>
              </a:lnSpc>
              <a:spcBef>
                <a:spcPct val="0"/>
              </a:spcBef>
            </a:pPr>
            <a:r>
              <a:rPr lang="en-US" sz="2100" b="1" u="none" strike="noStrike" dirty="0">
                <a:solidFill>
                  <a:srgbClr val="565656"/>
                </a:solidFill>
                <a:latin typeface="Montserrat Bold"/>
                <a:ea typeface="Montserrat Bold"/>
                <a:cs typeface="Montserrat Bold"/>
                <a:sym typeface="Montserrat Bold"/>
              </a:rPr>
              <a:t>1 moderatör, 1 koordinatör, her </a:t>
            </a:r>
            <a:r>
              <a:rPr lang="en-US" sz="2100" b="1" u="none" strike="noStrike" dirty="0" err="1">
                <a:solidFill>
                  <a:srgbClr val="565656"/>
                </a:solidFill>
                <a:latin typeface="Montserrat Bold"/>
                <a:ea typeface="Montserrat Bold"/>
                <a:cs typeface="Montserrat Bold"/>
                <a:sym typeface="Montserrat Bold"/>
              </a:rPr>
              <a:t>takıma</a:t>
            </a:r>
            <a:r>
              <a:rPr lang="en-US" sz="2100" b="1" u="none" strike="noStrike" dirty="0">
                <a:solidFill>
                  <a:srgbClr val="565656"/>
                </a:solidFill>
                <a:latin typeface="Montserrat Bold"/>
                <a:ea typeface="Montserrat Bold"/>
                <a:cs typeface="Montserrat Bold"/>
                <a:sym typeface="Montserrat Bold"/>
              </a:rPr>
              <a:t> 1 asistan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4810" y="8265547"/>
            <a:ext cx="3279989" cy="345479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marL="0" lvl="0" indent="0" algn="l">
              <a:lnSpc>
                <a:spcPts val="2940"/>
              </a:lnSpc>
              <a:spcBef>
                <a:spcPct val="0"/>
              </a:spcBef>
            </a:pPr>
            <a:r>
              <a:rPr lang="en-US" sz="2100" b="1" u="none" strike="noStrike" dirty="0">
                <a:solidFill>
                  <a:srgbClr val="565656"/>
                </a:solidFill>
                <a:latin typeface="Montserrat Bold"/>
                <a:ea typeface="Montserrat Bold"/>
                <a:cs typeface="Montserrat Bold"/>
                <a:sym typeface="Montserrat Bold"/>
              </a:rPr>
              <a:t>Katılımcı Sayısı:  10-500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904312" y="2877074"/>
            <a:ext cx="7197286" cy="4282454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just">
              <a:lnSpc>
                <a:spcPts val="2800"/>
              </a:lnSpc>
            </a:pP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Bir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ihtiyaç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sahibinin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en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büyük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hayalini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gerçekleştirmek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için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harika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bir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takım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çalışması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ve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anlamlı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bir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sosyal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sorumluluk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projesi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!</a:t>
            </a:r>
          </a:p>
          <a:p>
            <a:pPr algn="just">
              <a:lnSpc>
                <a:spcPts val="2800"/>
              </a:lnSpc>
            </a:pPr>
            <a:endParaRPr lang="en-US" sz="2000" dirty="0">
              <a:solidFill>
                <a:srgbClr val="565656"/>
              </a:solidFill>
              <a:latin typeface="Montserrat"/>
              <a:ea typeface="Montserrat"/>
              <a:cs typeface="Montserrat"/>
              <a:sym typeface="Montserrat"/>
            </a:endParaRPr>
          </a:p>
          <a:p>
            <a:pPr algn="just">
              <a:lnSpc>
                <a:spcPts val="2800"/>
              </a:lnSpc>
            </a:pP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Katılımcılar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takımlara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ayrılır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,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kısa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bir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eğitim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alır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ve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demonte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sandalyeleri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birleştirip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ayarlarını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yapar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. Her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takım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,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bir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kişiye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özel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sandalye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tasarlayıp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süsler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,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ardından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ona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özel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bir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mektup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yazar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.</a:t>
            </a:r>
          </a:p>
          <a:p>
            <a:pPr algn="just">
              <a:lnSpc>
                <a:spcPts val="2800"/>
              </a:lnSpc>
            </a:pPr>
            <a:endParaRPr lang="en-US" sz="2000" dirty="0">
              <a:solidFill>
                <a:srgbClr val="565656"/>
              </a:solidFill>
              <a:latin typeface="Montserrat"/>
              <a:ea typeface="Montserrat"/>
              <a:cs typeface="Montserrat"/>
              <a:sym typeface="Montserrat"/>
            </a:endParaRPr>
          </a:p>
          <a:p>
            <a:pPr algn="just">
              <a:lnSpc>
                <a:spcPts val="2800"/>
              </a:lnSpc>
            </a:pP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Tekerlekli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Sandalye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Bilgi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Yarışması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:</a:t>
            </a:r>
          </a:p>
          <a:p>
            <a:pPr marL="0" lvl="0" indent="0" algn="just">
              <a:lnSpc>
                <a:spcPts val="2800"/>
              </a:lnSpc>
              <a:spcBef>
                <a:spcPct val="0"/>
              </a:spcBef>
            </a:pP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Soruları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bilen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takımlar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parça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kazanır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!</a:t>
            </a:r>
            <a:r>
              <a:rPr lang="tr-TR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Daha çok bilgi,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daha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çok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iyilik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!</a:t>
            </a:r>
            <a:endParaRPr lang="en-US" sz="2000" dirty="0">
              <a:solidFill>
                <a:srgbClr val="565656"/>
              </a:solidFill>
              <a:latin typeface="Montserrat"/>
              <a:ea typeface="Montserrat"/>
              <a:cs typeface="Montserrat"/>
              <a:sym typeface="Montserrat"/>
              <a:hlinkClick r:id="rId16" tooltip="https://youtu.be/PvrsKVrJ8dw"/>
            </a:endParaRPr>
          </a:p>
        </p:txBody>
      </p:sp>
      <p:sp>
        <p:nvSpPr>
          <p:cNvPr id="25" name="TextBox 25"/>
          <p:cNvSpPr txBox="1"/>
          <p:nvPr/>
        </p:nvSpPr>
        <p:spPr>
          <a:xfrm>
            <a:off x="1882048" y="2358708"/>
            <a:ext cx="9440648" cy="35877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2800"/>
              </a:lnSpc>
            </a:pPr>
            <a:r>
              <a:rPr lang="en-US" sz="2000">
                <a:solidFill>
                  <a:srgbClr val="000000"/>
                </a:solidFill>
                <a:latin typeface="Roboto Condensed"/>
                <a:ea typeface="Roboto Condensed"/>
                <a:cs typeface="Roboto Condensed"/>
                <a:sym typeface="Roboto Condensed"/>
              </a:rPr>
              <a:t>SOSYAL SORUMLULUK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3274322" y="9587428"/>
            <a:ext cx="6564285" cy="65659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0" lvl="0" indent="0" algn="ctr">
              <a:lnSpc>
                <a:spcPts val="2660"/>
              </a:lnSpc>
              <a:spcBef>
                <a:spcPct val="0"/>
              </a:spcBef>
            </a:pPr>
            <a:r>
              <a:rPr lang="en-US" sz="190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http://www.m3.com.tr/etkinlik/tekerlekli-sandalye-fabrikasi/ </a:t>
            </a:r>
          </a:p>
        </p:txBody>
      </p:sp>
      <p:sp>
        <p:nvSpPr>
          <p:cNvPr id="27" name="TextBox 27"/>
          <p:cNvSpPr txBox="1"/>
          <p:nvPr/>
        </p:nvSpPr>
        <p:spPr>
          <a:xfrm>
            <a:off x="5572493" y="9240719"/>
            <a:ext cx="1895107" cy="345479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marL="0" lvl="0" indent="0" algn="l">
              <a:lnSpc>
                <a:spcPts val="2940"/>
              </a:lnSpc>
              <a:spcBef>
                <a:spcPct val="0"/>
              </a:spcBef>
            </a:pPr>
            <a:r>
              <a:rPr lang="en-US" sz="2100" b="1" dirty="0">
                <a:solidFill>
                  <a:srgbClr val="565656"/>
                </a:solidFill>
                <a:latin typeface="Montserrat Bold"/>
                <a:ea typeface="Montserrat Bold"/>
                <a:cs typeface="Montserrat Bold"/>
                <a:sym typeface="Montserrat Bold"/>
              </a:rPr>
              <a:t>Detaylı bilgi:</a:t>
            </a:r>
          </a:p>
        </p:txBody>
      </p:sp>
      <p:sp>
        <p:nvSpPr>
          <p:cNvPr id="28" name="TextBox 28"/>
          <p:cNvSpPr txBox="1"/>
          <p:nvPr/>
        </p:nvSpPr>
        <p:spPr>
          <a:xfrm>
            <a:off x="1028700" y="9463603"/>
            <a:ext cx="1980378" cy="26670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2160"/>
              </a:lnSpc>
            </a:pPr>
            <a:r>
              <a:rPr lang="en-US" sz="1800" b="1">
                <a:solidFill>
                  <a:srgbClr val="FFFFFF"/>
                </a:solidFill>
                <a:latin typeface="Montserrat Bold"/>
                <a:ea typeface="Montserrat Bold"/>
                <a:cs typeface="Montserrat Bold"/>
                <a:sym typeface="Montserrat Bold"/>
              </a:rPr>
              <a:t>Fiyat: </a:t>
            </a:r>
          </a:p>
        </p:txBody>
      </p:sp>
      <p:sp>
        <p:nvSpPr>
          <p:cNvPr id="29" name="TextBox 29"/>
          <p:cNvSpPr txBox="1"/>
          <p:nvPr/>
        </p:nvSpPr>
        <p:spPr>
          <a:xfrm>
            <a:off x="1127035" y="1541655"/>
            <a:ext cx="9440648" cy="697773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5640"/>
              </a:lnSpc>
            </a:pPr>
            <a:r>
              <a:rPr lang="en-US" sz="4028">
                <a:solidFill>
                  <a:srgbClr val="000000"/>
                </a:solidFill>
                <a:latin typeface="Roboto Condensed"/>
                <a:ea typeface="Roboto Condensed"/>
                <a:cs typeface="Roboto Condensed"/>
                <a:sym typeface="Roboto Condensed"/>
              </a:rPr>
              <a:t>TEKERLEKLİ SANDALYE BİLGİ YARIŞMASI</a:t>
            </a:r>
          </a:p>
        </p:txBody>
      </p:sp>
    </p:spTree>
  </p:cSld>
  <p:clrMapOvr>
    <a:masterClrMapping/>
  </p:clrMapOvr>
</p:sld>
</file>

<file path=ppt/slides/slide6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2"/>
          <p:cNvGrpSpPr/>
          <p:nvPr/>
        </p:nvGrpSpPr>
        <p:grpSpPr>
          <a:xfrm>
            <a:off x="9703621" y="0"/>
            <a:ext cx="8584380" cy="10287000"/>
            <a:chOff x="0" y="0"/>
            <a:chExt cx="3358824" cy="2709333"/>
          </a:xfrm>
          <a:solidFill>
            <a:schemeClr val="bg2">
              <a:lumMod val="25000"/>
            </a:schemeClr>
          </a:solidFill>
        </p:grpSpPr>
        <p:sp>
          <p:nvSpPr>
            <p:cNvPr id="3" name="Freeform 3"/>
            <p:cNvSpPr/>
            <p:nvPr/>
          </p:nvSpPr>
          <p:spPr>
            <a:xfrm>
              <a:off x="0" y="0"/>
              <a:ext cx="3358824" cy="2709333"/>
            </a:xfrm>
            <a:custGeom>
              <a:avLst/>
              <a:gdLst/>
              <a:ahLst/>
              <a:cxnLst/>
              <a:rect l="l" t="t" r="r" b="b"/>
              <a:pathLst>
                <a:path w="3358824" h="2709333">
                  <a:moveTo>
                    <a:pt x="0" y="0"/>
                  </a:moveTo>
                  <a:lnTo>
                    <a:pt x="3358824" y="0"/>
                  </a:lnTo>
                  <a:lnTo>
                    <a:pt x="3358824" y="2709333"/>
                  </a:lnTo>
                  <a:lnTo>
                    <a:pt x="0" y="2709333"/>
                  </a:lnTo>
                  <a:close/>
                </a:path>
              </a:pathLst>
            </a:custGeom>
            <a:grpFill/>
          </p:spPr>
          <p:txBody>
            <a:bodyPr/>
            <a:lstStyle/>
            <a:p>
              <a:endParaRPr lang="tr-TR"/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0" y="-38100"/>
              <a:ext cx="3358824" cy="2747433"/>
            </a:xfrm>
            <a:prstGeom prst="rect">
              <a:avLst/>
            </a:prstGeom>
            <a:grpFill/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940"/>
                </a:lnSpc>
              </a:pPr>
              <a:endParaRPr/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8256852" y="2195976"/>
            <a:ext cx="3241165" cy="5559935"/>
            <a:chOff x="0" y="0"/>
            <a:chExt cx="4321553" cy="7413246"/>
          </a:xfrm>
        </p:grpSpPr>
        <p:pic>
          <p:nvPicPr>
            <p:cNvPr id="6" name="Picture 6"/>
            <p:cNvPicPr>
              <a:picLocks noChangeAspect="1"/>
            </p:cNvPicPr>
            <p:nvPr/>
          </p:nvPicPr>
          <p:blipFill>
            <a:blip r:embed="rId2"/>
            <a:srcRect l="30609" t="1615" r="33630" b="52069"/>
            <a:stretch>
              <a:fillRect/>
            </a:stretch>
          </p:blipFill>
          <p:spPr>
            <a:xfrm>
              <a:off x="0" y="0"/>
              <a:ext cx="4321553" cy="7413246"/>
            </a:xfrm>
            <a:prstGeom prst="rect">
              <a:avLst/>
            </a:prstGeom>
          </p:spPr>
        </p:pic>
      </p:grpSp>
      <p:grpSp>
        <p:nvGrpSpPr>
          <p:cNvPr id="7" name="Group 7"/>
          <p:cNvGrpSpPr/>
          <p:nvPr/>
        </p:nvGrpSpPr>
        <p:grpSpPr>
          <a:xfrm>
            <a:off x="11653271" y="2195976"/>
            <a:ext cx="3241165" cy="5559935"/>
            <a:chOff x="0" y="0"/>
            <a:chExt cx="4321553" cy="7413246"/>
          </a:xfrm>
        </p:grpSpPr>
        <p:pic>
          <p:nvPicPr>
            <p:cNvPr id="8" name="Picture 8"/>
            <p:cNvPicPr>
              <a:picLocks noChangeAspect="1"/>
            </p:cNvPicPr>
            <p:nvPr/>
          </p:nvPicPr>
          <p:blipFill>
            <a:blip r:embed="rId3"/>
            <a:srcRect l="45267" t="3699" r="18436" b="4760"/>
            <a:stretch>
              <a:fillRect/>
            </a:stretch>
          </p:blipFill>
          <p:spPr>
            <a:xfrm>
              <a:off x="0" y="0"/>
              <a:ext cx="4321553" cy="7413246"/>
            </a:xfrm>
            <a:prstGeom prst="rect">
              <a:avLst/>
            </a:prstGeom>
          </p:spPr>
        </p:pic>
      </p:grpSp>
      <p:grpSp>
        <p:nvGrpSpPr>
          <p:cNvPr id="9" name="Group 9"/>
          <p:cNvGrpSpPr/>
          <p:nvPr/>
        </p:nvGrpSpPr>
        <p:grpSpPr>
          <a:xfrm>
            <a:off x="15046835" y="2195976"/>
            <a:ext cx="3241165" cy="5559935"/>
            <a:chOff x="0" y="0"/>
            <a:chExt cx="4321553" cy="7413246"/>
          </a:xfrm>
        </p:grpSpPr>
        <p:pic>
          <p:nvPicPr>
            <p:cNvPr id="10" name="Picture 10"/>
            <p:cNvPicPr>
              <a:picLocks noChangeAspect="1"/>
            </p:cNvPicPr>
            <p:nvPr/>
          </p:nvPicPr>
          <p:blipFill>
            <a:blip r:embed="rId4"/>
            <a:srcRect t="1754" b="1754"/>
            <a:stretch>
              <a:fillRect/>
            </a:stretch>
          </p:blipFill>
          <p:spPr>
            <a:xfrm>
              <a:off x="0" y="0"/>
              <a:ext cx="4321553" cy="7413246"/>
            </a:xfrm>
            <a:prstGeom prst="rect">
              <a:avLst/>
            </a:prstGeom>
          </p:spPr>
        </p:pic>
      </p:grpSp>
      <p:sp>
        <p:nvSpPr>
          <p:cNvPr id="11" name="Freeform 11"/>
          <p:cNvSpPr/>
          <p:nvPr/>
        </p:nvSpPr>
        <p:spPr>
          <a:xfrm>
            <a:off x="12400255" y="9021491"/>
            <a:ext cx="3211827" cy="2879938"/>
          </a:xfrm>
          <a:custGeom>
            <a:avLst/>
            <a:gdLst/>
            <a:ahLst/>
            <a:cxnLst/>
            <a:rect l="l" t="t" r="r" b="b"/>
            <a:pathLst>
              <a:path w="3211827" h="2879938">
                <a:moveTo>
                  <a:pt x="0" y="0"/>
                </a:moveTo>
                <a:lnTo>
                  <a:pt x="3211827" y="0"/>
                </a:lnTo>
                <a:lnTo>
                  <a:pt x="3211827" y="2879938"/>
                </a:lnTo>
                <a:lnTo>
                  <a:pt x="0" y="2879938"/>
                </a:lnTo>
                <a:lnTo>
                  <a:pt x="0" y="0"/>
                </a:lnTo>
                <a:close/>
              </a:path>
            </a:pathLst>
          </a:custGeom>
          <a:blipFill>
            <a:blip r:embed="rId5">
              <a:extLst>
                <a:ext uri="{96DAC541-7B7A-43D3-8B79-37D633B846F1}">
                  <asvg:svgBlip xmlns:asvg="http://schemas.microsoft.com/office/drawing/2016/SVG/main" r:embed="rId6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tr-TR"/>
          </a:p>
        </p:txBody>
      </p:sp>
      <p:sp>
        <p:nvSpPr>
          <p:cNvPr id="12" name="Freeform 12"/>
          <p:cNvSpPr/>
          <p:nvPr/>
        </p:nvSpPr>
        <p:spPr>
          <a:xfrm>
            <a:off x="16052795" y="596667"/>
            <a:ext cx="1216708" cy="1216708"/>
          </a:xfrm>
          <a:custGeom>
            <a:avLst/>
            <a:gdLst/>
            <a:ahLst/>
            <a:cxnLst/>
            <a:rect l="l" t="t" r="r" b="b"/>
            <a:pathLst>
              <a:path w="1216708" h="1216708">
                <a:moveTo>
                  <a:pt x="0" y="0"/>
                </a:moveTo>
                <a:lnTo>
                  <a:pt x="1216708" y="0"/>
                </a:lnTo>
                <a:lnTo>
                  <a:pt x="1216708" y="1216708"/>
                </a:lnTo>
                <a:lnTo>
                  <a:pt x="0" y="1216708"/>
                </a:lnTo>
                <a:lnTo>
                  <a:pt x="0" y="0"/>
                </a:lnTo>
                <a:close/>
              </a:path>
            </a:pathLst>
          </a:custGeom>
          <a:blipFill>
            <a:blip r:embed="rId7"/>
            <a:stretch>
              <a:fillRect/>
            </a:stretch>
          </a:blipFill>
          <a:ln cap="sq">
            <a:noFill/>
            <a:prstDash val="solid"/>
            <a:miter/>
          </a:ln>
        </p:spPr>
        <p:txBody>
          <a:bodyPr/>
          <a:lstStyle/>
          <a:p>
            <a:endParaRPr lang="tr-TR"/>
          </a:p>
        </p:txBody>
      </p:sp>
      <p:sp>
        <p:nvSpPr>
          <p:cNvPr id="13" name="Freeform 13"/>
          <p:cNvSpPr/>
          <p:nvPr/>
        </p:nvSpPr>
        <p:spPr>
          <a:xfrm>
            <a:off x="851334" y="596667"/>
            <a:ext cx="2061427" cy="2061427"/>
          </a:xfrm>
          <a:custGeom>
            <a:avLst/>
            <a:gdLst/>
            <a:ahLst/>
            <a:cxnLst/>
            <a:rect l="l" t="t" r="r" b="b"/>
            <a:pathLst>
              <a:path w="2061427" h="2061427">
                <a:moveTo>
                  <a:pt x="0" y="0"/>
                </a:moveTo>
                <a:lnTo>
                  <a:pt x="2061428" y="0"/>
                </a:lnTo>
                <a:lnTo>
                  <a:pt x="2061428" y="2061427"/>
                </a:lnTo>
                <a:lnTo>
                  <a:pt x="0" y="2061427"/>
                </a:lnTo>
                <a:lnTo>
                  <a:pt x="0" y="0"/>
                </a:lnTo>
                <a:close/>
              </a:path>
            </a:pathLst>
          </a:custGeom>
          <a:blipFill>
            <a:blip r:embed="rId8">
              <a:extLst>
                <a:ext uri="{96DAC541-7B7A-43D3-8B79-37D633B846F1}">
                  <asvg:svgBlip xmlns:asvg="http://schemas.microsoft.com/office/drawing/2016/SVG/main" r:embed="rId9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tr-TR"/>
          </a:p>
        </p:txBody>
      </p:sp>
      <p:sp>
        <p:nvSpPr>
          <p:cNvPr id="14" name="Freeform 14"/>
          <p:cNvSpPr/>
          <p:nvPr/>
        </p:nvSpPr>
        <p:spPr>
          <a:xfrm>
            <a:off x="854169" y="7252751"/>
            <a:ext cx="386295" cy="386295"/>
          </a:xfrm>
          <a:custGeom>
            <a:avLst/>
            <a:gdLst/>
            <a:ahLst/>
            <a:cxnLst/>
            <a:rect l="l" t="t" r="r" b="b"/>
            <a:pathLst>
              <a:path w="386295" h="386295">
                <a:moveTo>
                  <a:pt x="0" y="0"/>
                </a:moveTo>
                <a:lnTo>
                  <a:pt x="386295" y="0"/>
                </a:lnTo>
                <a:lnTo>
                  <a:pt x="386295" y="386295"/>
                </a:lnTo>
                <a:lnTo>
                  <a:pt x="0" y="386295"/>
                </a:lnTo>
                <a:lnTo>
                  <a:pt x="0" y="0"/>
                </a:lnTo>
                <a:close/>
              </a:path>
            </a:pathLst>
          </a:custGeom>
          <a:blipFill>
            <a:blip r:embed="rId10">
              <a:extLst>
                <a:ext uri="{96DAC541-7B7A-43D3-8B79-37D633B846F1}">
                  <asvg:svgBlip xmlns:asvg="http://schemas.microsoft.com/office/drawing/2016/SVG/main" r:embed="rId11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tr-TR"/>
          </a:p>
        </p:txBody>
      </p:sp>
      <p:sp>
        <p:nvSpPr>
          <p:cNvPr id="15" name="Freeform 15"/>
          <p:cNvSpPr/>
          <p:nvPr/>
        </p:nvSpPr>
        <p:spPr>
          <a:xfrm>
            <a:off x="812686" y="7755911"/>
            <a:ext cx="595651" cy="347711"/>
          </a:xfrm>
          <a:custGeom>
            <a:avLst/>
            <a:gdLst/>
            <a:ahLst/>
            <a:cxnLst/>
            <a:rect l="l" t="t" r="r" b="b"/>
            <a:pathLst>
              <a:path w="595651" h="347711">
                <a:moveTo>
                  <a:pt x="0" y="0"/>
                </a:moveTo>
                <a:lnTo>
                  <a:pt x="595651" y="0"/>
                </a:lnTo>
                <a:lnTo>
                  <a:pt x="595651" y="347711"/>
                </a:lnTo>
                <a:lnTo>
                  <a:pt x="0" y="347711"/>
                </a:lnTo>
                <a:lnTo>
                  <a:pt x="0" y="0"/>
                </a:lnTo>
                <a:close/>
              </a:path>
            </a:pathLst>
          </a:custGeom>
          <a:blipFill>
            <a:blip r:embed="rId12">
              <a:extLst>
                <a:ext uri="{96DAC541-7B7A-43D3-8B79-37D633B846F1}">
                  <asvg:svgBlip xmlns:asvg="http://schemas.microsoft.com/office/drawing/2016/SVG/main" r:embed="rId13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tr-TR"/>
          </a:p>
        </p:txBody>
      </p:sp>
      <p:sp>
        <p:nvSpPr>
          <p:cNvPr id="19" name="Freeform 19"/>
          <p:cNvSpPr/>
          <p:nvPr/>
        </p:nvSpPr>
        <p:spPr>
          <a:xfrm>
            <a:off x="9838607" y="9258300"/>
            <a:ext cx="824341" cy="607951"/>
          </a:xfrm>
          <a:custGeom>
            <a:avLst/>
            <a:gdLst/>
            <a:ahLst/>
            <a:cxnLst/>
            <a:rect l="l" t="t" r="r" b="b"/>
            <a:pathLst>
              <a:path w="824341" h="607951">
                <a:moveTo>
                  <a:pt x="0" y="0"/>
                </a:moveTo>
                <a:lnTo>
                  <a:pt x="824341" y="0"/>
                </a:lnTo>
                <a:lnTo>
                  <a:pt x="824341" y="607951"/>
                </a:lnTo>
                <a:lnTo>
                  <a:pt x="0" y="607951"/>
                </a:lnTo>
                <a:lnTo>
                  <a:pt x="0" y="0"/>
                </a:lnTo>
                <a:close/>
              </a:path>
            </a:pathLst>
          </a:custGeom>
        </p:spPr>
        <p:txBody>
          <a:bodyPr/>
          <a:lstStyle/>
          <a:p>
            <a:endParaRPr lang="tr-TR"/>
          </a:p>
        </p:txBody>
      </p:sp>
      <p:sp>
        <p:nvSpPr>
          <p:cNvPr id="20" name="Freeform 20"/>
          <p:cNvSpPr/>
          <p:nvPr/>
        </p:nvSpPr>
        <p:spPr>
          <a:xfrm>
            <a:off x="10384741" y="9590801"/>
            <a:ext cx="556412" cy="569949"/>
          </a:xfrm>
          <a:custGeom>
            <a:avLst/>
            <a:gdLst/>
            <a:ahLst/>
            <a:cxnLst/>
            <a:rect l="l" t="t" r="r" b="b"/>
            <a:pathLst>
              <a:path w="556412" h="569949">
                <a:moveTo>
                  <a:pt x="0" y="0"/>
                </a:moveTo>
                <a:lnTo>
                  <a:pt x="556413" y="0"/>
                </a:lnTo>
                <a:lnTo>
                  <a:pt x="556413" y="569949"/>
                </a:lnTo>
                <a:lnTo>
                  <a:pt x="0" y="569949"/>
                </a:lnTo>
                <a:lnTo>
                  <a:pt x="0" y="0"/>
                </a:lnTo>
                <a:close/>
              </a:path>
            </a:pathLst>
          </a:custGeom>
          <a:blipFill>
            <a:blip r:embed="rId14">
              <a:extLst>
                <a:ext uri="{96DAC541-7B7A-43D3-8B79-37D633B846F1}">
                  <asvg:svgBlip xmlns:asvg="http://schemas.microsoft.com/office/drawing/2016/SVG/main" r:embed="rId15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tr-TR"/>
          </a:p>
        </p:txBody>
      </p:sp>
      <p:sp>
        <p:nvSpPr>
          <p:cNvPr id="21" name="TextBox 21"/>
          <p:cNvSpPr txBox="1"/>
          <p:nvPr/>
        </p:nvSpPr>
        <p:spPr>
          <a:xfrm>
            <a:off x="1589642" y="7248730"/>
            <a:ext cx="1419436" cy="345479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marL="0" lvl="0" indent="0" algn="l">
              <a:lnSpc>
                <a:spcPts val="2940"/>
              </a:lnSpc>
              <a:spcBef>
                <a:spcPct val="0"/>
              </a:spcBef>
            </a:pPr>
            <a:r>
              <a:rPr lang="en-US" sz="2100" b="1" dirty="0">
                <a:solidFill>
                  <a:srgbClr val="565656"/>
                </a:solidFill>
                <a:latin typeface="Montserrat Bold"/>
                <a:ea typeface="Montserrat Bold"/>
                <a:cs typeface="Montserrat Bold"/>
                <a:sym typeface="Montserrat Bold"/>
              </a:rPr>
              <a:t>60-120 dk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1589642" y="7756913"/>
            <a:ext cx="6667210" cy="345479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marL="0" lvl="0" indent="0" algn="l">
              <a:lnSpc>
                <a:spcPts val="2940"/>
              </a:lnSpc>
              <a:spcBef>
                <a:spcPct val="0"/>
              </a:spcBef>
            </a:pPr>
            <a:r>
              <a:rPr lang="en-US" sz="2100" b="1" u="none" strike="noStrike" dirty="0">
                <a:solidFill>
                  <a:srgbClr val="565656"/>
                </a:solidFill>
                <a:latin typeface="Montserrat Bold"/>
                <a:ea typeface="Montserrat Bold"/>
                <a:cs typeface="Montserrat Bold"/>
                <a:sym typeface="Montserrat Bold"/>
              </a:rPr>
              <a:t>1 moderatör, 1 koordinatör, her </a:t>
            </a:r>
            <a:r>
              <a:rPr lang="en-US" sz="2100" b="1" u="none" strike="noStrike" dirty="0" err="1">
                <a:solidFill>
                  <a:srgbClr val="565656"/>
                </a:solidFill>
                <a:latin typeface="Montserrat Bold"/>
                <a:ea typeface="Montserrat Bold"/>
                <a:cs typeface="Montserrat Bold"/>
                <a:sym typeface="Montserrat Bold"/>
              </a:rPr>
              <a:t>takıma</a:t>
            </a:r>
            <a:r>
              <a:rPr lang="en-US" sz="2100" b="1" u="none" strike="noStrike" dirty="0">
                <a:solidFill>
                  <a:srgbClr val="565656"/>
                </a:solidFill>
                <a:latin typeface="Montserrat Bold"/>
                <a:ea typeface="Montserrat Bold"/>
                <a:cs typeface="Montserrat Bold"/>
                <a:sym typeface="Montserrat Bold"/>
              </a:rPr>
              <a:t> 1 asistan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4810" y="8265547"/>
            <a:ext cx="3356189" cy="345479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marL="0" lvl="0" indent="0" algn="l">
              <a:lnSpc>
                <a:spcPts val="2940"/>
              </a:lnSpc>
              <a:spcBef>
                <a:spcPct val="0"/>
              </a:spcBef>
            </a:pPr>
            <a:r>
              <a:rPr lang="en-US" sz="2100" b="1" u="none" strike="noStrike" dirty="0">
                <a:solidFill>
                  <a:srgbClr val="565656"/>
                </a:solidFill>
                <a:latin typeface="Montserrat Bold"/>
                <a:ea typeface="Montserrat Bold"/>
                <a:cs typeface="Montserrat Bold"/>
                <a:sym typeface="Montserrat Bold"/>
              </a:rPr>
              <a:t>Katılımcı Sayısı:  10-500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904312" y="3093501"/>
            <a:ext cx="7197286" cy="3205236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just">
              <a:lnSpc>
                <a:spcPts val="2800"/>
              </a:lnSpc>
            </a:pP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Bu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fabrika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çalıştıkça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çocuklar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gülüyor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!</a:t>
            </a:r>
          </a:p>
          <a:p>
            <a:pPr algn="just">
              <a:lnSpc>
                <a:spcPts val="2800"/>
              </a:lnSpc>
            </a:pPr>
            <a:endParaRPr lang="en-US" sz="2000" dirty="0">
              <a:solidFill>
                <a:srgbClr val="565656"/>
              </a:solidFill>
              <a:latin typeface="Montserrat"/>
              <a:ea typeface="Montserrat"/>
              <a:cs typeface="Montserrat"/>
              <a:sym typeface="Montserrat"/>
            </a:endParaRPr>
          </a:p>
          <a:p>
            <a:pPr algn="just">
              <a:lnSpc>
                <a:spcPts val="2800"/>
              </a:lnSpc>
            </a:pP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Çocuklar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veya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kendimiz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için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harika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oyuncaklar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yapıyoruz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.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Önce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parçaları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bir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araya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getiriyor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,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montajını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yapıyor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ardından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süslüyoruz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. </a:t>
            </a:r>
          </a:p>
          <a:p>
            <a:pPr algn="just">
              <a:lnSpc>
                <a:spcPts val="2800"/>
              </a:lnSpc>
            </a:pPr>
            <a:endParaRPr lang="en-US" sz="2000" dirty="0">
              <a:solidFill>
                <a:srgbClr val="565656"/>
              </a:solidFill>
              <a:latin typeface="Montserrat"/>
              <a:ea typeface="Montserrat"/>
              <a:cs typeface="Montserrat"/>
              <a:sym typeface="Montserrat"/>
            </a:endParaRPr>
          </a:p>
          <a:p>
            <a:pPr marL="0" lvl="0" indent="0" algn="just">
              <a:lnSpc>
                <a:spcPts val="2800"/>
              </a:lnSpc>
              <a:spcBef>
                <a:spcPct val="0"/>
              </a:spcBef>
            </a:pP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Paketleme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işlemiyle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birlikte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sağlıklı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ahşap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oyuncaklarımız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yeni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sahiplerini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bekliyor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!</a:t>
            </a:r>
            <a:endParaRPr lang="en-US" sz="2000" dirty="0">
              <a:solidFill>
                <a:srgbClr val="565656"/>
              </a:solidFill>
              <a:latin typeface="Montserrat"/>
              <a:ea typeface="Montserrat"/>
              <a:cs typeface="Montserrat"/>
              <a:sym typeface="Montserrat"/>
              <a:hlinkClick r:id="rId16" tooltip="https://youtu.be/PvrsKVrJ8dw"/>
            </a:endParaRPr>
          </a:p>
          <a:p>
            <a:pPr marL="0" lvl="0" indent="0" algn="l">
              <a:lnSpc>
                <a:spcPts val="2800"/>
              </a:lnSpc>
              <a:spcBef>
                <a:spcPct val="0"/>
              </a:spcBef>
            </a:pPr>
            <a:endParaRPr lang="en-US" sz="2000" dirty="0">
              <a:solidFill>
                <a:srgbClr val="565656"/>
              </a:solidFill>
              <a:latin typeface="Montserrat"/>
              <a:ea typeface="Montserrat"/>
              <a:cs typeface="Montserrat"/>
              <a:sym typeface="Montserrat"/>
              <a:hlinkClick r:id="rId16" tooltip="https://youtu.be/PvrsKVrJ8dw"/>
            </a:endParaRPr>
          </a:p>
        </p:txBody>
      </p:sp>
      <p:sp>
        <p:nvSpPr>
          <p:cNvPr id="25" name="TextBox 25"/>
          <p:cNvSpPr txBox="1"/>
          <p:nvPr/>
        </p:nvSpPr>
        <p:spPr>
          <a:xfrm>
            <a:off x="1882048" y="2358708"/>
            <a:ext cx="9440648" cy="35877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2800"/>
              </a:lnSpc>
            </a:pPr>
            <a:r>
              <a:rPr lang="en-US" sz="2000">
                <a:solidFill>
                  <a:srgbClr val="000000"/>
                </a:solidFill>
                <a:latin typeface="Roboto Condensed"/>
                <a:ea typeface="Roboto Condensed"/>
                <a:cs typeface="Roboto Condensed"/>
                <a:sym typeface="Roboto Condensed"/>
              </a:rPr>
              <a:t>SOSYAL SORUMLULUK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3274322" y="9587428"/>
            <a:ext cx="6564285" cy="32321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0" lvl="0" indent="0" algn="ctr">
              <a:lnSpc>
                <a:spcPts val="2660"/>
              </a:lnSpc>
              <a:spcBef>
                <a:spcPct val="0"/>
              </a:spcBef>
            </a:pPr>
            <a:r>
              <a:rPr lang="en-US" sz="190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http://www.m3.com.tr/oyuncak-fabrikasi/ </a:t>
            </a:r>
          </a:p>
        </p:txBody>
      </p:sp>
      <p:sp>
        <p:nvSpPr>
          <p:cNvPr id="27" name="TextBox 27"/>
          <p:cNvSpPr txBox="1"/>
          <p:nvPr/>
        </p:nvSpPr>
        <p:spPr>
          <a:xfrm>
            <a:off x="5572493" y="9240719"/>
            <a:ext cx="1818907" cy="345479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marL="0" lvl="0" indent="0" algn="l">
              <a:lnSpc>
                <a:spcPts val="2940"/>
              </a:lnSpc>
              <a:spcBef>
                <a:spcPct val="0"/>
              </a:spcBef>
            </a:pPr>
            <a:r>
              <a:rPr lang="en-US" sz="2100" b="1" dirty="0">
                <a:solidFill>
                  <a:srgbClr val="565656"/>
                </a:solidFill>
                <a:latin typeface="Montserrat Bold"/>
                <a:ea typeface="Montserrat Bold"/>
                <a:cs typeface="Montserrat Bold"/>
                <a:sym typeface="Montserrat Bold"/>
              </a:rPr>
              <a:t>Detaylı bilgi:</a:t>
            </a:r>
          </a:p>
        </p:txBody>
      </p:sp>
      <p:sp>
        <p:nvSpPr>
          <p:cNvPr id="28" name="TextBox 28"/>
          <p:cNvSpPr txBox="1"/>
          <p:nvPr/>
        </p:nvSpPr>
        <p:spPr>
          <a:xfrm>
            <a:off x="1028700" y="9463603"/>
            <a:ext cx="1980378" cy="26670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2160"/>
              </a:lnSpc>
            </a:pPr>
            <a:r>
              <a:rPr lang="en-US" sz="1800" b="1">
                <a:solidFill>
                  <a:srgbClr val="FFFFFF"/>
                </a:solidFill>
                <a:latin typeface="Montserrat Bold"/>
                <a:ea typeface="Montserrat Bold"/>
                <a:cs typeface="Montserrat Bold"/>
                <a:sym typeface="Montserrat Bold"/>
              </a:rPr>
              <a:t>Fiyat: </a:t>
            </a:r>
          </a:p>
        </p:txBody>
      </p:sp>
      <p:sp>
        <p:nvSpPr>
          <p:cNvPr id="29" name="TextBox 29"/>
          <p:cNvSpPr txBox="1"/>
          <p:nvPr/>
        </p:nvSpPr>
        <p:spPr>
          <a:xfrm>
            <a:off x="1127035" y="1522605"/>
            <a:ext cx="9440648" cy="855888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6900"/>
              </a:lnSpc>
            </a:pPr>
            <a:r>
              <a:rPr lang="en-US" sz="4928">
                <a:solidFill>
                  <a:srgbClr val="000000"/>
                </a:solidFill>
                <a:latin typeface="Roboto Condensed"/>
                <a:ea typeface="Roboto Condensed"/>
                <a:cs typeface="Roboto Condensed"/>
                <a:sym typeface="Roboto Condensed"/>
              </a:rPr>
              <a:t>OYUNCAK FABRİKASI</a:t>
            </a:r>
          </a:p>
        </p:txBody>
      </p:sp>
    </p:spTree>
  </p:cSld>
  <p:clrMapOvr>
    <a:masterClrMapping/>
  </p:clrMapOvr>
</p:sld>
</file>

<file path=ppt/slides/slide6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2"/>
          <p:cNvGrpSpPr/>
          <p:nvPr/>
        </p:nvGrpSpPr>
        <p:grpSpPr>
          <a:xfrm>
            <a:off x="9703621" y="0"/>
            <a:ext cx="8584380" cy="10287000"/>
            <a:chOff x="0" y="0"/>
            <a:chExt cx="3358824" cy="2709333"/>
          </a:xfrm>
          <a:solidFill>
            <a:schemeClr val="bg2">
              <a:lumMod val="25000"/>
            </a:schemeClr>
          </a:solidFill>
        </p:grpSpPr>
        <p:sp>
          <p:nvSpPr>
            <p:cNvPr id="3" name="Freeform 3"/>
            <p:cNvSpPr/>
            <p:nvPr/>
          </p:nvSpPr>
          <p:spPr>
            <a:xfrm>
              <a:off x="0" y="0"/>
              <a:ext cx="3358824" cy="2709333"/>
            </a:xfrm>
            <a:custGeom>
              <a:avLst/>
              <a:gdLst/>
              <a:ahLst/>
              <a:cxnLst/>
              <a:rect l="l" t="t" r="r" b="b"/>
              <a:pathLst>
                <a:path w="3358824" h="2709333">
                  <a:moveTo>
                    <a:pt x="0" y="0"/>
                  </a:moveTo>
                  <a:lnTo>
                    <a:pt x="3358824" y="0"/>
                  </a:lnTo>
                  <a:lnTo>
                    <a:pt x="3358824" y="2709333"/>
                  </a:lnTo>
                  <a:lnTo>
                    <a:pt x="0" y="2709333"/>
                  </a:lnTo>
                  <a:close/>
                </a:path>
              </a:pathLst>
            </a:custGeom>
            <a:grpFill/>
          </p:spPr>
          <p:txBody>
            <a:bodyPr/>
            <a:lstStyle/>
            <a:p>
              <a:endParaRPr lang="tr-TR"/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0" y="-38100"/>
              <a:ext cx="3358824" cy="2747433"/>
            </a:xfrm>
            <a:prstGeom prst="rect">
              <a:avLst/>
            </a:prstGeom>
            <a:grpFill/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940"/>
                </a:lnSpc>
              </a:pPr>
              <a:endParaRPr/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8256852" y="2195976"/>
            <a:ext cx="3241165" cy="5559935"/>
            <a:chOff x="0" y="0"/>
            <a:chExt cx="4321553" cy="7413246"/>
          </a:xfrm>
        </p:grpSpPr>
        <p:pic>
          <p:nvPicPr>
            <p:cNvPr id="6" name="Picture 6"/>
            <p:cNvPicPr>
              <a:picLocks noChangeAspect="1"/>
            </p:cNvPicPr>
            <p:nvPr/>
          </p:nvPicPr>
          <p:blipFill>
            <a:blip r:embed="rId2"/>
            <a:srcRect l="15620" t="7598" r="22013" b="11788"/>
            <a:stretch>
              <a:fillRect/>
            </a:stretch>
          </p:blipFill>
          <p:spPr>
            <a:xfrm>
              <a:off x="0" y="0"/>
              <a:ext cx="4321553" cy="7413246"/>
            </a:xfrm>
            <a:prstGeom prst="rect">
              <a:avLst/>
            </a:prstGeom>
          </p:spPr>
        </p:pic>
      </p:grpSp>
      <p:grpSp>
        <p:nvGrpSpPr>
          <p:cNvPr id="7" name="Group 7"/>
          <p:cNvGrpSpPr/>
          <p:nvPr/>
        </p:nvGrpSpPr>
        <p:grpSpPr>
          <a:xfrm>
            <a:off x="11653271" y="2195976"/>
            <a:ext cx="3241165" cy="5559935"/>
            <a:chOff x="0" y="0"/>
            <a:chExt cx="4321553" cy="7413246"/>
          </a:xfrm>
        </p:grpSpPr>
        <p:pic>
          <p:nvPicPr>
            <p:cNvPr id="8" name="Picture 8"/>
            <p:cNvPicPr>
              <a:picLocks noChangeAspect="1"/>
            </p:cNvPicPr>
            <p:nvPr/>
          </p:nvPicPr>
          <p:blipFill>
            <a:blip r:embed="rId3"/>
            <a:srcRect l="31522" t="8401" r="37829" b="15359"/>
            <a:stretch>
              <a:fillRect/>
            </a:stretch>
          </p:blipFill>
          <p:spPr>
            <a:xfrm>
              <a:off x="0" y="0"/>
              <a:ext cx="4321553" cy="7413246"/>
            </a:xfrm>
            <a:prstGeom prst="rect">
              <a:avLst/>
            </a:prstGeom>
          </p:spPr>
        </p:pic>
      </p:grpSp>
      <p:grpSp>
        <p:nvGrpSpPr>
          <p:cNvPr id="9" name="Group 9"/>
          <p:cNvGrpSpPr/>
          <p:nvPr/>
        </p:nvGrpSpPr>
        <p:grpSpPr>
          <a:xfrm>
            <a:off x="15046835" y="2195976"/>
            <a:ext cx="3241165" cy="5559935"/>
            <a:chOff x="0" y="0"/>
            <a:chExt cx="4321553" cy="7413246"/>
          </a:xfrm>
        </p:grpSpPr>
        <p:pic>
          <p:nvPicPr>
            <p:cNvPr id="10" name="Picture 10"/>
            <p:cNvPicPr>
              <a:picLocks noChangeAspect="1"/>
            </p:cNvPicPr>
            <p:nvPr/>
          </p:nvPicPr>
          <p:blipFill>
            <a:blip r:embed="rId4"/>
            <a:srcRect l="8733" r="13539"/>
            <a:stretch>
              <a:fillRect/>
            </a:stretch>
          </p:blipFill>
          <p:spPr>
            <a:xfrm>
              <a:off x="0" y="0"/>
              <a:ext cx="4321553" cy="7413246"/>
            </a:xfrm>
            <a:prstGeom prst="rect">
              <a:avLst/>
            </a:prstGeom>
          </p:spPr>
        </p:pic>
      </p:grpSp>
      <p:sp>
        <p:nvSpPr>
          <p:cNvPr id="11" name="Freeform 11"/>
          <p:cNvSpPr/>
          <p:nvPr/>
        </p:nvSpPr>
        <p:spPr>
          <a:xfrm>
            <a:off x="12400255" y="9021491"/>
            <a:ext cx="3211827" cy="2879938"/>
          </a:xfrm>
          <a:custGeom>
            <a:avLst/>
            <a:gdLst/>
            <a:ahLst/>
            <a:cxnLst/>
            <a:rect l="l" t="t" r="r" b="b"/>
            <a:pathLst>
              <a:path w="3211827" h="2879938">
                <a:moveTo>
                  <a:pt x="0" y="0"/>
                </a:moveTo>
                <a:lnTo>
                  <a:pt x="3211827" y="0"/>
                </a:lnTo>
                <a:lnTo>
                  <a:pt x="3211827" y="2879938"/>
                </a:lnTo>
                <a:lnTo>
                  <a:pt x="0" y="2879938"/>
                </a:lnTo>
                <a:lnTo>
                  <a:pt x="0" y="0"/>
                </a:lnTo>
                <a:close/>
              </a:path>
            </a:pathLst>
          </a:custGeom>
          <a:blipFill>
            <a:blip r:embed="rId5">
              <a:extLst>
                <a:ext uri="{96DAC541-7B7A-43D3-8B79-37D633B846F1}">
                  <asvg:svgBlip xmlns:asvg="http://schemas.microsoft.com/office/drawing/2016/SVG/main" r:embed="rId6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tr-TR"/>
          </a:p>
        </p:txBody>
      </p:sp>
      <p:sp>
        <p:nvSpPr>
          <p:cNvPr id="12" name="Freeform 12"/>
          <p:cNvSpPr/>
          <p:nvPr/>
        </p:nvSpPr>
        <p:spPr>
          <a:xfrm>
            <a:off x="16052795" y="596667"/>
            <a:ext cx="1216708" cy="1216708"/>
          </a:xfrm>
          <a:custGeom>
            <a:avLst/>
            <a:gdLst/>
            <a:ahLst/>
            <a:cxnLst/>
            <a:rect l="l" t="t" r="r" b="b"/>
            <a:pathLst>
              <a:path w="1216708" h="1216708">
                <a:moveTo>
                  <a:pt x="0" y="0"/>
                </a:moveTo>
                <a:lnTo>
                  <a:pt x="1216708" y="0"/>
                </a:lnTo>
                <a:lnTo>
                  <a:pt x="1216708" y="1216708"/>
                </a:lnTo>
                <a:lnTo>
                  <a:pt x="0" y="1216708"/>
                </a:lnTo>
                <a:lnTo>
                  <a:pt x="0" y="0"/>
                </a:lnTo>
                <a:close/>
              </a:path>
            </a:pathLst>
          </a:custGeom>
          <a:blipFill>
            <a:blip r:embed="rId7"/>
            <a:stretch>
              <a:fillRect/>
            </a:stretch>
          </a:blipFill>
          <a:ln cap="sq">
            <a:noFill/>
            <a:prstDash val="solid"/>
            <a:miter/>
          </a:ln>
        </p:spPr>
        <p:txBody>
          <a:bodyPr/>
          <a:lstStyle/>
          <a:p>
            <a:endParaRPr lang="tr-TR"/>
          </a:p>
        </p:txBody>
      </p:sp>
      <p:sp>
        <p:nvSpPr>
          <p:cNvPr id="13" name="Freeform 13"/>
          <p:cNvSpPr/>
          <p:nvPr/>
        </p:nvSpPr>
        <p:spPr>
          <a:xfrm>
            <a:off x="851334" y="596667"/>
            <a:ext cx="2061427" cy="2061427"/>
          </a:xfrm>
          <a:custGeom>
            <a:avLst/>
            <a:gdLst/>
            <a:ahLst/>
            <a:cxnLst/>
            <a:rect l="l" t="t" r="r" b="b"/>
            <a:pathLst>
              <a:path w="2061427" h="2061427">
                <a:moveTo>
                  <a:pt x="0" y="0"/>
                </a:moveTo>
                <a:lnTo>
                  <a:pt x="2061428" y="0"/>
                </a:lnTo>
                <a:lnTo>
                  <a:pt x="2061428" y="2061427"/>
                </a:lnTo>
                <a:lnTo>
                  <a:pt x="0" y="2061427"/>
                </a:lnTo>
                <a:lnTo>
                  <a:pt x="0" y="0"/>
                </a:lnTo>
                <a:close/>
              </a:path>
            </a:pathLst>
          </a:custGeom>
          <a:blipFill>
            <a:blip r:embed="rId8">
              <a:extLst>
                <a:ext uri="{96DAC541-7B7A-43D3-8B79-37D633B846F1}">
                  <asvg:svgBlip xmlns:asvg="http://schemas.microsoft.com/office/drawing/2016/SVG/main" r:embed="rId9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tr-TR"/>
          </a:p>
        </p:txBody>
      </p:sp>
      <p:sp>
        <p:nvSpPr>
          <p:cNvPr id="14" name="Freeform 14"/>
          <p:cNvSpPr/>
          <p:nvPr/>
        </p:nvSpPr>
        <p:spPr>
          <a:xfrm>
            <a:off x="854169" y="7252751"/>
            <a:ext cx="386295" cy="386295"/>
          </a:xfrm>
          <a:custGeom>
            <a:avLst/>
            <a:gdLst/>
            <a:ahLst/>
            <a:cxnLst/>
            <a:rect l="l" t="t" r="r" b="b"/>
            <a:pathLst>
              <a:path w="386295" h="386295">
                <a:moveTo>
                  <a:pt x="0" y="0"/>
                </a:moveTo>
                <a:lnTo>
                  <a:pt x="386295" y="0"/>
                </a:lnTo>
                <a:lnTo>
                  <a:pt x="386295" y="386295"/>
                </a:lnTo>
                <a:lnTo>
                  <a:pt x="0" y="386295"/>
                </a:lnTo>
                <a:lnTo>
                  <a:pt x="0" y="0"/>
                </a:lnTo>
                <a:close/>
              </a:path>
            </a:pathLst>
          </a:custGeom>
          <a:blipFill>
            <a:blip r:embed="rId10">
              <a:extLst>
                <a:ext uri="{96DAC541-7B7A-43D3-8B79-37D633B846F1}">
                  <asvg:svgBlip xmlns:asvg="http://schemas.microsoft.com/office/drawing/2016/SVG/main" r:embed="rId11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tr-TR"/>
          </a:p>
        </p:txBody>
      </p:sp>
      <p:sp>
        <p:nvSpPr>
          <p:cNvPr id="15" name="Freeform 15"/>
          <p:cNvSpPr/>
          <p:nvPr/>
        </p:nvSpPr>
        <p:spPr>
          <a:xfrm>
            <a:off x="812686" y="7755911"/>
            <a:ext cx="595651" cy="347711"/>
          </a:xfrm>
          <a:custGeom>
            <a:avLst/>
            <a:gdLst/>
            <a:ahLst/>
            <a:cxnLst/>
            <a:rect l="l" t="t" r="r" b="b"/>
            <a:pathLst>
              <a:path w="595651" h="347711">
                <a:moveTo>
                  <a:pt x="0" y="0"/>
                </a:moveTo>
                <a:lnTo>
                  <a:pt x="595651" y="0"/>
                </a:lnTo>
                <a:lnTo>
                  <a:pt x="595651" y="347711"/>
                </a:lnTo>
                <a:lnTo>
                  <a:pt x="0" y="347711"/>
                </a:lnTo>
                <a:lnTo>
                  <a:pt x="0" y="0"/>
                </a:lnTo>
                <a:close/>
              </a:path>
            </a:pathLst>
          </a:custGeom>
          <a:blipFill>
            <a:blip r:embed="rId12">
              <a:extLst>
                <a:ext uri="{96DAC541-7B7A-43D3-8B79-37D633B846F1}">
                  <asvg:svgBlip xmlns:asvg="http://schemas.microsoft.com/office/drawing/2016/SVG/main" r:embed="rId13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tr-TR"/>
          </a:p>
        </p:txBody>
      </p:sp>
      <p:sp>
        <p:nvSpPr>
          <p:cNvPr id="19" name="Freeform 19"/>
          <p:cNvSpPr/>
          <p:nvPr/>
        </p:nvSpPr>
        <p:spPr>
          <a:xfrm>
            <a:off x="9838607" y="9258300"/>
            <a:ext cx="824341" cy="607951"/>
          </a:xfrm>
          <a:custGeom>
            <a:avLst/>
            <a:gdLst/>
            <a:ahLst/>
            <a:cxnLst/>
            <a:rect l="l" t="t" r="r" b="b"/>
            <a:pathLst>
              <a:path w="824341" h="607951">
                <a:moveTo>
                  <a:pt x="0" y="0"/>
                </a:moveTo>
                <a:lnTo>
                  <a:pt x="824341" y="0"/>
                </a:lnTo>
                <a:lnTo>
                  <a:pt x="824341" y="607951"/>
                </a:lnTo>
                <a:lnTo>
                  <a:pt x="0" y="607951"/>
                </a:lnTo>
                <a:lnTo>
                  <a:pt x="0" y="0"/>
                </a:lnTo>
                <a:close/>
              </a:path>
            </a:pathLst>
          </a:custGeom>
        </p:spPr>
        <p:txBody>
          <a:bodyPr/>
          <a:lstStyle/>
          <a:p>
            <a:endParaRPr lang="tr-TR"/>
          </a:p>
        </p:txBody>
      </p:sp>
      <p:sp>
        <p:nvSpPr>
          <p:cNvPr id="20" name="Freeform 20"/>
          <p:cNvSpPr/>
          <p:nvPr/>
        </p:nvSpPr>
        <p:spPr>
          <a:xfrm>
            <a:off x="10384741" y="9590801"/>
            <a:ext cx="556412" cy="569949"/>
          </a:xfrm>
          <a:custGeom>
            <a:avLst/>
            <a:gdLst/>
            <a:ahLst/>
            <a:cxnLst/>
            <a:rect l="l" t="t" r="r" b="b"/>
            <a:pathLst>
              <a:path w="556412" h="569949">
                <a:moveTo>
                  <a:pt x="0" y="0"/>
                </a:moveTo>
                <a:lnTo>
                  <a:pt x="556413" y="0"/>
                </a:lnTo>
                <a:lnTo>
                  <a:pt x="556413" y="569949"/>
                </a:lnTo>
                <a:lnTo>
                  <a:pt x="0" y="569949"/>
                </a:lnTo>
                <a:lnTo>
                  <a:pt x="0" y="0"/>
                </a:lnTo>
                <a:close/>
              </a:path>
            </a:pathLst>
          </a:custGeom>
          <a:blipFill>
            <a:blip r:embed="rId14">
              <a:extLst>
                <a:ext uri="{96DAC541-7B7A-43D3-8B79-37D633B846F1}">
                  <asvg:svgBlip xmlns:asvg="http://schemas.microsoft.com/office/drawing/2016/SVG/main" r:embed="rId15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tr-TR"/>
          </a:p>
        </p:txBody>
      </p:sp>
      <p:sp>
        <p:nvSpPr>
          <p:cNvPr id="21" name="TextBox 21"/>
          <p:cNvSpPr txBox="1"/>
          <p:nvPr/>
        </p:nvSpPr>
        <p:spPr>
          <a:xfrm>
            <a:off x="1589642" y="7248730"/>
            <a:ext cx="1597894" cy="345479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marL="0" lvl="0" indent="0" algn="l">
              <a:lnSpc>
                <a:spcPts val="2940"/>
              </a:lnSpc>
              <a:spcBef>
                <a:spcPct val="0"/>
              </a:spcBef>
            </a:pPr>
            <a:r>
              <a:rPr lang="en-US" sz="2100" b="1" dirty="0">
                <a:solidFill>
                  <a:srgbClr val="565656"/>
                </a:solidFill>
                <a:latin typeface="Montserrat Bold"/>
                <a:ea typeface="Montserrat Bold"/>
                <a:cs typeface="Montserrat Bold"/>
                <a:sym typeface="Montserrat Bold"/>
              </a:rPr>
              <a:t>60-120 dk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1589642" y="7756913"/>
            <a:ext cx="6667210" cy="356234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marL="0" lvl="0" indent="0" algn="l">
              <a:lnSpc>
                <a:spcPts val="2940"/>
              </a:lnSpc>
              <a:spcBef>
                <a:spcPct val="0"/>
              </a:spcBef>
            </a:pPr>
            <a:r>
              <a:rPr lang="en-US" sz="2100" b="1" u="none" strike="noStrike" dirty="0">
                <a:solidFill>
                  <a:srgbClr val="565656"/>
                </a:solidFill>
                <a:latin typeface="Montserrat Bold"/>
                <a:ea typeface="Montserrat Bold"/>
                <a:cs typeface="Montserrat Bold"/>
                <a:sym typeface="Montserrat Bold"/>
              </a:rPr>
              <a:t>1 moderatör, 1 koordinatör, her </a:t>
            </a:r>
            <a:r>
              <a:rPr lang="en-US" sz="2100" b="1" u="none" strike="noStrike" dirty="0" err="1">
                <a:solidFill>
                  <a:srgbClr val="565656"/>
                </a:solidFill>
                <a:latin typeface="Montserrat Bold"/>
                <a:ea typeface="Montserrat Bold"/>
                <a:cs typeface="Montserrat Bold"/>
                <a:sym typeface="Montserrat Bold"/>
              </a:rPr>
              <a:t>takıma</a:t>
            </a:r>
            <a:r>
              <a:rPr lang="en-US" sz="2100" b="1" u="none" strike="noStrike" dirty="0">
                <a:solidFill>
                  <a:srgbClr val="565656"/>
                </a:solidFill>
                <a:latin typeface="Montserrat Bold"/>
                <a:ea typeface="Montserrat Bold"/>
                <a:cs typeface="Montserrat Bold"/>
                <a:sym typeface="Montserrat Bold"/>
              </a:rPr>
              <a:t> 1 asistan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4810" y="8265547"/>
            <a:ext cx="3356189" cy="345479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marL="0" lvl="0" indent="0" algn="l">
              <a:lnSpc>
                <a:spcPts val="2940"/>
              </a:lnSpc>
              <a:spcBef>
                <a:spcPct val="0"/>
              </a:spcBef>
            </a:pPr>
            <a:r>
              <a:rPr lang="en-US" sz="2100" b="1" u="none" strike="noStrike" dirty="0">
                <a:solidFill>
                  <a:srgbClr val="565656"/>
                </a:solidFill>
                <a:latin typeface="Montserrat Bold"/>
                <a:ea typeface="Montserrat Bold"/>
                <a:cs typeface="Montserrat Bold"/>
                <a:sym typeface="Montserrat Bold"/>
              </a:rPr>
              <a:t>Katılımcı Sayısı:  10-500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904313" y="2877074"/>
            <a:ext cx="7096688" cy="4282454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just">
              <a:lnSpc>
                <a:spcPts val="2800"/>
              </a:lnSpc>
            </a:pP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Katılımcıların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“Ben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değerliyim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,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bu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büyük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ailenin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bir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parçasıyım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”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duygusunu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yaşayacakları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bir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tanışma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ve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paylaşım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deneyimi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.</a:t>
            </a:r>
            <a:r>
              <a:rPr lang="tr-TR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Bireysel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silüetlerle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kendilerini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tanıtacak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,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takım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silüetiyle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ise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“Şirket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bir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insan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olsaydı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nasıl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biri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olurdu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?”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sorusuna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birlikte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yanıt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arayacaklar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.</a:t>
            </a:r>
            <a:endParaRPr lang="tr-TR" sz="2000" dirty="0">
              <a:solidFill>
                <a:srgbClr val="565656"/>
              </a:solidFill>
              <a:latin typeface="Montserrat"/>
              <a:ea typeface="Montserrat"/>
              <a:cs typeface="Montserrat"/>
              <a:sym typeface="Montserrat"/>
            </a:endParaRPr>
          </a:p>
          <a:p>
            <a:pPr algn="just">
              <a:lnSpc>
                <a:spcPts val="2800"/>
              </a:lnSpc>
            </a:pPr>
            <a:endParaRPr lang="en-US" sz="2000" dirty="0">
              <a:solidFill>
                <a:srgbClr val="565656"/>
              </a:solidFill>
              <a:latin typeface="Montserrat"/>
              <a:ea typeface="Montserrat"/>
              <a:cs typeface="Montserrat"/>
              <a:sym typeface="Montserrat"/>
            </a:endParaRPr>
          </a:p>
          <a:p>
            <a:pPr marL="0" lvl="0" indent="0" algn="just">
              <a:lnSpc>
                <a:spcPts val="2800"/>
              </a:lnSpc>
              <a:spcBef>
                <a:spcPct val="0"/>
              </a:spcBef>
            </a:pP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Büyük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Takım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Silüeti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çalışmasında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ortak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değerler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,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vizyon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ve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hedefler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belirlenirken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güçlü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bir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empati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ve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farkındalık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ortamı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oluşur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. Bu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interaktif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aktivite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,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paylaşımı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ve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takım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içi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etkileşimi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teşvik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ederek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ortak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bakış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açılarını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ortaya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çıkarır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.</a:t>
            </a:r>
            <a:endParaRPr lang="en-US" sz="2000" dirty="0">
              <a:solidFill>
                <a:srgbClr val="565656"/>
              </a:solidFill>
              <a:latin typeface="Montserrat"/>
              <a:ea typeface="Montserrat"/>
              <a:cs typeface="Montserrat"/>
              <a:sym typeface="Montserrat"/>
              <a:hlinkClick r:id="rId16" tooltip="https://youtu.be/PvrsKVrJ8dw"/>
            </a:endParaRPr>
          </a:p>
          <a:p>
            <a:pPr marL="0" lvl="0" indent="0" algn="l">
              <a:lnSpc>
                <a:spcPts val="2800"/>
              </a:lnSpc>
              <a:spcBef>
                <a:spcPct val="0"/>
              </a:spcBef>
            </a:pPr>
            <a:endParaRPr lang="en-US" sz="2000" dirty="0">
              <a:solidFill>
                <a:srgbClr val="565656"/>
              </a:solidFill>
              <a:latin typeface="Montserrat"/>
              <a:ea typeface="Montserrat"/>
              <a:cs typeface="Montserrat"/>
              <a:sym typeface="Montserrat"/>
              <a:hlinkClick r:id="rId16" tooltip="https://youtu.be/PvrsKVrJ8dw"/>
            </a:endParaRPr>
          </a:p>
        </p:txBody>
      </p:sp>
      <p:sp>
        <p:nvSpPr>
          <p:cNvPr id="25" name="TextBox 25"/>
          <p:cNvSpPr txBox="1"/>
          <p:nvPr/>
        </p:nvSpPr>
        <p:spPr>
          <a:xfrm>
            <a:off x="1882048" y="2358708"/>
            <a:ext cx="9440648" cy="35877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2800"/>
              </a:lnSpc>
            </a:pPr>
            <a:r>
              <a:rPr lang="en-US" sz="2000">
                <a:solidFill>
                  <a:srgbClr val="000000"/>
                </a:solidFill>
                <a:latin typeface="Roboto Condensed"/>
                <a:ea typeface="Roboto Condensed"/>
                <a:cs typeface="Roboto Condensed"/>
                <a:sym typeface="Roboto Condensed"/>
              </a:rPr>
              <a:t>KAYNAŞMA OYUNLARI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3274322" y="9587428"/>
            <a:ext cx="6564285" cy="32321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0" lvl="0" indent="0" algn="ctr">
              <a:lnSpc>
                <a:spcPts val="2660"/>
              </a:lnSpc>
              <a:spcBef>
                <a:spcPct val="0"/>
              </a:spcBef>
            </a:pPr>
            <a:r>
              <a:rPr lang="en-US" sz="190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http://www.m3.com.tr/siluet-tanisma-paylasim/ </a:t>
            </a:r>
          </a:p>
        </p:txBody>
      </p:sp>
      <p:sp>
        <p:nvSpPr>
          <p:cNvPr id="27" name="TextBox 27"/>
          <p:cNvSpPr txBox="1"/>
          <p:nvPr/>
        </p:nvSpPr>
        <p:spPr>
          <a:xfrm>
            <a:off x="5572493" y="9240719"/>
            <a:ext cx="1818907" cy="356234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marL="0" lvl="0" indent="0" algn="l">
              <a:lnSpc>
                <a:spcPts val="2940"/>
              </a:lnSpc>
              <a:spcBef>
                <a:spcPct val="0"/>
              </a:spcBef>
            </a:pPr>
            <a:r>
              <a:rPr lang="en-US" sz="2100" b="1" dirty="0">
                <a:solidFill>
                  <a:srgbClr val="565656"/>
                </a:solidFill>
                <a:latin typeface="Montserrat Bold"/>
                <a:ea typeface="Montserrat Bold"/>
                <a:cs typeface="Montserrat Bold"/>
                <a:sym typeface="Montserrat Bold"/>
              </a:rPr>
              <a:t>Detaylı bilgi:</a:t>
            </a:r>
          </a:p>
        </p:txBody>
      </p:sp>
      <p:sp>
        <p:nvSpPr>
          <p:cNvPr id="28" name="TextBox 28"/>
          <p:cNvSpPr txBox="1"/>
          <p:nvPr/>
        </p:nvSpPr>
        <p:spPr>
          <a:xfrm>
            <a:off x="1028700" y="9463603"/>
            <a:ext cx="1980378" cy="26670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2160"/>
              </a:lnSpc>
            </a:pPr>
            <a:r>
              <a:rPr lang="en-US" sz="1800" b="1">
                <a:solidFill>
                  <a:srgbClr val="FFFFFF"/>
                </a:solidFill>
                <a:latin typeface="Montserrat Bold"/>
                <a:ea typeface="Montserrat Bold"/>
                <a:cs typeface="Montserrat Bold"/>
                <a:sym typeface="Montserrat Bold"/>
              </a:rPr>
              <a:t>Fiyat: </a:t>
            </a:r>
          </a:p>
        </p:txBody>
      </p:sp>
      <p:sp>
        <p:nvSpPr>
          <p:cNvPr id="29" name="TextBox 29"/>
          <p:cNvSpPr txBox="1"/>
          <p:nvPr/>
        </p:nvSpPr>
        <p:spPr>
          <a:xfrm>
            <a:off x="1127035" y="1494030"/>
            <a:ext cx="9440648" cy="839378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6760"/>
              </a:lnSpc>
            </a:pPr>
            <a:r>
              <a:rPr lang="en-US" sz="4828">
                <a:solidFill>
                  <a:srgbClr val="000000"/>
                </a:solidFill>
                <a:latin typeface="Roboto Condensed"/>
                <a:ea typeface="Roboto Condensed"/>
                <a:cs typeface="Roboto Condensed"/>
                <a:sym typeface="Roboto Condensed"/>
              </a:rPr>
              <a:t>SİLÜET “TANIŞMA &amp; PAYLAŞIM” </a:t>
            </a:r>
          </a:p>
        </p:txBody>
      </p:sp>
    </p:spTree>
  </p:cSld>
  <p:clrMapOvr>
    <a:masterClrMapping/>
  </p:clrMapOvr>
</p:sld>
</file>

<file path=ppt/slides/slide6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3BD581D0-4E46-FFD5-7500-29EC9C5B380B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3" name="Group 3">
            <a:extLst>
              <a:ext uri="{FF2B5EF4-FFF2-40B4-BE49-F238E27FC236}">
                <a16:creationId xmlns:a16="http://schemas.microsoft.com/office/drawing/2014/main" id="{C8A75113-6D8D-6429-1F49-768097593A7A}"/>
              </a:ext>
            </a:extLst>
          </p:cNvPr>
          <p:cNvGrpSpPr/>
          <p:nvPr/>
        </p:nvGrpSpPr>
        <p:grpSpPr>
          <a:xfrm>
            <a:off x="8686800" y="3826058"/>
            <a:ext cx="9440648" cy="4614174"/>
            <a:chOff x="0" y="0"/>
            <a:chExt cx="2379503" cy="1215256"/>
          </a:xfrm>
          <a:solidFill>
            <a:schemeClr val="tx1"/>
          </a:solidFill>
        </p:grpSpPr>
        <p:sp>
          <p:nvSpPr>
            <p:cNvPr id="4" name="Freeform 4">
              <a:extLst>
                <a:ext uri="{FF2B5EF4-FFF2-40B4-BE49-F238E27FC236}">
                  <a16:creationId xmlns:a16="http://schemas.microsoft.com/office/drawing/2014/main" id="{A76E4C19-4E46-B411-39FB-5FE01C78D40A}"/>
                </a:ext>
              </a:extLst>
            </p:cNvPr>
            <p:cNvSpPr/>
            <p:nvPr/>
          </p:nvSpPr>
          <p:spPr>
            <a:xfrm>
              <a:off x="0" y="0"/>
              <a:ext cx="2379503" cy="1215256"/>
            </a:xfrm>
            <a:custGeom>
              <a:avLst/>
              <a:gdLst/>
              <a:ahLst/>
              <a:cxnLst/>
              <a:rect l="l" t="t" r="r" b="b"/>
              <a:pathLst>
                <a:path w="2379503" h="1215256">
                  <a:moveTo>
                    <a:pt x="0" y="0"/>
                  </a:moveTo>
                  <a:lnTo>
                    <a:pt x="2379503" y="0"/>
                  </a:lnTo>
                  <a:lnTo>
                    <a:pt x="2379503" y="1215256"/>
                  </a:lnTo>
                  <a:lnTo>
                    <a:pt x="0" y="1215256"/>
                  </a:lnTo>
                  <a:close/>
                </a:path>
              </a:pathLst>
            </a:custGeom>
            <a:grpFill/>
          </p:spPr>
          <p:txBody>
            <a:bodyPr/>
            <a:lstStyle/>
            <a:p>
              <a:endParaRPr lang="tr-TR">
                <a:solidFill>
                  <a:srgbClr val="FF0000"/>
                </a:solidFill>
              </a:endParaRPr>
            </a:p>
          </p:txBody>
        </p:sp>
        <p:sp>
          <p:nvSpPr>
            <p:cNvPr id="5" name="TextBox 5">
              <a:extLst>
                <a:ext uri="{FF2B5EF4-FFF2-40B4-BE49-F238E27FC236}">
                  <a16:creationId xmlns:a16="http://schemas.microsoft.com/office/drawing/2014/main" id="{CDE70DD7-9560-4171-5BAA-D2FA547E528C}"/>
                </a:ext>
              </a:extLst>
            </p:cNvPr>
            <p:cNvSpPr txBox="1"/>
            <p:nvPr/>
          </p:nvSpPr>
          <p:spPr>
            <a:xfrm>
              <a:off x="0" y="-57150"/>
              <a:ext cx="2379503" cy="1272406"/>
            </a:xfrm>
            <a:prstGeom prst="rect">
              <a:avLst/>
            </a:prstGeom>
            <a:grpFill/>
          </p:spPr>
          <p:txBody>
            <a:bodyPr lIns="50800" tIns="50800" rIns="50800" bIns="50800" rtlCol="0" anchor="ctr"/>
            <a:lstStyle/>
            <a:p>
              <a:pPr algn="ctr">
                <a:lnSpc>
                  <a:spcPts val="3723"/>
                </a:lnSpc>
              </a:pPr>
              <a:endParaRPr>
                <a:solidFill>
                  <a:srgbClr val="FF0000"/>
                </a:solidFill>
              </a:endParaRPr>
            </a:p>
          </p:txBody>
        </p:sp>
      </p:grpSp>
      <p:grpSp>
        <p:nvGrpSpPr>
          <p:cNvPr id="6" name="Group 6">
            <a:extLst>
              <a:ext uri="{FF2B5EF4-FFF2-40B4-BE49-F238E27FC236}">
                <a16:creationId xmlns:a16="http://schemas.microsoft.com/office/drawing/2014/main" id="{20DEA932-57A4-0529-045F-078CBF570FAF}"/>
              </a:ext>
            </a:extLst>
          </p:cNvPr>
          <p:cNvGrpSpPr/>
          <p:nvPr/>
        </p:nvGrpSpPr>
        <p:grpSpPr>
          <a:xfrm>
            <a:off x="381000" y="3033806"/>
            <a:ext cx="9154038" cy="4614174"/>
            <a:chOff x="0" y="0"/>
            <a:chExt cx="2379503" cy="1215256"/>
          </a:xfrm>
          <a:solidFill>
            <a:schemeClr val="tx2">
              <a:lumMod val="75000"/>
            </a:schemeClr>
          </a:solidFill>
        </p:grpSpPr>
        <p:sp>
          <p:nvSpPr>
            <p:cNvPr id="7" name="Freeform 7">
              <a:extLst>
                <a:ext uri="{FF2B5EF4-FFF2-40B4-BE49-F238E27FC236}">
                  <a16:creationId xmlns:a16="http://schemas.microsoft.com/office/drawing/2014/main" id="{53372A0F-2B1F-C4AE-06E2-749F51D1C3C2}"/>
                </a:ext>
              </a:extLst>
            </p:cNvPr>
            <p:cNvSpPr/>
            <p:nvPr/>
          </p:nvSpPr>
          <p:spPr>
            <a:xfrm>
              <a:off x="0" y="0"/>
              <a:ext cx="2379503" cy="1215256"/>
            </a:xfrm>
            <a:custGeom>
              <a:avLst/>
              <a:gdLst/>
              <a:ahLst/>
              <a:cxnLst/>
              <a:rect l="l" t="t" r="r" b="b"/>
              <a:pathLst>
                <a:path w="2379503" h="1215256">
                  <a:moveTo>
                    <a:pt x="0" y="0"/>
                  </a:moveTo>
                  <a:lnTo>
                    <a:pt x="2379503" y="0"/>
                  </a:lnTo>
                  <a:lnTo>
                    <a:pt x="2379503" y="1215256"/>
                  </a:lnTo>
                  <a:lnTo>
                    <a:pt x="0" y="1215256"/>
                  </a:lnTo>
                  <a:close/>
                </a:path>
              </a:pathLst>
            </a:custGeom>
            <a:grpFill/>
          </p:spPr>
          <p:txBody>
            <a:bodyPr/>
            <a:lstStyle/>
            <a:p>
              <a:endParaRPr lang="tr-TR"/>
            </a:p>
          </p:txBody>
        </p:sp>
        <p:sp>
          <p:nvSpPr>
            <p:cNvPr id="8" name="TextBox 8">
              <a:extLst>
                <a:ext uri="{FF2B5EF4-FFF2-40B4-BE49-F238E27FC236}">
                  <a16:creationId xmlns:a16="http://schemas.microsoft.com/office/drawing/2014/main" id="{625C771C-7AE4-1DE3-E827-288581ABBCFE}"/>
                </a:ext>
              </a:extLst>
            </p:cNvPr>
            <p:cNvSpPr txBox="1"/>
            <p:nvPr/>
          </p:nvSpPr>
          <p:spPr>
            <a:xfrm>
              <a:off x="0" y="-57150"/>
              <a:ext cx="2379503" cy="1272406"/>
            </a:xfrm>
            <a:prstGeom prst="rect">
              <a:avLst/>
            </a:prstGeom>
            <a:grpFill/>
          </p:spPr>
          <p:txBody>
            <a:bodyPr lIns="50800" tIns="50800" rIns="50800" bIns="50800" rtlCol="0" anchor="ctr"/>
            <a:lstStyle/>
            <a:p>
              <a:pPr algn="ctr">
                <a:lnSpc>
                  <a:spcPts val="3723"/>
                </a:lnSpc>
              </a:pPr>
              <a:endParaRPr/>
            </a:p>
          </p:txBody>
        </p:sp>
      </p:grpSp>
      <p:grpSp>
        <p:nvGrpSpPr>
          <p:cNvPr id="11" name="Group 11">
            <a:extLst>
              <a:ext uri="{FF2B5EF4-FFF2-40B4-BE49-F238E27FC236}">
                <a16:creationId xmlns:a16="http://schemas.microsoft.com/office/drawing/2014/main" id="{41466AF6-9D7F-72A5-D1CF-B5A83E10D705}"/>
              </a:ext>
            </a:extLst>
          </p:cNvPr>
          <p:cNvGrpSpPr/>
          <p:nvPr/>
        </p:nvGrpSpPr>
        <p:grpSpPr>
          <a:xfrm>
            <a:off x="9727036" y="4533900"/>
            <a:ext cx="2571948" cy="1959705"/>
            <a:chOff x="0" y="0"/>
            <a:chExt cx="775141" cy="549927"/>
          </a:xfrm>
        </p:grpSpPr>
        <p:sp>
          <p:nvSpPr>
            <p:cNvPr id="12" name="Freeform 12">
              <a:extLst>
                <a:ext uri="{FF2B5EF4-FFF2-40B4-BE49-F238E27FC236}">
                  <a16:creationId xmlns:a16="http://schemas.microsoft.com/office/drawing/2014/main" id="{2D1D6021-E5FE-F7AE-D7FE-BB450864B43C}"/>
                </a:ext>
              </a:extLst>
            </p:cNvPr>
            <p:cNvSpPr/>
            <p:nvPr/>
          </p:nvSpPr>
          <p:spPr>
            <a:xfrm>
              <a:off x="0" y="0"/>
              <a:ext cx="775141" cy="549927"/>
            </a:xfrm>
            <a:custGeom>
              <a:avLst/>
              <a:gdLst/>
              <a:ahLst/>
              <a:cxnLst/>
              <a:rect l="l" t="t" r="r" b="b"/>
              <a:pathLst>
                <a:path w="775141" h="549927">
                  <a:moveTo>
                    <a:pt x="0" y="0"/>
                  </a:moveTo>
                  <a:lnTo>
                    <a:pt x="775141" y="0"/>
                  </a:lnTo>
                  <a:lnTo>
                    <a:pt x="775141" y="549927"/>
                  </a:lnTo>
                  <a:lnTo>
                    <a:pt x="0" y="549927"/>
                  </a:lnTo>
                  <a:close/>
                </a:path>
              </a:pathLst>
            </a:custGeom>
            <a:blipFill>
              <a:blip r:embed="rId2"/>
              <a:stretch>
                <a:fillRect l="-3160" r="-3160"/>
              </a:stretch>
            </a:blipFill>
            <a:ln w="104775" cap="sq">
              <a:solidFill>
                <a:srgbClr val="FFFFFF"/>
              </a:solidFill>
              <a:prstDash val="solid"/>
              <a:miter/>
            </a:ln>
          </p:spPr>
          <p:txBody>
            <a:bodyPr/>
            <a:lstStyle/>
            <a:p>
              <a:endParaRPr lang="tr-TR"/>
            </a:p>
          </p:txBody>
        </p:sp>
      </p:grpSp>
      <p:grpSp>
        <p:nvGrpSpPr>
          <p:cNvPr id="13" name="Group 13">
            <a:extLst>
              <a:ext uri="{FF2B5EF4-FFF2-40B4-BE49-F238E27FC236}">
                <a16:creationId xmlns:a16="http://schemas.microsoft.com/office/drawing/2014/main" id="{BF26F183-76D1-5184-4774-CF4750A999D7}"/>
              </a:ext>
            </a:extLst>
          </p:cNvPr>
          <p:cNvGrpSpPr/>
          <p:nvPr/>
        </p:nvGrpSpPr>
        <p:grpSpPr>
          <a:xfrm>
            <a:off x="12530599" y="4529444"/>
            <a:ext cx="2598927" cy="1959706"/>
            <a:chOff x="0" y="0"/>
            <a:chExt cx="775141" cy="549927"/>
          </a:xfrm>
        </p:grpSpPr>
        <p:sp>
          <p:nvSpPr>
            <p:cNvPr id="14" name="Freeform 14">
              <a:extLst>
                <a:ext uri="{FF2B5EF4-FFF2-40B4-BE49-F238E27FC236}">
                  <a16:creationId xmlns:a16="http://schemas.microsoft.com/office/drawing/2014/main" id="{6DF6A62A-7A8F-5B23-F927-A4038E72542F}"/>
                </a:ext>
              </a:extLst>
            </p:cNvPr>
            <p:cNvSpPr/>
            <p:nvPr/>
          </p:nvSpPr>
          <p:spPr>
            <a:xfrm>
              <a:off x="0" y="0"/>
              <a:ext cx="775141" cy="549927"/>
            </a:xfrm>
            <a:custGeom>
              <a:avLst/>
              <a:gdLst/>
              <a:ahLst/>
              <a:cxnLst/>
              <a:rect l="l" t="t" r="r" b="b"/>
              <a:pathLst>
                <a:path w="775141" h="549927">
                  <a:moveTo>
                    <a:pt x="0" y="0"/>
                  </a:moveTo>
                  <a:lnTo>
                    <a:pt x="775141" y="0"/>
                  </a:lnTo>
                  <a:lnTo>
                    <a:pt x="775141" y="549927"/>
                  </a:lnTo>
                  <a:lnTo>
                    <a:pt x="0" y="549927"/>
                  </a:lnTo>
                  <a:close/>
                </a:path>
              </a:pathLst>
            </a:custGeom>
            <a:blipFill>
              <a:blip r:embed="rId3"/>
              <a:stretch>
                <a:fillRect l="-9738" r="-9738"/>
              </a:stretch>
            </a:blipFill>
            <a:ln w="104775" cap="sq">
              <a:solidFill>
                <a:srgbClr val="FFFFFF"/>
              </a:solidFill>
              <a:prstDash val="solid"/>
              <a:miter/>
            </a:ln>
          </p:spPr>
          <p:txBody>
            <a:bodyPr/>
            <a:lstStyle/>
            <a:p>
              <a:endParaRPr lang="tr-TR"/>
            </a:p>
          </p:txBody>
        </p:sp>
      </p:grpSp>
      <p:sp>
        <p:nvSpPr>
          <p:cNvPr id="16" name="Freeform 16">
            <a:extLst>
              <a:ext uri="{FF2B5EF4-FFF2-40B4-BE49-F238E27FC236}">
                <a16:creationId xmlns:a16="http://schemas.microsoft.com/office/drawing/2014/main" id="{124E751D-BBED-4291-4335-AA641DFF5106}"/>
              </a:ext>
            </a:extLst>
          </p:cNvPr>
          <p:cNvSpPr/>
          <p:nvPr/>
        </p:nvSpPr>
        <p:spPr>
          <a:xfrm>
            <a:off x="3673052" y="4227205"/>
            <a:ext cx="2717759" cy="1905940"/>
          </a:xfrm>
          <a:custGeom>
            <a:avLst/>
            <a:gdLst/>
            <a:ahLst/>
            <a:cxnLst/>
            <a:rect l="l" t="t" r="r" b="b"/>
            <a:pathLst>
              <a:path w="812800" h="549927">
                <a:moveTo>
                  <a:pt x="0" y="0"/>
                </a:moveTo>
                <a:lnTo>
                  <a:pt x="812800" y="0"/>
                </a:lnTo>
                <a:lnTo>
                  <a:pt x="812800" y="549927"/>
                </a:lnTo>
                <a:lnTo>
                  <a:pt x="0" y="549927"/>
                </a:lnTo>
                <a:close/>
              </a:path>
            </a:pathLst>
          </a:custGeom>
          <a:blipFill>
            <a:blip r:embed="rId4"/>
            <a:stretch>
              <a:fillRect t="-544" b="-544"/>
            </a:stretch>
          </a:blipFill>
          <a:ln w="104775" cap="sq">
            <a:solidFill>
              <a:srgbClr val="FFFFFF"/>
            </a:solidFill>
            <a:prstDash val="solid"/>
            <a:miter/>
          </a:ln>
        </p:spPr>
        <p:txBody>
          <a:bodyPr/>
          <a:lstStyle/>
          <a:p>
            <a:endParaRPr lang="tr-TR" dirty="0"/>
          </a:p>
        </p:txBody>
      </p:sp>
      <p:grpSp>
        <p:nvGrpSpPr>
          <p:cNvPr id="17" name="Group 17">
            <a:extLst>
              <a:ext uri="{FF2B5EF4-FFF2-40B4-BE49-F238E27FC236}">
                <a16:creationId xmlns:a16="http://schemas.microsoft.com/office/drawing/2014/main" id="{98877BD2-ACC8-90BD-F2A2-1678ED31D8EE}"/>
              </a:ext>
            </a:extLst>
          </p:cNvPr>
          <p:cNvGrpSpPr/>
          <p:nvPr/>
        </p:nvGrpSpPr>
        <p:grpSpPr>
          <a:xfrm>
            <a:off x="627433" y="4227204"/>
            <a:ext cx="2787252" cy="1905941"/>
            <a:chOff x="0" y="0"/>
            <a:chExt cx="812800" cy="549927"/>
          </a:xfrm>
        </p:grpSpPr>
        <p:sp>
          <p:nvSpPr>
            <p:cNvPr id="18" name="Freeform 18">
              <a:extLst>
                <a:ext uri="{FF2B5EF4-FFF2-40B4-BE49-F238E27FC236}">
                  <a16:creationId xmlns:a16="http://schemas.microsoft.com/office/drawing/2014/main" id="{2327F9FE-EFCF-B261-D6A3-FA31FEB01C48}"/>
                </a:ext>
              </a:extLst>
            </p:cNvPr>
            <p:cNvSpPr/>
            <p:nvPr/>
          </p:nvSpPr>
          <p:spPr>
            <a:xfrm>
              <a:off x="0" y="0"/>
              <a:ext cx="812800" cy="549927"/>
            </a:xfrm>
            <a:custGeom>
              <a:avLst/>
              <a:gdLst/>
              <a:ahLst/>
              <a:cxnLst/>
              <a:rect l="l" t="t" r="r" b="b"/>
              <a:pathLst>
                <a:path w="812800" h="549927">
                  <a:moveTo>
                    <a:pt x="0" y="0"/>
                  </a:moveTo>
                  <a:lnTo>
                    <a:pt x="812800" y="0"/>
                  </a:lnTo>
                  <a:lnTo>
                    <a:pt x="812800" y="549927"/>
                  </a:lnTo>
                  <a:lnTo>
                    <a:pt x="0" y="549927"/>
                  </a:lnTo>
                  <a:close/>
                </a:path>
              </a:pathLst>
            </a:custGeom>
            <a:blipFill>
              <a:blip r:embed="rId5"/>
              <a:stretch>
                <a:fillRect l="-5858" t="-7070" r="-10716" b="-15327"/>
              </a:stretch>
            </a:blipFill>
            <a:ln w="104775" cap="sq">
              <a:solidFill>
                <a:srgbClr val="FFFFFF"/>
              </a:solidFill>
              <a:prstDash val="solid"/>
              <a:miter/>
            </a:ln>
          </p:spPr>
          <p:txBody>
            <a:bodyPr/>
            <a:lstStyle/>
            <a:p>
              <a:endParaRPr lang="tr-TR"/>
            </a:p>
          </p:txBody>
        </p:sp>
      </p:grpSp>
      <p:grpSp>
        <p:nvGrpSpPr>
          <p:cNvPr id="19" name="Group 19">
            <a:extLst>
              <a:ext uri="{FF2B5EF4-FFF2-40B4-BE49-F238E27FC236}">
                <a16:creationId xmlns:a16="http://schemas.microsoft.com/office/drawing/2014/main" id="{104317EE-3B95-C0CB-8E0C-301F2D17BAD8}"/>
              </a:ext>
            </a:extLst>
          </p:cNvPr>
          <p:cNvGrpSpPr/>
          <p:nvPr/>
        </p:nvGrpSpPr>
        <p:grpSpPr>
          <a:xfrm>
            <a:off x="15380004" y="4524030"/>
            <a:ext cx="2594129" cy="1959706"/>
            <a:chOff x="0" y="0"/>
            <a:chExt cx="775141" cy="549927"/>
          </a:xfrm>
        </p:grpSpPr>
        <p:sp>
          <p:nvSpPr>
            <p:cNvPr id="20" name="Freeform 20">
              <a:extLst>
                <a:ext uri="{FF2B5EF4-FFF2-40B4-BE49-F238E27FC236}">
                  <a16:creationId xmlns:a16="http://schemas.microsoft.com/office/drawing/2014/main" id="{93F224FF-EF9D-5EC1-BA48-6847074C897A}"/>
                </a:ext>
              </a:extLst>
            </p:cNvPr>
            <p:cNvSpPr/>
            <p:nvPr/>
          </p:nvSpPr>
          <p:spPr>
            <a:xfrm>
              <a:off x="0" y="0"/>
              <a:ext cx="775141" cy="549927"/>
            </a:xfrm>
            <a:custGeom>
              <a:avLst/>
              <a:gdLst/>
              <a:ahLst/>
              <a:cxnLst/>
              <a:rect l="l" t="t" r="r" b="b"/>
              <a:pathLst>
                <a:path w="775141" h="549927">
                  <a:moveTo>
                    <a:pt x="0" y="0"/>
                  </a:moveTo>
                  <a:lnTo>
                    <a:pt x="775141" y="0"/>
                  </a:lnTo>
                  <a:lnTo>
                    <a:pt x="775141" y="549927"/>
                  </a:lnTo>
                  <a:lnTo>
                    <a:pt x="0" y="549927"/>
                  </a:lnTo>
                  <a:close/>
                </a:path>
              </a:pathLst>
            </a:custGeom>
            <a:blipFill>
              <a:blip r:embed="rId6"/>
              <a:stretch>
                <a:fillRect l="-3257" r="-3257"/>
              </a:stretch>
            </a:blipFill>
            <a:ln w="104775" cap="sq">
              <a:solidFill>
                <a:srgbClr val="FFFFFF"/>
              </a:solidFill>
              <a:prstDash val="solid"/>
              <a:miter/>
            </a:ln>
          </p:spPr>
          <p:txBody>
            <a:bodyPr/>
            <a:lstStyle/>
            <a:p>
              <a:endParaRPr lang="tr-TR"/>
            </a:p>
          </p:txBody>
        </p:sp>
      </p:grpSp>
      <p:sp>
        <p:nvSpPr>
          <p:cNvPr id="21" name="Freeform 21">
            <a:extLst>
              <a:ext uri="{FF2B5EF4-FFF2-40B4-BE49-F238E27FC236}">
                <a16:creationId xmlns:a16="http://schemas.microsoft.com/office/drawing/2014/main" id="{EB91F78F-B587-7071-9FA1-4ADC89802640}"/>
              </a:ext>
            </a:extLst>
          </p:cNvPr>
          <p:cNvSpPr/>
          <p:nvPr/>
        </p:nvSpPr>
        <p:spPr>
          <a:xfrm>
            <a:off x="16052795" y="596667"/>
            <a:ext cx="1216708" cy="1216708"/>
          </a:xfrm>
          <a:custGeom>
            <a:avLst/>
            <a:gdLst/>
            <a:ahLst/>
            <a:cxnLst/>
            <a:rect l="l" t="t" r="r" b="b"/>
            <a:pathLst>
              <a:path w="1216708" h="1216708">
                <a:moveTo>
                  <a:pt x="0" y="0"/>
                </a:moveTo>
                <a:lnTo>
                  <a:pt x="1216708" y="0"/>
                </a:lnTo>
                <a:lnTo>
                  <a:pt x="1216708" y="1216708"/>
                </a:lnTo>
                <a:lnTo>
                  <a:pt x="0" y="1216708"/>
                </a:lnTo>
                <a:lnTo>
                  <a:pt x="0" y="0"/>
                </a:lnTo>
                <a:close/>
              </a:path>
            </a:pathLst>
          </a:custGeom>
          <a:blipFill>
            <a:blip r:embed="rId7"/>
            <a:stretch>
              <a:fillRect/>
            </a:stretch>
          </a:blipFill>
        </p:spPr>
        <p:txBody>
          <a:bodyPr/>
          <a:lstStyle/>
          <a:p>
            <a:endParaRPr lang="tr-TR"/>
          </a:p>
        </p:txBody>
      </p:sp>
      <p:sp>
        <p:nvSpPr>
          <p:cNvPr id="22" name="TextBox 22">
            <a:extLst>
              <a:ext uri="{FF2B5EF4-FFF2-40B4-BE49-F238E27FC236}">
                <a16:creationId xmlns:a16="http://schemas.microsoft.com/office/drawing/2014/main" id="{725AF1E9-1616-524D-FCA3-2F622E225E40}"/>
              </a:ext>
            </a:extLst>
          </p:cNvPr>
          <p:cNvSpPr txBox="1"/>
          <p:nvPr/>
        </p:nvSpPr>
        <p:spPr>
          <a:xfrm>
            <a:off x="1142999" y="1571817"/>
            <a:ext cx="14909795" cy="819776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l">
              <a:lnSpc>
                <a:spcPts val="6900"/>
              </a:lnSpc>
            </a:pPr>
            <a:r>
              <a:rPr lang="tr-TR" sz="4928" b="1" dirty="0">
                <a:solidFill>
                  <a:srgbClr val="000000"/>
                </a:solidFill>
                <a:latin typeface="Montserrat" panose="00000500000000000000" pitchFamily="2" charset="-94"/>
                <a:ea typeface="League Spartan"/>
                <a:cs typeface="League Spartan"/>
                <a:sym typeface="League Spartan"/>
              </a:rPr>
              <a:t>YARIŞMALAR</a:t>
            </a:r>
          </a:p>
        </p:txBody>
      </p:sp>
      <p:sp>
        <p:nvSpPr>
          <p:cNvPr id="25" name="TextBox 25">
            <a:extLst>
              <a:ext uri="{FF2B5EF4-FFF2-40B4-BE49-F238E27FC236}">
                <a16:creationId xmlns:a16="http://schemas.microsoft.com/office/drawing/2014/main" id="{E7E14F70-9FD9-1B45-6C1F-974A9EFDED3C}"/>
              </a:ext>
            </a:extLst>
          </p:cNvPr>
          <p:cNvSpPr txBox="1"/>
          <p:nvPr/>
        </p:nvSpPr>
        <p:spPr>
          <a:xfrm>
            <a:off x="571262" y="6327173"/>
            <a:ext cx="2899593" cy="25648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2031"/>
              </a:lnSpc>
            </a:pPr>
            <a:r>
              <a:rPr lang="tr-TR" b="1" spc="-29" dirty="0">
                <a:solidFill>
                  <a:srgbClr val="FFFFFF"/>
                </a:solidFill>
                <a:latin typeface="Montserrat" panose="00000500000000000000" pitchFamily="2" charset="-94"/>
                <a:ea typeface="Montserrat Bold"/>
                <a:cs typeface="Montserrat Bold"/>
                <a:sym typeface="Montserrat Bold"/>
              </a:rPr>
              <a:t>AI Müzik Yarışması</a:t>
            </a:r>
            <a:endParaRPr lang="en-US" b="1" spc="-29" dirty="0">
              <a:solidFill>
                <a:srgbClr val="FFFFFF"/>
              </a:solidFill>
              <a:latin typeface="Montserrat" panose="00000500000000000000" pitchFamily="2" charset="-94"/>
              <a:ea typeface="Montserrat Bold"/>
              <a:cs typeface="Montserrat Bold"/>
              <a:sym typeface="Montserrat Bold"/>
            </a:endParaRPr>
          </a:p>
        </p:txBody>
      </p:sp>
      <p:sp>
        <p:nvSpPr>
          <p:cNvPr id="26" name="TextBox 26">
            <a:extLst>
              <a:ext uri="{FF2B5EF4-FFF2-40B4-BE49-F238E27FC236}">
                <a16:creationId xmlns:a16="http://schemas.microsoft.com/office/drawing/2014/main" id="{22CFBA33-6174-EFA5-459E-6EA60C9B980E}"/>
              </a:ext>
            </a:extLst>
          </p:cNvPr>
          <p:cNvSpPr txBox="1"/>
          <p:nvPr/>
        </p:nvSpPr>
        <p:spPr>
          <a:xfrm>
            <a:off x="9535038" y="6706141"/>
            <a:ext cx="2899593" cy="25648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2031"/>
              </a:lnSpc>
            </a:pPr>
            <a:r>
              <a:rPr lang="en-US" b="1" spc="-29" dirty="0">
                <a:solidFill>
                  <a:srgbClr val="FFFFFF"/>
                </a:solidFill>
                <a:latin typeface="Montserrat" panose="00000500000000000000" pitchFamily="2" charset="-94"/>
                <a:ea typeface="Montserrat Bold"/>
                <a:cs typeface="Montserrat Bold"/>
                <a:sym typeface="Montserrat Bold"/>
              </a:rPr>
              <a:t>Karanlıkta Ritim</a:t>
            </a:r>
          </a:p>
        </p:txBody>
      </p:sp>
      <p:sp>
        <p:nvSpPr>
          <p:cNvPr id="27" name="TextBox 27">
            <a:extLst>
              <a:ext uri="{FF2B5EF4-FFF2-40B4-BE49-F238E27FC236}">
                <a16:creationId xmlns:a16="http://schemas.microsoft.com/office/drawing/2014/main" id="{E55E283A-CB83-C6B2-F819-8FDB2225A9A8}"/>
              </a:ext>
            </a:extLst>
          </p:cNvPr>
          <p:cNvSpPr txBox="1"/>
          <p:nvPr/>
        </p:nvSpPr>
        <p:spPr>
          <a:xfrm>
            <a:off x="3582134" y="6327173"/>
            <a:ext cx="2899593" cy="25648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2031"/>
              </a:lnSpc>
            </a:pPr>
            <a:r>
              <a:rPr lang="en-US" b="1" spc="-29" dirty="0">
                <a:solidFill>
                  <a:srgbClr val="FFFFFF"/>
                </a:solidFill>
                <a:latin typeface="Montserrat" panose="00000500000000000000" pitchFamily="2" charset="-94"/>
                <a:ea typeface="Montserrat Bold"/>
                <a:cs typeface="Montserrat Bold"/>
                <a:sym typeface="Montserrat Bold"/>
              </a:rPr>
              <a:t>Body Percussion</a:t>
            </a:r>
          </a:p>
        </p:txBody>
      </p:sp>
      <p:sp>
        <p:nvSpPr>
          <p:cNvPr id="28" name="TextBox 28">
            <a:extLst>
              <a:ext uri="{FF2B5EF4-FFF2-40B4-BE49-F238E27FC236}">
                <a16:creationId xmlns:a16="http://schemas.microsoft.com/office/drawing/2014/main" id="{F8560B5F-EF6D-A2CC-3F8B-CD6CF91A751A}"/>
              </a:ext>
            </a:extLst>
          </p:cNvPr>
          <p:cNvSpPr txBox="1"/>
          <p:nvPr/>
        </p:nvSpPr>
        <p:spPr>
          <a:xfrm>
            <a:off x="12388373" y="6706141"/>
            <a:ext cx="2899593" cy="25648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2031"/>
              </a:lnSpc>
            </a:pPr>
            <a:r>
              <a:rPr lang="en-US" b="1" spc="-29" dirty="0">
                <a:solidFill>
                  <a:srgbClr val="FFFFFF"/>
                </a:solidFill>
                <a:latin typeface="Montserrat" panose="00000500000000000000" pitchFamily="2" charset="-94"/>
                <a:ea typeface="Montserrat Bold"/>
                <a:cs typeface="Montserrat Bold"/>
                <a:sym typeface="Montserrat Bold"/>
              </a:rPr>
              <a:t>Duymaksızın İletişim</a:t>
            </a:r>
          </a:p>
        </p:txBody>
      </p:sp>
      <p:sp>
        <p:nvSpPr>
          <p:cNvPr id="29" name="TextBox 29">
            <a:extLst>
              <a:ext uri="{FF2B5EF4-FFF2-40B4-BE49-F238E27FC236}">
                <a16:creationId xmlns:a16="http://schemas.microsoft.com/office/drawing/2014/main" id="{5EF67578-0F42-3FB9-977A-4384C1D71CB0}"/>
              </a:ext>
            </a:extLst>
          </p:cNvPr>
          <p:cNvSpPr txBox="1"/>
          <p:nvPr/>
        </p:nvSpPr>
        <p:spPr>
          <a:xfrm>
            <a:off x="6508618" y="6327173"/>
            <a:ext cx="2899593" cy="25648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2031"/>
              </a:lnSpc>
            </a:pPr>
            <a:r>
              <a:rPr lang="en-US" b="1" spc="-29" dirty="0">
                <a:solidFill>
                  <a:srgbClr val="FFFFFF"/>
                </a:solidFill>
                <a:latin typeface="Montserrat" panose="00000500000000000000" pitchFamily="2" charset="-94"/>
                <a:ea typeface="Montserrat Bold"/>
                <a:cs typeface="Montserrat Bold"/>
                <a:sym typeface="Montserrat Bold"/>
              </a:rPr>
              <a:t>Müzikal Borular</a:t>
            </a:r>
          </a:p>
        </p:txBody>
      </p:sp>
      <p:sp>
        <p:nvSpPr>
          <p:cNvPr id="30" name="TextBox 30">
            <a:extLst>
              <a:ext uri="{FF2B5EF4-FFF2-40B4-BE49-F238E27FC236}">
                <a16:creationId xmlns:a16="http://schemas.microsoft.com/office/drawing/2014/main" id="{6774F5E1-1C40-603A-9772-118377A938CB}"/>
              </a:ext>
            </a:extLst>
          </p:cNvPr>
          <p:cNvSpPr txBox="1"/>
          <p:nvPr/>
        </p:nvSpPr>
        <p:spPr>
          <a:xfrm>
            <a:off x="15211352" y="6706141"/>
            <a:ext cx="2899593" cy="25648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2031"/>
              </a:lnSpc>
            </a:pPr>
            <a:r>
              <a:rPr lang="en-US" b="1" spc="-29" dirty="0">
                <a:solidFill>
                  <a:srgbClr val="FFFFFF"/>
                </a:solidFill>
                <a:latin typeface="Montserrat" panose="00000500000000000000" pitchFamily="2" charset="-94"/>
                <a:ea typeface="Montserrat Bold"/>
                <a:cs typeface="Montserrat Bold"/>
                <a:sym typeface="Montserrat Bold"/>
              </a:rPr>
              <a:t>Şirket Korosu</a:t>
            </a:r>
          </a:p>
        </p:txBody>
      </p:sp>
      <p:sp>
        <p:nvSpPr>
          <p:cNvPr id="31" name="Freeform 31">
            <a:extLst>
              <a:ext uri="{FF2B5EF4-FFF2-40B4-BE49-F238E27FC236}">
                <a16:creationId xmlns:a16="http://schemas.microsoft.com/office/drawing/2014/main" id="{8EDC8ADB-3450-B428-3921-4BD0CC42C07C}"/>
              </a:ext>
            </a:extLst>
          </p:cNvPr>
          <p:cNvSpPr/>
          <p:nvPr/>
        </p:nvSpPr>
        <p:spPr>
          <a:xfrm>
            <a:off x="15357163" y="9258300"/>
            <a:ext cx="1912340" cy="793621"/>
          </a:xfrm>
          <a:custGeom>
            <a:avLst/>
            <a:gdLst/>
            <a:ahLst/>
            <a:cxnLst/>
            <a:rect l="l" t="t" r="r" b="b"/>
            <a:pathLst>
              <a:path w="1912340" h="793621">
                <a:moveTo>
                  <a:pt x="0" y="0"/>
                </a:moveTo>
                <a:lnTo>
                  <a:pt x="1912340" y="0"/>
                </a:lnTo>
                <a:lnTo>
                  <a:pt x="1912340" y="793621"/>
                </a:lnTo>
                <a:lnTo>
                  <a:pt x="0" y="793621"/>
                </a:lnTo>
                <a:lnTo>
                  <a:pt x="0" y="0"/>
                </a:lnTo>
                <a:close/>
              </a:path>
            </a:pathLst>
          </a:custGeom>
          <a:blipFill>
            <a:blip r:embed="rId8">
              <a:extLst>
                <a:ext uri="{96DAC541-7B7A-43D3-8B79-37D633B846F1}">
                  <asvg:svgBlip xmlns:asvg="http://schemas.microsoft.com/office/drawing/2016/SVG/main" r:embed="rId9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tr-TR"/>
          </a:p>
        </p:txBody>
      </p:sp>
      <p:sp>
        <p:nvSpPr>
          <p:cNvPr id="32" name="TextBox 32">
            <a:extLst>
              <a:ext uri="{FF2B5EF4-FFF2-40B4-BE49-F238E27FC236}">
                <a16:creationId xmlns:a16="http://schemas.microsoft.com/office/drawing/2014/main" id="{DF2E4481-D2E2-A580-D50B-2CE2759CF2AF}"/>
              </a:ext>
            </a:extLst>
          </p:cNvPr>
          <p:cNvSpPr txBox="1"/>
          <p:nvPr/>
        </p:nvSpPr>
        <p:spPr>
          <a:xfrm>
            <a:off x="14719222" y="8853271"/>
            <a:ext cx="2899593" cy="23939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0" lvl="0" indent="0" algn="l">
              <a:lnSpc>
                <a:spcPts val="2029"/>
              </a:lnSpc>
              <a:spcBef>
                <a:spcPct val="0"/>
              </a:spcBef>
            </a:pPr>
            <a:r>
              <a:rPr lang="en-US" sz="1449" b="1" u="none" strike="noStrike" dirty="0">
                <a:solidFill>
                  <a:srgbClr val="000000"/>
                </a:solidFill>
                <a:latin typeface="Montserrat" panose="00000500000000000000" pitchFamily="2" charset="-94"/>
                <a:ea typeface="League Spartan"/>
                <a:cs typeface="League Spartan"/>
                <a:sym typeface="League Spartan"/>
              </a:rPr>
              <a:t>VE ÇOK DAHA FAZLASI...</a:t>
            </a:r>
          </a:p>
        </p:txBody>
      </p:sp>
      <p:sp>
        <p:nvSpPr>
          <p:cNvPr id="36" name="Freeform 16">
            <a:extLst>
              <a:ext uri="{FF2B5EF4-FFF2-40B4-BE49-F238E27FC236}">
                <a16:creationId xmlns:a16="http://schemas.microsoft.com/office/drawing/2014/main" id="{FCB648E5-B6C3-F79A-74A3-9B8DC9C91E1C}"/>
              </a:ext>
            </a:extLst>
          </p:cNvPr>
          <p:cNvSpPr/>
          <p:nvPr/>
        </p:nvSpPr>
        <p:spPr>
          <a:xfrm>
            <a:off x="6649178" y="4227205"/>
            <a:ext cx="2682712" cy="1905940"/>
          </a:xfrm>
          <a:custGeom>
            <a:avLst/>
            <a:gdLst/>
            <a:ahLst/>
            <a:cxnLst/>
            <a:rect l="l" t="t" r="r" b="b"/>
            <a:pathLst>
              <a:path w="812800" h="549927">
                <a:moveTo>
                  <a:pt x="0" y="0"/>
                </a:moveTo>
                <a:lnTo>
                  <a:pt x="812800" y="0"/>
                </a:lnTo>
                <a:lnTo>
                  <a:pt x="812800" y="549927"/>
                </a:lnTo>
                <a:lnTo>
                  <a:pt x="0" y="549927"/>
                </a:lnTo>
                <a:close/>
              </a:path>
            </a:pathLst>
          </a:custGeom>
          <a:blipFill>
            <a:blip r:embed="rId4"/>
            <a:stretch>
              <a:fillRect t="-544" b="-544"/>
            </a:stretch>
          </a:blipFill>
          <a:ln w="104775" cap="sq">
            <a:solidFill>
              <a:srgbClr val="FFFFFF"/>
            </a:solidFill>
            <a:prstDash val="solid"/>
            <a:miter/>
          </a:ln>
        </p:spPr>
        <p:txBody>
          <a:bodyPr/>
          <a:lstStyle/>
          <a:p>
            <a:endParaRPr lang="tr-TR" dirty="0"/>
          </a:p>
        </p:txBody>
      </p:sp>
      <p:pic>
        <p:nvPicPr>
          <p:cNvPr id="34" name="Resim 33">
            <a:extLst>
              <a:ext uri="{FF2B5EF4-FFF2-40B4-BE49-F238E27FC236}">
                <a16:creationId xmlns:a16="http://schemas.microsoft.com/office/drawing/2014/main" id="{4C3A5078-3171-65B7-E87A-F94A8FE1A631}"/>
              </a:ext>
            </a:extLst>
          </p:cNvPr>
          <p:cNvPicPr>
            <a:picLocks noChangeAspect="1"/>
          </p:cNvPicPr>
          <p:nvPr/>
        </p:nvPicPr>
        <p:blipFill>
          <a:blip r:embed="rId10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711897" y="4266235"/>
            <a:ext cx="2557273" cy="1788371"/>
          </a:xfrm>
          <a:prstGeom prst="rect">
            <a:avLst/>
          </a:prstGeom>
        </p:spPr>
      </p:pic>
      <p:pic>
        <p:nvPicPr>
          <p:cNvPr id="33" name="Resim 32">
            <a:extLst>
              <a:ext uri="{FF2B5EF4-FFF2-40B4-BE49-F238E27FC236}">
                <a16:creationId xmlns:a16="http://schemas.microsoft.com/office/drawing/2014/main" id="{8DF1B36F-DA50-FA21-2BF3-4FB1FF74010F}"/>
              </a:ext>
            </a:extLst>
          </p:cNvPr>
          <p:cNvPicPr>
            <a:picLocks noChangeAspect="1"/>
          </p:cNvPicPr>
          <p:nvPr/>
        </p:nvPicPr>
        <p:blipFill>
          <a:blip r:embed="rId11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622" t="29688" r="-841" b="20667"/>
          <a:stretch>
            <a:fillRect/>
          </a:stretch>
        </p:blipFill>
        <p:spPr>
          <a:xfrm>
            <a:off x="666519" y="4266235"/>
            <a:ext cx="2748166" cy="182787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86880039"/>
      </p:ext>
    </p:extLst>
  </p:cSld>
  <p:clrMapOvr>
    <a:masterClrMapping/>
  </p:clrMapOvr>
</p:sld>
</file>

<file path=ppt/slides/slide6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2"/>
          <p:cNvGrpSpPr/>
          <p:nvPr/>
        </p:nvGrpSpPr>
        <p:grpSpPr>
          <a:xfrm>
            <a:off x="9703620" y="0"/>
            <a:ext cx="8584380" cy="10287000"/>
            <a:chOff x="0" y="0"/>
            <a:chExt cx="3358824" cy="2709333"/>
          </a:xfrm>
          <a:solidFill>
            <a:schemeClr val="tx2">
              <a:lumMod val="75000"/>
            </a:schemeClr>
          </a:solidFill>
        </p:grpSpPr>
        <p:sp>
          <p:nvSpPr>
            <p:cNvPr id="3" name="Freeform 3"/>
            <p:cNvSpPr/>
            <p:nvPr/>
          </p:nvSpPr>
          <p:spPr>
            <a:xfrm>
              <a:off x="0" y="0"/>
              <a:ext cx="3358824" cy="2709333"/>
            </a:xfrm>
            <a:custGeom>
              <a:avLst/>
              <a:gdLst/>
              <a:ahLst/>
              <a:cxnLst/>
              <a:rect l="l" t="t" r="r" b="b"/>
              <a:pathLst>
                <a:path w="3358824" h="2709333">
                  <a:moveTo>
                    <a:pt x="0" y="0"/>
                  </a:moveTo>
                  <a:lnTo>
                    <a:pt x="3358824" y="0"/>
                  </a:lnTo>
                  <a:lnTo>
                    <a:pt x="3358824" y="2709333"/>
                  </a:lnTo>
                  <a:lnTo>
                    <a:pt x="0" y="2709333"/>
                  </a:lnTo>
                  <a:close/>
                </a:path>
              </a:pathLst>
            </a:custGeom>
            <a:grpFill/>
          </p:spPr>
          <p:txBody>
            <a:bodyPr/>
            <a:lstStyle/>
            <a:p>
              <a:endParaRPr lang="tr-TR"/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0" y="-38100"/>
              <a:ext cx="3358824" cy="2747433"/>
            </a:xfrm>
            <a:prstGeom prst="rect">
              <a:avLst/>
            </a:prstGeom>
            <a:grpFill/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940"/>
                </a:lnSpc>
              </a:pPr>
              <a:endParaRPr/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8256852" y="2195976"/>
            <a:ext cx="3241165" cy="5559935"/>
            <a:chOff x="0" y="0"/>
            <a:chExt cx="4321553" cy="7413246"/>
          </a:xfrm>
        </p:grpSpPr>
        <p:pic>
          <p:nvPicPr>
            <p:cNvPr id="6" name="Picture 6"/>
            <p:cNvPicPr>
              <a:picLocks noChangeAspect="1"/>
            </p:cNvPicPr>
            <p:nvPr/>
          </p:nvPicPr>
          <p:blipFill>
            <a:blip r:embed="rId2"/>
            <a:srcRect l="18128" t="5114" r="52751" b="13329"/>
            <a:stretch>
              <a:fillRect/>
            </a:stretch>
          </p:blipFill>
          <p:spPr>
            <a:xfrm>
              <a:off x="0" y="0"/>
              <a:ext cx="4321553" cy="7413246"/>
            </a:xfrm>
            <a:prstGeom prst="rect">
              <a:avLst/>
            </a:prstGeom>
          </p:spPr>
        </p:pic>
      </p:grpSp>
      <p:grpSp>
        <p:nvGrpSpPr>
          <p:cNvPr id="7" name="Group 7"/>
          <p:cNvGrpSpPr/>
          <p:nvPr/>
        </p:nvGrpSpPr>
        <p:grpSpPr>
          <a:xfrm>
            <a:off x="11653271" y="2195976"/>
            <a:ext cx="3241165" cy="5559935"/>
            <a:chOff x="0" y="0"/>
            <a:chExt cx="4321553" cy="7413246"/>
          </a:xfrm>
        </p:grpSpPr>
        <p:pic>
          <p:nvPicPr>
            <p:cNvPr id="8" name="Picture 8"/>
            <p:cNvPicPr>
              <a:picLocks noChangeAspect="1"/>
            </p:cNvPicPr>
            <p:nvPr/>
          </p:nvPicPr>
          <p:blipFill>
            <a:blip r:embed="rId3"/>
            <a:srcRect l="5655" t="8538" r="69981" b="17209"/>
            <a:stretch>
              <a:fillRect/>
            </a:stretch>
          </p:blipFill>
          <p:spPr>
            <a:xfrm>
              <a:off x="0" y="0"/>
              <a:ext cx="4321553" cy="7413246"/>
            </a:xfrm>
            <a:prstGeom prst="rect">
              <a:avLst/>
            </a:prstGeom>
          </p:spPr>
        </p:pic>
      </p:grpSp>
      <p:grpSp>
        <p:nvGrpSpPr>
          <p:cNvPr id="9" name="Group 9"/>
          <p:cNvGrpSpPr/>
          <p:nvPr/>
        </p:nvGrpSpPr>
        <p:grpSpPr>
          <a:xfrm>
            <a:off x="15046835" y="2195976"/>
            <a:ext cx="3241165" cy="5559935"/>
            <a:chOff x="0" y="0"/>
            <a:chExt cx="4321553" cy="7413246"/>
          </a:xfrm>
        </p:grpSpPr>
        <p:pic>
          <p:nvPicPr>
            <p:cNvPr id="10" name="Picture 10"/>
            <p:cNvPicPr>
              <a:picLocks noChangeAspect="1"/>
            </p:cNvPicPr>
            <p:nvPr/>
          </p:nvPicPr>
          <p:blipFill>
            <a:blip r:embed="rId4"/>
            <a:srcRect l="11300" r="55908"/>
            <a:stretch>
              <a:fillRect/>
            </a:stretch>
          </p:blipFill>
          <p:spPr>
            <a:xfrm>
              <a:off x="0" y="0"/>
              <a:ext cx="4321553" cy="7413246"/>
            </a:xfrm>
            <a:prstGeom prst="rect">
              <a:avLst/>
            </a:prstGeom>
          </p:spPr>
        </p:pic>
      </p:grpSp>
      <p:sp>
        <p:nvSpPr>
          <p:cNvPr id="11" name="Freeform 11"/>
          <p:cNvSpPr/>
          <p:nvPr/>
        </p:nvSpPr>
        <p:spPr>
          <a:xfrm>
            <a:off x="12400255" y="9021491"/>
            <a:ext cx="3211827" cy="2879938"/>
          </a:xfrm>
          <a:custGeom>
            <a:avLst/>
            <a:gdLst/>
            <a:ahLst/>
            <a:cxnLst/>
            <a:rect l="l" t="t" r="r" b="b"/>
            <a:pathLst>
              <a:path w="3211827" h="2879938">
                <a:moveTo>
                  <a:pt x="0" y="0"/>
                </a:moveTo>
                <a:lnTo>
                  <a:pt x="3211827" y="0"/>
                </a:lnTo>
                <a:lnTo>
                  <a:pt x="3211827" y="2879938"/>
                </a:lnTo>
                <a:lnTo>
                  <a:pt x="0" y="2879938"/>
                </a:lnTo>
                <a:lnTo>
                  <a:pt x="0" y="0"/>
                </a:lnTo>
                <a:close/>
              </a:path>
            </a:pathLst>
          </a:custGeom>
          <a:blipFill>
            <a:blip r:embed="rId5">
              <a:extLst>
                <a:ext uri="{96DAC541-7B7A-43D3-8B79-37D633B846F1}">
                  <asvg:svgBlip xmlns:asvg="http://schemas.microsoft.com/office/drawing/2016/SVG/main" r:embed="rId6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tr-TR"/>
          </a:p>
        </p:txBody>
      </p:sp>
      <p:sp>
        <p:nvSpPr>
          <p:cNvPr id="12" name="Freeform 12"/>
          <p:cNvSpPr/>
          <p:nvPr/>
        </p:nvSpPr>
        <p:spPr>
          <a:xfrm>
            <a:off x="16052795" y="596667"/>
            <a:ext cx="1216708" cy="1216708"/>
          </a:xfrm>
          <a:custGeom>
            <a:avLst/>
            <a:gdLst/>
            <a:ahLst/>
            <a:cxnLst/>
            <a:rect l="l" t="t" r="r" b="b"/>
            <a:pathLst>
              <a:path w="1216708" h="1216708">
                <a:moveTo>
                  <a:pt x="0" y="0"/>
                </a:moveTo>
                <a:lnTo>
                  <a:pt x="1216708" y="0"/>
                </a:lnTo>
                <a:lnTo>
                  <a:pt x="1216708" y="1216708"/>
                </a:lnTo>
                <a:lnTo>
                  <a:pt x="0" y="1216708"/>
                </a:lnTo>
                <a:lnTo>
                  <a:pt x="0" y="0"/>
                </a:lnTo>
                <a:close/>
              </a:path>
            </a:pathLst>
          </a:custGeom>
          <a:blipFill>
            <a:blip r:embed="rId7"/>
            <a:stretch>
              <a:fillRect/>
            </a:stretch>
          </a:blipFill>
          <a:ln cap="sq">
            <a:noFill/>
            <a:prstDash val="solid"/>
            <a:miter/>
          </a:ln>
        </p:spPr>
        <p:txBody>
          <a:bodyPr/>
          <a:lstStyle/>
          <a:p>
            <a:endParaRPr lang="tr-TR"/>
          </a:p>
        </p:txBody>
      </p:sp>
      <p:sp>
        <p:nvSpPr>
          <p:cNvPr id="13" name="Freeform 13"/>
          <p:cNvSpPr/>
          <p:nvPr/>
        </p:nvSpPr>
        <p:spPr>
          <a:xfrm>
            <a:off x="851334" y="596667"/>
            <a:ext cx="2061427" cy="2061427"/>
          </a:xfrm>
          <a:custGeom>
            <a:avLst/>
            <a:gdLst/>
            <a:ahLst/>
            <a:cxnLst/>
            <a:rect l="l" t="t" r="r" b="b"/>
            <a:pathLst>
              <a:path w="2061427" h="2061427">
                <a:moveTo>
                  <a:pt x="0" y="0"/>
                </a:moveTo>
                <a:lnTo>
                  <a:pt x="2061428" y="0"/>
                </a:lnTo>
                <a:lnTo>
                  <a:pt x="2061428" y="2061427"/>
                </a:lnTo>
                <a:lnTo>
                  <a:pt x="0" y="2061427"/>
                </a:lnTo>
                <a:lnTo>
                  <a:pt x="0" y="0"/>
                </a:lnTo>
                <a:close/>
              </a:path>
            </a:pathLst>
          </a:custGeom>
          <a:blipFill>
            <a:blip r:embed="rId8">
              <a:extLst>
                <a:ext uri="{96DAC541-7B7A-43D3-8B79-37D633B846F1}">
                  <asvg:svgBlip xmlns:asvg="http://schemas.microsoft.com/office/drawing/2016/SVG/main" r:embed="rId9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tr-TR"/>
          </a:p>
        </p:txBody>
      </p:sp>
      <p:sp>
        <p:nvSpPr>
          <p:cNvPr id="14" name="Freeform 14"/>
          <p:cNvSpPr/>
          <p:nvPr/>
        </p:nvSpPr>
        <p:spPr>
          <a:xfrm>
            <a:off x="854169" y="7252751"/>
            <a:ext cx="386295" cy="386295"/>
          </a:xfrm>
          <a:custGeom>
            <a:avLst/>
            <a:gdLst/>
            <a:ahLst/>
            <a:cxnLst/>
            <a:rect l="l" t="t" r="r" b="b"/>
            <a:pathLst>
              <a:path w="386295" h="386295">
                <a:moveTo>
                  <a:pt x="0" y="0"/>
                </a:moveTo>
                <a:lnTo>
                  <a:pt x="386295" y="0"/>
                </a:lnTo>
                <a:lnTo>
                  <a:pt x="386295" y="386295"/>
                </a:lnTo>
                <a:lnTo>
                  <a:pt x="0" y="386295"/>
                </a:lnTo>
                <a:lnTo>
                  <a:pt x="0" y="0"/>
                </a:lnTo>
                <a:close/>
              </a:path>
            </a:pathLst>
          </a:custGeom>
          <a:blipFill>
            <a:blip r:embed="rId10">
              <a:extLst>
                <a:ext uri="{96DAC541-7B7A-43D3-8B79-37D633B846F1}">
                  <asvg:svgBlip xmlns:asvg="http://schemas.microsoft.com/office/drawing/2016/SVG/main" r:embed="rId11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tr-TR"/>
          </a:p>
        </p:txBody>
      </p:sp>
      <p:sp>
        <p:nvSpPr>
          <p:cNvPr id="15" name="Freeform 15"/>
          <p:cNvSpPr/>
          <p:nvPr/>
        </p:nvSpPr>
        <p:spPr>
          <a:xfrm>
            <a:off x="812686" y="7755911"/>
            <a:ext cx="595651" cy="347711"/>
          </a:xfrm>
          <a:custGeom>
            <a:avLst/>
            <a:gdLst/>
            <a:ahLst/>
            <a:cxnLst/>
            <a:rect l="l" t="t" r="r" b="b"/>
            <a:pathLst>
              <a:path w="595651" h="347711">
                <a:moveTo>
                  <a:pt x="0" y="0"/>
                </a:moveTo>
                <a:lnTo>
                  <a:pt x="595651" y="0"/>
                </a:lnTo>
                <a:lnTo>
                  <a:pt x="595651" y="347711"/>
                </a:lnTo>
                <a:lnTo>
                  <a:pt x="0" y="347711"/>
                </a:lnTo>
                <a:lnTo>
                  <a:pt x="0" y="0"/>
                </a:lnTo>
                <a:close/>
              </a:path>
            </a:pathLst>
          </a:custGeom>
          <a:blipFill>
            <a:blip r:embed="rId12">
              <a:extLst>
                <a:ext uri="{96DAC541-7B7A-43D3-8B79-37D633B846F1}">
                  <asvg:svgBlip xmlns:asvg="http://schemas.microsoft.com/office/drawing/2016/SVG/main" r:embed="rId13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tr-TR"/>
          </a:p>
        </p:txBody>
      </p:sp>
      <p:sp>
        <p:nvSpPr>
          <p:cNvPr id="19" name="TextBox 19"/>
          <p:cNvSpPr txBox="1"/>
          <p:nvPr/>
        </p:nvSpPr>
        <p:spPr>
          <a:xfrm>
            <a:off x="1589641" y="7248731"/>
            <a:ext cx="1323119" cy="356234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marL="0" lvl="0" indent="0" algn="l">
              <a:lnSpc>
                <a:spcPts val="2940"/>
              </a:lnSpc>
              <a:spcBef>
                <a:spcPct val="0"/>
              </a:spcBef>
            </a:pPr>
            <a:r>
              <a:rPr lang="en-US" sz="2100" b="1" dirty="0">
                <a:solidFill>
                  <a:srgbClr val="565656"/>
                </a:solidFill>
                <a:latin typeface="Montserrat Bold"/>
                <a:ea typeface="Montserrat Bold"/>
                <a:cs typeface="Montserrat Bold"/>
                <a:sym typeface="Montserrat Bold"/>
              </a:rPr>
              <a:t>60-90 dk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1589642" y="7756913"/>
            <a:ext cx="6667210" cy="356234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marL="0" lvl="0" indent="0" algn="l">
              <a:lnSpc>
                <a:spcPts val="2940"/>
              </a:lnSpc>
              <a:spcBef>
                <a:spcPct val="0"/>
              </a:spcBef>
            </a:pPr>
            <a:r>
              <a:rPr lang="en-US" sz="2100" b="1" u="none" strike="noStrike" dirty="0">
                <a:solidFill>
                  <a:srgbClr val="565656"/>
                </a:solidFill>
                <a:latin typeface="Montserrat Bold"/>
                <a:ea typeface="Montserrat Bold"/>
                <a:cs typeface="Montserrat Bold"/>
                <a:sym typeface="Montserrat Bold"/>
              </a:rPr>
              <a:t>1 moderatör, 1 koordinatör, her </a:t>
            </a:r>
            <a:r>
              <a:rPr lang="en-US" sz="2100" b="1" u="none" strike="noStrike" dirty="0" err="1">
                <a:solidFill>
                  <a:srgbClr val="565656"/>
                </a:solidFill>
                <a:latin typeface="Montserrat Bold"/>
                <a:ea typeface="Montserrat Bold"/>
                <a:cs typeface="Montserrat Bold"/>
                <a:sym typeface="Montserrat Bold"/>
              </a:rPr>
              <a:t>takıma</a:t>
            </a:r>
            <a:r>
              <a:rPr lang="en-US" sz="2100" b="1" u="none" strike="noStrike" dirty="0">
                <a:solidFill>
                  <a:srgbClr val="565656"/>
                </a:solidFill>
                <a:latin typeface="Montserrat Bold"/>
                <a:ea typeface="Montserrat Bold"/>
                <a:cs typeface="Montserrat Bold"/>
                <a:sym typeface="Montserrat Bold"/>
              </a:rPr>
              <a:t> 1 asistan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834811" y="8265546"/>
            <a:ext cx="3432389" cy="345479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marL="0" lvl="0" indent="0" algn="l">
              <a:lnSpc>
                <a:spcPts val="2940"/>
              </a:lnSpc>
              <a:spcBef>
                <a:spcPct val="0"/>
              </a:spcBef>
            </a:pPr>
            <a:r>
              <a:rPr lang="en-US" sz="2100" b="1" u="none" strike="noStrike" dirty="0">
                <a:solidFill>
                  <a:srgbClr val="565656"/>
                </a:solidFill>
                <a:latin typeface="Montserrat Bold"/>
                <a:ea typeface="Montserrat Bold"/>
                <a:cs typeface="Montserrat Bold"/>
                <a:sym typeface="Montserrat Bold"/>
              </a:rPr>
              <a:t>Katılımcı Sayısı:  2-2000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904312" y="3284001"/>
            <a:ext cx="6868088" cy="2487091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just">
              <a:lnSpc>
                <a:spcPts val="2800"/>
              </a:lnSpc>
            </a:pP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Telefonlarınız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yoluyla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katılacağınız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yarışmada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genel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kültür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haricinde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belki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de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firmanızla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ilgili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pek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bilinmeyen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bilgiler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de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sorulacak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.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Soruları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cevaplamaya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hazır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mısınız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?</a:t>
            </a:r>
          </a:p>
          <a:p>
            <a:pPr algn="just">
              <a:lnSpc>
                <a:spcPts val="2800"/>
              </a:lnSpc>
            </a:pPr>
            <a:endParaRPr lang="en-US" sz="2000" dirty="0">
              <a:solidFill>
                <a:srgbClr val="565656"/>
              </a:solidFill>
              <a:latin typeface="Montserrat"/>
              <a:ea typeface="Montserrat"/>
              <a:cs typeface="Montserrat"/>
              <a:sym typeface="Montserrat"/>
            </a:endParaRPr>
          </a:p>
          <a:p>
            <a:pPr marL="0" lvl="0" indent="0" algn="just">
              <a:lnSpc>
                <a:spcPts val="2800"/>
              </a:lnSpc>
              <a:spcBef>
                <a:spcPct val="0"/>
              </a:spcBef>
            </a:pP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En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kısa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sürede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en çok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soruyu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doğru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cevaplayanlar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şampiyon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oluyor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!</a:t>
            </a:r>
            <a:endParaRPr lang="en-US" sz="2000" dirty="0">
              <a:solidFill>
                <a:srgbClr val="565656"/>
              </a:solidFill>
              <a:latin typeface="Montserrat"/>
              <a:ea typeface="Montserrat"/>
              <a:cs typeface="Montserrat"/>
              <a:sym typeface="Montserrat"/>
              <a:hlinkClick r:id="rId14" tooltip="https://youtu.be/PvrsKVrJ8dw"/>
            </a:endParaRPr>
          </a:p>
        </p:txBody>
      </p:sp>
      <p:sp>
        <p:nvSpPr>
          <p:cNvPr id="23" name="TextBox 23"/>
          <p:cNvSpPr txBox="1"/>
          <p:nvPr/>
        </p:nvSpPr>
        <p:spPr>
          <a:xfrm>
            <a:off x="1882048" y="2358708"/>
            <a:ext cx="9440648" cy="35877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2800"/>
              </a:lnSpc>
            </a:pPr>
            <a:r>
              <a:rPr lang="en-US" sz="2000">
                <a:solidFill>
                  <a:srgbClr val="000000"/>
                </a:solidFill>
                <a:latin typeface="Roboto Condensed"/>
                <a:ea typeface="Roboto Condensed"/>
                <a:cs typeface="Roboto Condensed"/>
                <a:sym typeface="Roboto Condensed"/>
              </a:rPr>
              <a:t>YARIŞMA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1028700" y="9463603"/>
            <a:ext cx="1980378" cy="26670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2160"/>
              </a:lnSpc>
            </a:pPr>
            <a:r>
              <a:rPr lang="en-US" sz="1800" b="1">
                <a:solidFill>
                  <a:srgbClr val="FFFFFF"/>
                </a:solidFill>
                <a:latin typeface="Montserrat Bold"/>
                <a:ea typeface="Montserrat Bold"/>
                <a:cs typeface="Montserrat Bold"/>
                <a:sym typeface="Montserrat Bold"/>
              </a:rPr>
              <a:t>Fiyat: 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1127035" y="1522605"/>
            <a:ext cx="9440648" cy="855888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6900"/>
              </a:lnSpc>
            </a:pPr>
            <a:r>
              <a:rPr lang="en-US" sz="4928">
                <a:solidFill>
                  <a:srgbClr val="000000"/>
                </a:solidFill>
                <a:latin typeface="Roboto Condensed"/>
                <a:ea typeface="Roboto Condensed"/>
                <a:cs typeface="Roboto Condensed"/>
                <a:sym typeface="Roboto Condensed"/>
              </a:rPr>
              <a:t>BİLGİ YARIŞMASI</a:t>
            </a:r>
          </a:p>
        </p:txBody>
      </p:sp>
      <p:sp>
        <p:nvSpPr>
          <p:cNvPr id="26" name="Freeform 19">
            <a:extLst>
              <a:ext uri="{FF2B5EF4-FFF2-40B4-BE49-F238E27FC236}">
                <a16:creationId xmlns:a16="http://schemas.microsoft.com/office/drawing/2014/main" id="{7756F9CF-DFF5-827D-F988-F9B0BCDE2B49}"/>
              </a:ext>
            </a:extLst>
          </p:cNvPr>
          <p:cNvSpPr/>
          <p:nvPr/>
        </p:nvSpPr>
        <p:spPr>
          <a:xfrm>
            <a:off x="9838607" y="9258300"/>
            <a:ext cx="824341" cy="607951"/>
          </a:xfrm>
          <a:custGeom>
            <a:avLst/>
            <a:gdLst/>
            <a:ahLst/>
            <a:cxnLst/>
            <a:rect l="l" t="t" r="r" b="b"/>
            <a:pathLst>
              <a:path w="824341" h="607951">
                <a:moveTo>
                  <a:pt x="0" y="0"/>
                </a:moveTo>
                <a:lnTo>
                  <a:pt x="824341" y="0"/>
                </a:lnTo>
                <a:lnTo>
                  <a:pt x="824341" y="607951"/>
                </a:lnTo>
                <a:lnTo>
                  <a:pt x="0" y="607951"/>
                </a:lnTo>
                <a:lnTo>
                  <a:pt x="0" y="0"/>
                </a:lnTo>
                <a:close/>
              </a:path>
            </a:pathLst>
          </a:custGeom>
        </p:spPr>
        <p:txBody>
          <a:bodyPr/>
          <a:lstStyle/>
          <a:p>
            <a:endParaRPr lang="tr-TR"/>
          </a:p>
        </p:txBody>
      </p:sp>
      <p:sp>
        <p:nvSpPr>
          <p:cNvPr id="27" name="Freeform 20">
            <a:extLst>
              <a:ext uri="{FF2B5EF4-FFF2-40B4-BE49-F238E27FC236}">
                <a16:creationId xmlns:a16="http://schemas.microsoft.com/office/drawing/2014/main" id="{4C13A5AB-C415-6BEC-BADE-B6FCDB662029}"/>
              </a:ext>
            </a:extLst>
          </p:cNvPr>
          <p:cNvSpPr/>
          <p:nvPr/>
        </p:nvSpPr>
        <p:spPr>
          <a:xfrm>
            <a:off x="10384741" y="9590801"/>
            <a:ext cx="556412" cy="569949"/>
          </a:xfrm>
          <a:custGeom>
            <a:avLst/>
            <a:gdLst/>
            <a:ahLst/>
            <a:cxnLst/>
            <a:rect l="l" t="t" r="r" b="b"/>
            <a:pathLst>
              <a:path w="556412" h="569949">
                <a:moveTo>
                  <a:pt x="0" y="0"/>
                </a:moveTo>
                <a:lnTo>
                  <a:pt x="556413" y="0"/>
                </a:lnTo>
                <a:lnTo>
                  <a:pt x="556413" y="569949"/>
                </a:lnTo>
                <a:lnTo>
                  <a:pt x="0" y="569949"/>
                </a:lnTo>
                <a:lnTo>
                  <a:pt x="0" y="0"/>
                </a:lnTo>
                <a:close/>
              </a:path>
            </a:pathLst>
          </a:custGeom>
          <a:blipFill>
            <a:blip r:embed="rId15">
              <a:extLst>
                <a:ext uri="{96DAC541-7B7A-43D3-8B79-37D633B846F1}">
                  <asvg:svgBlip xmlns:asvg="http://schemas.microsoft.com/office/drawing/2016/SVG/main" r:embed="rId16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tr-TR"/>
          </a:p>
        </p:txBody>
      </p:sp>
      <p:sp>
        <p:nvSpPr>
          <p:cNvPr id="28" name="TextBox 26">
            <a:extLst>
              <a:ext uri="{FF2B5EF4-FFF2-40B4-BE49-F238E27FC236}">
                <a16:creationId xmlns:a16="http://schemas.microsoft.com/office/drawing/2014/main" id="{95AB17A1-3574-C722-9B25-75A0A507FE55}"/>
              </a:ext>
            </a:extLst>
          </p:cNvPr>
          <p:cNvSpPr txBox="1"/>
          <p:nvPr/>
        </p:nvSpPr>
        <p:spPr>
          <a:xfrm>
            <a:off x="3274322" y="9587428"/>
            <a:ext cx="6564285" cy="319896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0" lvl="0" indent="0" algn="ctr">
              <a:lnSpc>
                <a:spcPts val="2660"/>
              </a:lnSpc>
              <a:spcBef>
                <a:spcPct val="0"/>
              </a:spcBef>
            </a:pPr>
            <a:r>
              <a:rPr lang="en-US" sz="19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https://www.m3.com.tr/yilbasi-ozel-bilgi-yarismasi/</a:t>
            </a:r>
          </a:p>
        </p:txBody>
      </p:sp>
      <p:sp>
        <p:nvSpPr>
          <p:cNvPr id="29" name="TextBox 27">
            <a:extLst>
              <a:ext uri="{FF2B5EF4-FFF2-40B4-BE49-F238E27FC236}">
                <a16:creationId xmlns:a16="http://schemas.microsoft.com/office/drawing/2014/main" id="{45755788-3273-246A-197E-010C1A4D620C}"/>
              </a:ext>
            </a:extLst>
          </p:cNvPr>
          <p:cNvSpPr txBox="1"/>
          <p:nvPr/>
        </p:nvSpPr>
        <p:spPr>
          <a:xfrm>
            <a:off x="5572493" y="9240719"/>
            <a:ext cx="1818907" cy="345479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marL="0" lvl="0" indent="0" algn="l">
              <a:lnSpc>
                <a:spcPts val="2940"/>
              </a:lnSpc>
              <a:spcBef>
                <a:spcPct val="0"/>
              </a:spcBef>
            </a:pPr>
            <a:r>
              <a:rPr lang="en-US" sz="2100" b="1" dirty="0">
                <a:solidFill>
                  <a:srgbClr val="565656"/>
                </a:solidFill>
                <a:latin typeface="Montserrat Bold"/>
                <a:ea typeface="Montserrat Bold"/>
                <a:cs typeface="Montserrat Bold"/>
                <a:sym typeface="Montserrat Bold"/>
              </a:rPr>
              <a:t>Detaylı bilgi:</a:t>
            </a:r>
          </a:p>
        </p:txBody>
      </p:sp>
    </p:spTree>
  </p:cSld>
  <p:clrMapOvr>
    <a:masterClrMapping/>
  </p:clrMapOvr>
</p:sld>
</file>

<file path=ppt/slides/slide6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2"/>
          <p:cNvGrpSpPr/>
          <p:nvPr/>
        </p:nvGrpSpPr>
        <p:grpSpPr>
          <a:xfrm>
            <a:off x="9703621" y="0"/>
            <a:ext cx="8584380" cy="10287000"/>
            <a:chOff x="0" y="0"/>
            <a:chExt cx="3358824" cy="2709333"/>
          </a:xfrm>
          <a:solidFill>
            <a:schemeClr val="tx2">
              <a:lumMod val="75000"/>
            </a:schemeClr>
          </a:solidFill>
        </p:grpSpPr>
        <p:sp>
          <p:nvSpPr>
            <p:cNvPr id="3" name="Freeform 3"/>
            <p:cNvSpPr/>
            <p:nvPr/>
          </p:nvSpPr>
          <p:spPr>
            <a:xfrm>
              <a:off x="0" y="0"/>
              <a:ext cx="3358824" cy="2709333"/>
            </a:xfrm>
            <a:custGeom>
              <a:avLst/>
              <a:gdLst/>
              <a:ahLst/>
              <a:cxnLst/>
              <a:rect l="l" t="t" r="r" b="b"/>
              <a:pathLst>
                <a:path w="3358824" h="2709333">
                  <a:moveTo>
                    <a:pt x="0" y="0"/>
                  </a:moveTo>
                  <a:lnTo>
                    <a:pt x="3358824" y="0"/>
                  </a:lnTo>
                  <a:lnTo>
                    <a:pt x="3358824" y="2709333"/>
                  </a:lnTo>
                  <a:lnTo>
                    <a:pt x="0" y="2709333"/>
                  </a:lnTo>
                  <a:close/>
                </a:path>
              </a:pathLst>
            </a:custGeom>
            <a:grpFill/>
          </p:spPr>
          <p:txBody>
            <a:bodyPr/>
            <a:lstStyle/>
            <a:p>
              <a:endParaRPr lang="tr-TR"/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0" y="-38100"/>
              <a:ext cx="3358824" cy="2747433"/>
            </a:xfrm>
            <a:prstGeom prst="rect">
              <a:avLst/>
            </a:prstGeom>
            <a:grpFill/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940"/>
                </a:lnSpc>
              </a:pPr>
              <a:endParaRPr/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8256852" y="2195976"/>
            <a:ext cx="3241165" cy="5559935"/>
            <a:chOff x="0" y="0"/>
            <a:chExt cx="4321553" cy="7413246"/>
          </a:xfrm>
        </p:grpSpPr>
        <p:pic>
          <p:nvPicPr>
            <p:cNvPr id="6" name="Picture 6"/>
            <p:cNvPicPr>
              <a:picLocks noChangeAspect="1"/>
            </p:cNvPicPr>
            <p:nvPr/>
          </p:nvPicPr>
          <p:blipFill>
            <a:blip r:embed="rId2"/>
            <a:srcRect l="29741" r="29741"/>
            <a:stretch>
              <a:fillRect/>
            </a:stretch>
          </p:blipFill>
          <p:spPr>
            <a:xfrm>
              <a:off x="0" y="0"/>
              <a:ext cx="4321553" cy="7413246"/>
            </a:xfrm>
            <a:prstGeom prst="rect">
              <a:avLst/>
            </a:prstGeom>
          </p:spPr>
        </p:pic>
      </p:grpSp>
      <p:grpSp>
        <p:nvGrpSpPr>
          <p:cNvPr id="7" name="Group 7"/>
          <p:cNvGrpSpPr/>
          <p:nvPr/>
        </p:nvGrpSpPr>
        <p:grpSpPr>
          <a:xfrm>
            <a:off x="11653271" y="2195976"/>
            <a:ext cx="3241165" cy="5559935"/>
            <a:chOff x="0" y="0"/>
            <a:chExt cx="4321553" cy="7413246"/>
          </a:xfrm>
        </p:grpSpPr>
        <p:pic>
          <p:nvPicPr>
            <p:cNvPr id="8" name="Picture 8"/>
            <p:cNvPicPr>
              <a:picLocks noChangeAspect="1"/>
            </p:cNvPicPr>
            <p:nvPr/>
          </p:nvPicPr>
          <p:blipFill>
            <a:blip r:embed="rId3"/>
            <a:srcRect l="20774" r="20774"/>
            <a:stretch>
              <a:fillRect/>
            </a:stretch>
          </p:blipFill>
          <p:spPr>
            <a:xfrm>
              <a:off x="0" y="0"/>
              <a:ext cx="4321553" cy="7413246"/>
            </a:xfrm>
            <a:prstGeom prst="rect">
              <a:avLst/>
            </a:prstGeom>
          </p:spPr>
        </p:pic>
      </p:grpSp>
      <p:grpSp>
        <p:nvGrpSpPr>
          <p:cNvPr id="9" name="Group 9"/>
          <p:cNvGrpSpPr/>
          <p:nvPr/>
        </p:nvGrpSpPr>
        <p:grpSpPr>
          <a:xfrm>
            <a:off x="15046835" y="2195976"/>
            <a:ext cx="3241165" cy="5559935"/>
            <a:chOff x="0" y="0"/>
            <a:chExt cx="4321553" cy="7413246"/>
          </a:xfrm>
        </p:grpSpPr>
        <p:pic>
          <p:nvPicPr>
            <p:cNvPr id="10" name="Picture 10"/>
            <p:cNvPicPr>
              <a:picLocks noChangeAspect="1"/>
            </p:cNvPicPr>
            <p:nvPr/>
          </p:nvPicPr>
          <p:blipFill>
            <a:blip r:embed="rId4"/>
            <a:srcRect l="20852" r="20852"/>
            <a:stretch>
              <a:fillRect/>
            </a:stretch>
          </p:blipFill>
          <p:spPr>
            <a:xfrm>
              <a:off x="0" y="0"/>
              <a:ext cx="4321553" cy="7413246"/>
            </a:xfrm>
            <a:prstGeom prst="rect">
              <a:avLst/>
            </a:prstGeom>
          </p:spPr>
        </p:pic>
      </p:grpSp>
      <p:sp>
        <p:nvSpPr>
          <p:cNvPr id="11" name="Freeform 11"/>
          <p:cNvSpPr/>
          <p:nvPr/>
        </p:nvSpPr>
        <p:spPr>
          <a:xfrm>
            <a:off x="12400255" y="9021491"/>
            <a:ext cx="3211827" cy="2879938"/>
          </a:xfrm>
          <a:custGeom>
            <a:avLst/>
            <a:gdLst/>
            <a:ahLst/>
            <a:cxnLst/>
            <a:rect l="l" t="t" r="r" b="b"/>
            <a:pathLst>
              <a:path w="3211827" h="2879938">
                <a:moveTo>
                  <a:pt x="0" y="0"/>
                </a:moveTo>
                <a:lnTo>
                  <a:pt x="3211827" y="0"/>
                </a:lnTo>
                <a:lnTo>
                  <a:pt x="3211827" y="2879938"/>
                </a:lnTo>
                <a:lnTo>
                  <a:pt x="0" y="2879938"/>
                </a:lnTo>
                <a:lnTo>
                  <a:pt x="0" y="0"/>
                </a:lnTo>
                <a:close/>
              </a:path>
            </a:pathLst>
          </a:custGeom>
          <a:blipFill>
            <a:blip r:embed="rId5">
              <a:extLst>
                <a:ext uri="{96DAC541-7B7A-43D3-8B79-37D633B846F1}">
                  <asvg:svgBlip xmlns:asvg="http://schemas.microsoft.com/office/drawing/2016/SVG/main" r:embed="rId6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tr-TR"/>
          </a:p>
        </p:txBody>
      </p:sp>
      <p:sp>
        <p:nvSpPr>
          <p:cNvPr id="12" name="Freeform 12"/>
          <p:cNvSpPr/>
          <p:nvPr/>
        </p:nvSpPr>
        <p:spPr>
          <a:xfrm>
            <a:off x="16052795" y="596667"/>
            <a:ext cx="1216708" cy="1216708"/>
          </a:xfrm>
          <a:custGeom>
            <a:avLst/>
            <a:gdLst/>
            <a:ahLst/>
            <a:cxnLst/>
            <a:rect l="l" t="t" r="r" b="b"/>
            <a:pathLst>
              <a:path w="1216708" h="1216708">
                <a:moveTo>
                  <a:pt x="0" y="0"/>
                </a:moveTo>
                <a:lnTo>
                  <a:pt x="1216708" y="0"/>
                </a:lnTo>
                <a:lnTo>
                  <a:pt x="1216708" y="1216708"/>
                </a:lnTo>
                <a:lnTo>
                  <a:pt x="0" y="1216708"/>
                </a:lnTo>
                <a:lnTo>
                  <a:pt x="0" y="0"/>
                </a:lnTo>
                <a:close/>
              </a:path>
            </a:pathLst>
          </a:custGeom>
          <a:blipFill>
            <a:blip r:embed="rId7"/>
            <a:stretch>
              <a:fillRect/>
            </a:stretch>
          </a:blipFill>
          <a:ln cap="sq">
            <a:noFill/>
            <a:prstDash val="solid"/>
            <a:miter/>
          </a:ln>
        </p:spPr>
        <p:txBody>
          <a:bodyPr/>
          <a:lstStyle/>
          <a:p>
            <a:endParaRPr lang="tr-TR"/>
          </a:p>
        </p:txBody>
      </p:sp>
      <p:sp>
        <p:nvSpPr>
          <p:cNvPr id="13" name="Freeform 13"/>
          <p:cNvSpPr/>
          <p:nvPr/>
        </p:nvSpPr>
        <p:spPr>
          <a:xfrm>
            <a:off x="851334" y="596667"/>
            <a:ext cx="2061427" cy="2061427"/>
          </a:xfrm>
          <a:custGeom>
            <a:avLst/>
            <a:gdLst/>
            <a:ahLst/>
            <a:cxnLst/>
            <a:rect l="l" t="t" r="r" b="b"/>
            <a:pathLst>
              <a:path w="2061427" h="2061427">
                <a:moveTo>
                  <a:pt x="0" y="0"/>
                </a:moveTo>
                <a:lnTo>
                  <a:pt x="2061428" y="0"/>
                </a:lnTo>
                <a:lnTo>
                  <a:pt x="2061428" y="2061427"/>
                </a:lnTo>
                <a:lnTo>
                  <a:pt x="0" y="2061427"/>
                </a:lnTo>
                <a:lnTo>
                  <a:pt x="0" y="0"/>
                </a:lnTo>
                <a:close/>
              </a:path>
            </a:pathLst>
          </a:custGeom>
          <a:blipFill>
            <a:blip r:embed="rId8">
              <a:extLst>
                <a:ext uri="{96DAC541-7B7A-43D3-8B79-37D633B846F1}">
                  <asvg:svgBlip xmlns:asvg="http://schemas.microsoft.com/office/drawing/2016/SVG/main" r:embed="rId9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tr-TR"/>
          </a:p>
        </p:txBody>
      </p:sp>
      <p:sp>
        <p:nvSpPr>
          <p:cNvPr id="14" name="Freeform 14"/>
          <p:cNvSpPr/>
          <p:nvPr/>
        </p:nvSpPr>
        <p:spPr>
          <a:xfrm>
            <a:off x="854169" y="7252751"/>
            <a:ext cx="386295" cy="386295"/>
          </a:xfrm>
          <a:custGeom>
            <a:avLst/>
            <a:gdLst/>
            <a:ahLst/>
            <a:cxnLst/>
            <a:rect l="l" t="t" r="r" b="b"/>
            <a:pathLst>
              <a:path w="386295" h="386295">
                <a:moveTo>
                  <a:pt x="0" y="0"/>
                </a:moveTo>
                <a:lnTo>
                  <a:pt x="386295" y="0"/>
                </a:lnTo>
                <a:lnTo>
                  <a:pt x="386295" y="386295"/>
                </a:lnTo>
                <a:lnTo>
                  <a:pt x="0" y="386295"/>
                </a:lnTo>
                <a:lnTo>
                  <a:pt x="0" y="0"/>
                </a:lnTo>
                <a:close/>
              </a:path>
            </a:pathLst>
          </a:custGeom>
          <a:blipFill>
            <a:blip r:embed="rId10">
              <a:extLst>
                <a:ext uri="{96DAC541-7B7A-43D3-8B79-37D633B846F1}">
                  <asvg:svgBlip xmlns:asvg="http://schemas.microsoft.com/office/drawing/2016/SVG/main" r:embed="rId11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tr-TR"/>
          </a:p>
        </p:txBody>
      </p:sp>
      <p:sp>
        <p:nvSpPr>
          <p:cNvPr id="15" name="Freeform 15"/>
          <p:cNvSpPr/>
          <p:nvPr/>
        </p:nvSpPr>
        <p:spPr>
          <a:xfrm>
            <a:off x="812686" y="7755911"/>
            <a:ext cx="595651" cy="347711"/>
          </a:xfrm>
          <a:custGeom>
            <a:avLst/>
            <a:gdLst/>
            <a:ahLst/>
            <a:cxnLst/>
            <a:rect l="l" t="t" r="r" b="b"/>
            <a:pathLst>
              <a:path w="595651" h="347711">
                <a:moveTo>
                  <a:pt x="0" y="0"/>
                </a:moveTo>
                <a:lnTo>
                  <a:pt x="595651" y="0"/>
                </a:lnTo>
                <a:lnTo>
                  <a:pt x="595651" y="347711"/>
                </a:lnTo>
                <a:lnTo>
                  <a:pt x="0" y="347711"/>
                </a:lnTo>
                <a:lnTo>
                  <a:pt x="0" y="0"/>
                </a:lnTo>
                <a:close/>
              </a:path>
            </a:pathLst>
          </a:custGeom>
          <a:blipFill>
            <a:blip r:embed="rId12">
              <a:extLst>
                <a:ext uri="{96DAC541-7B7A-43D3-8B79-37D633B846F1}">
                  <asvg:svgBlip xmlns:asvg="http://schemas.microsoft.com/office/drawing/2016/SVG/main" r:embed="rId13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tr-TR"/>
          </a:p>
        </p:txBody>
      </p:sp>
      <p:sp>
        <p:nvSpPr>
          <p:cNvPr id="19" name="TextBox 19"/>
          <p:cNvSpPr txBox="1"/>
          <p:nvPr/>
        </p:nvSpPr>
        <p:spPr>
          <a:xfrm>
            <a:off x="1589641" y="7248731"/>
            <a:ext cx="1323119" cy="356234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marL="0" lvl="0" indent="0" algn="l">
              <a:lnSpc>
                <a:spcPts val="2940"/>
              </a:lnSpc>
              <a:spcBef>
                <a:spcPct val="0"/>
              </a:spcBef>
            </a:pPr>
            <a:r>
              <a:rPr lang="en-US" sz="2100" b="1" dirty="0">
                <a:solidFill>
                  <a:srgbClr val="565656"/>
                </a:solidFill>
                <a:latin typeface="Montserrat Bold"/>
                <a:ea typeface="Montserrat Bold"/>
                <a:cs typeface="Montserrat Bold"/>
                <a:sym typeface="Montserrat Bold"/>
              </a:rPr>
              <a:t>60-90 dk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1589642" y="7756913"/>
            <a:ext cx="6667210" cy="356234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marL="0" lvl="0" indent="0" algn="l">
              <a:lnSpc>
                <a:spcPts val="2940"/>
              </a:lnSpc>
              <a:spcBef>
                <a:spcPct val="0"/>
              </a:spcBef>
            </a:pPr>
            <a:r>
              <a:rPr lang="en-US" sz="2100" b="1" u="none" strike="noStrike" dirty="0">
                <a:solidFill>
                  <a:srgbClr val="565656"/>
                </a:solidFill>
                <a:latin typeface="Montserrat Bold"/>
                <a:ea typeface="Montserrat Bold"/>
                <a:cs typeface="Montserrat Bold"/>
                <a:sym typeface="Montserrat Bold"/>
              </a:rPr>
              <a:t>1 moderatör, 1 koordinatör, her </a:t>
            </a:r>
            <a:r>
              <a:rPr lang="en-US" sz="2100" b="1" u="none" strike="noStrike" dirty="0" err="1">
                <a:solidFill>
                  <a:srgbClr val="565656"/>
                </a:solidFill>
                <a:latin typeface="Montserrat Bold"/>
                <a:ea typeface="Montserrat Bold"/>
                <a:cs typeface="Montserrat Bold"/>
                <a:sym typeface="Montserrat Bold"/>
              </a:rPr>
              <a:t>takıma</a:t>
            </a:r>
            <a:r>
              <a:rPr lang="en-US" sz="2100" b="1" u="none" strike="noStrike" dirty="0">
                <a:solidFill>
                  <a:srgbClr val="565656"/>
                </a:solidFill>
                <a:latin typeface="Montserrat Bold"/>
                <a:ea typeface="Montserrat Bold"/>
                <a:cs typeface="Montserrat Bold"/>
                <a:sym typeface="Montserrat Bold"/>
              </a:rPr>
              <a:t> 1 asistan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834811" y="8265546"/>
            <a:ext cx="3356189" cy="345479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marL="0" lvl="0" indent="0" algn="l">
              <a:lnSpc>
                <a:spcPts val="2940"/>
              </a:lnSpc>
              <a:spcBef>
                <a:spcPct val="0"/>
              </a:spcBef>
            </a:pPr>
            <a:r>
              <a:rPr lang="en-US" sz="2100" b="1" u="none" strike="noStrike" dirty="0">
                <a:solidFill>
                  <a:srgbClr val="565656"/>
                </a:solidFill>
                <a:latin typeface="Montserrat Bold"/>
                <a:ea typeface="Montserrat Bold"/>
                <a:cs typeface="Montserrat Bold"/>
                <a:sym typeface="Montserrat Bold"/>
              </a:rPr>
              <a:t>Katılımcı Sayısı:  2-2000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904312" y="3284001"/>
            <a:ext cx="7096688" cy="3205236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just">
              <a:lnSpc>
                <a:spcPts val="2800"/>
              </a:lnSpc>
            </a:pP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Telefonlarınız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yoluyla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katılacağınız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yarışmada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ekrana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gelen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fragmanların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hangi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filme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ait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olduğunu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bulmaya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çalışıyoruz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. </a:t>
            </a:r>
          </a:p>
          <a:p>
            <a:pPr algn="just">
              <a:lnSpc>
                <a:spcPts val="2800"/>
              </a:lnSpc>
            </a:pPr>
            <a:endParaRPr lang="en-US" sz="2000" dirty="0">
              <a:solidFill>
                <a:srgbClr val="565656"/>
              </a:solidFill>
              <a:latin typeface="Montserrat"/>
              <a:ea typeface="Montserrat"/>
              <a:cs typeface="Montserrat"/>
              <a:sym typeface="Montserrat"/>
            </a:endParaRPr>
          </a:p>
          <a:p>
            <a:pPr algn="just">
              <a:lnSpc>
                <a:spcPts val="2800"/>
              </a:lnSpc>
            </a:pP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Fragmanı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izle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ve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doğru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filmi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bul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!</a:t>
            </a:r>
            <a:endParaRPr lang="tr-TR" sz="2000" dirty="0">
              <a:solidFill>
                <a:srgbClr val="565656"/>
              </a:solidFill>
              <a:latin typeface="Montserrat"/>
              <a:ea typeface="Montserrat"/>
              <a:cs typeface="Montserrat"/>
              <a:sym typeface="Montserrat"/>
            </a:endParaRPr>
          </a:p>
          <a:p>
            <a:pPr algn="just">
              <a:lnSpc>
                <a:spcPts val="2800"/>
              </a:lnSpc>
            </a:pPr>
            <a:endParaRPr lang="en-US" sz="2000" dirty="0">
              <a:solidFill>
                <a:srgbClr val="565656"/>
              </a:solidFill>
              <a:latin typeface="Montserrat"/>
              <a:ea typeface="Montserrat"/>
              <a:cs typeface="Montserrat"/>
              <a:sym typeface="Montserrat"/>
            </a:endParaRPr>
          </a:p>
          <a:p>
            <a:pPr marL="0" lvl="0" indent="0" algn="just">
              <a:lnSpc>
                <a:spcPts val="2800"/>
              </a:lnSpc>
              <a:spcBef>
                <a:spcPct val="0"/>
              </a:spcBef>
            </a:pP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En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kısa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sürede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en çok filmi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doğru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cevaplayan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şampiyon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olur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!</a:t>
            </a:r>
            <a:endParaRPr lang="en-US" sz="2000" dirty="0">
              <a:solidFill>
                <a:srgbClr val="565656"/>
              </a:solidFill>
              <a:latin typeface="Montserrat"/>
              <a:ea typeface="Montserrat"/>
              <a:cs typeface="Montserrat"/>
              <a:sym typeface="Montserrat"/>
              <a:hlinkClick r:id="rId14" tooltip="https://youtu.be/PvrsKVrJ8dw"/>
            </a:endParaRPr>
          </a:p>
          <a:p>
            <a:pPr marL="0" lvl="0" indent="0" algn="l">
              <a:lnSpc>
                <a:spcPts val="2800"/>
              </a:lnSpc>
              <a:spcBef>
                <a:spcPct val="0"/>
              </a:spcBef>
            </a:pPr>
            <a:endParaRPr lang="en-US" sz="2000" dirty="0">
              <a:solidFill>
                <a:srgbClr val="565656"/>
              </a:solidFill>
              <a:latin typeface="Montserrat"/>
              <a:ea typeface="Montserrat"/>
              <a:cs typeface="Montserrat"/>
              <a:sym typeface="Montserrat"/>
              <a:hlinkClick r:id="rId14" tooltip="https://youtu.be/PvrsKVrJ8dw"/>
            </a:endParaRPr>
          </a:p>
        </p:txBody>
      </p:sp>
      <p:sp>
        <p:nvSpPr>
          <p:cNvPr id="23" name="TextBox 23"/>
          <p:cNvSpPr txBox="1"/>
          <p:nvPr/>
        </p:nvSpPr>
        <p:spPr>
          <a:xfrm>
            <a:off x="1882048" y="2358708"/>
            <a:ext cx="9440648" cy="35877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2800"/>
              </a:lnSpc>
            </a:pPr>
            <a:r>
              <a:rPr lang="en-US" sz="2000">
                <a:solidFill>
                  <a:srgbClr val="000000"/>
                </a:solidFill>
                <a:latin typeface="Roboto Condensed"/>
                <a:ea typeface="Roboto Condensed"/>
                <a:cs typeface="Roboto Condensed"/>
                <a:sym typeface="Roboto Condensed"/>
              </a:rPr>
              <a:t>YARIŞMA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1028700" y="9463603"/>
            <a:ext cx="1980378" cy="26670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2160"/>
              </a:lnSpc>
            </a:pPr>
            <a:r>
              <a:rPr lang="en-US" sz="1800" b="1">
                <a:solidFill>
                  <a:srgbClr val="FFFFFF"/>
                </a:solidFill>
                <a:latin typeface="Montserrat Bold"/>
                <a:ea typeface="Montserrat Bold"/>
                <a:cs typeface="Montserrat Bold"/>
                <a:sym typeface="Montserrat Bold"/>
              </a:rPr>
              <a:t>Fiyat: 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1127035" y="1522605"/>
            <a:ext cx="9440648" cy="1732188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6900"/>
              </a:lnSpc>
            </a:pPr>
            <a:r>
              <a:rPr lang="en-US" sz="4928">
                <a:solidFill>
                  <a:srgbClr val="000000"/>
                </a:solidFill>
                <a:latin typeface="Roboto Condensed"/>
                <a:ea typeface="Roboto Condensed"/>
                <a:cs typeface="Roboto Condensed"/>
                <a:sym typeface="Roboto Condensed"/>
              </a:rPr>
              <a:t>MOVIE SHAZAM</a:t>
            </a:r>
          </a:p>
          <a:p>
            <a:pPr algn="l">
              <a:lnSpc>
                <a:spcPts val="6900"/>
              </a:lnSpc>
            </a:pPr>
            <a:endParaRPr lang="en-US" sz="4928">
              <a:solidFill>
                <a:srgbClr val="000000"/>
              </a:solidFill>
              <a:latin typeface="Roboto Condensed"/>
              <a:ea typeface="Roboto Condensed"/>
              <a:cs typeface="Roboto Condensed"/>
              <a:sym typeface="Roboto Condensed"/>
            </a:endParaRPr>
          </a:p>
        </p:txBody>
      </p:sp>
      <p:sp>
        <p:nvSpPr>
          <p:cNvPr id="26" name="Freeform 19">
            <a:extLst>
              <a:ext uri="{FF2B5EF4-FFF2-40B4-BE49-F238E27FC236}">
                <a16:creationId xmlns:a16="http://schemas.microsoft.com/office/drawing/2014/main" id="{88926C2E-084C-7BB5-FC94-A94FF8A91AAE}"/>
              </a:ext>
            </a:extLst>
          </p:cNvPr>
          <p:cNvSpPr/>
          <p:nvPr/>
        </p:nvSpPr>
        <p:spPr>
          <a:xfrm>
            <a:off x="9838607" y="9258300"/>
            <a:ext cx="824341" cy="607951"/>
          </a:xfrm>
          <a:custGeom>
            <a:avLst/>
            <a:gdLst/>
            <a:ahLst/>
            <a:cxnLst/>
            <a:rect l="l" t="t" r="r" b="b"/>
            <a:pathLst>
              <a:path w="824341" h="607951">
                <a:moveTo>
                  <a:pt x="0" y="0"/>
                </a:moveTo>
                <a:lnTo>
                  <a:pt x="824341" y="0"/>
                </a:lnTo>
                <a:lnTo>
                  <a:pt x="824341" y="607951"/>
                </a:lnTo>
                <a:lnTo>
                  <a:pt x="0" y="607951"/>
                </a:lnTo>
                <a:lnTo>
                  <a:pt x="0" y="0"/>
                </a:lnTo>
                <a:close/>
              </a:path>
            </a:pathLst>
          </a:custGeom>
        </p:spPr>
        <p:txBody>
          <a:bodyPr/>
          <a:lstStyle/>
          <a:p>
            <a:endParaRPr lang="tr-TR"/>
          </a:p>
        </p:txBody>
      </p:sp>
      <p:sp>
        <p:nvSpPr>
          <p:cNvPr id="27" name="Freeform 20">
            <a:extLst>
              <a:ext uri="{FF2B5EF4-FFF2-40B4-BE49-F238E27FC236}">
                <a16:creationId xmlns:a16="http://schemas.microsoft.com/office/drawing/2014/main" id="{1802930D-9A17-FCA4-7A10-97CD034F8D0B}"/>
              </a:ext>
            </a:extLst>
          </p:cNvPr>
          <p:cNvSpPr/>
          <p:nvPr/>
        </p:nvSpPr>
        <p:spPr>
          <a:xfrm>
            <a:off x="10384741" y="9590801"/>
            <a:ext cx="556412" cy="569949"/>
          </a:xfrm>
          <a:custGeom>
            <a:avLst/>
            <a:gdLst/>
            <a:ahLst/>
            <a:cxnLst/>
            <a:rect l="l" t="t" r="r" b="b"/>
            <a:pathLst>
              <a:path w="556412" h="569949">
                <a:moveTo>
                  <a:pt x="0" y="0"/>
                </a:moveTo>
                <a:lnTo>
                  <a:pt x="556413" y="0"/>
                </a:lnTo>
                <a:lnTo>
                  <a:pt x="556413" y="569949"/>
                </a:lnTo>
                <a:lnTo>
                  <a:pt x="0" y="569949"/>
                </a:lnTo>
                <a:lnTo>
                  <a:pt x="0" y="0"/>
                </a:lnTo>
                <a:close/>
              </a:path>
            </a:pathLst>
          </a:custGeom>
          <a:blipFill>
            <a:blip r:embed="rId15">
              <a:extLst>
                <a:ext uri="{96DAC541-7B7A-43D3-8B79-37D633B846F1}">
                  <asvg:svgBlip xmlns:asvg="http://schemas.microsoft.com/office/drawing/2016/SVG/main" r:embed="rId16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tr-TR"/>
          </a:p>
        </p:txBody>
      </p:sp>
      <p:sp>
        <p:nvSpPr>
          <p:cNvPr id="28" name="TextBox 26">
            <a:extLst>
              <a:ext uri="{FF2B5EF4-FFF2-40B4-BE49-F238E27FC236}">
                <a16:creationId xmlns:a16="http://schemas.microsoft.com/office/drawing/2014/main" id="{A75A4116-BB0D-6116-61FF-1043012D6D95}"/>
              </a:ext>
            </a:extLst>
          </p:cNvPr>
          <p:cNvSpPr txBox="1"/>
          <p:nvPr/>
        </p:nvSpPr>
        <p:spPr>
          <a:xfrm>
            <a:off x="3274322" y="9587428"/>
            <a:ext cx="6564285" cy="666144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0" lvl="0" indent="0" algn="ctr">
              <a:lnSpc>
                <a:spcPts val="2660"/>
              </a:lnSpc>
              <a:spcBef>
                <a:spcPct val="0"/>
              </a:spcBef>
            </a:pPr>
            <a:r>
              <a:rPr lang="en-US" sz="19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https://www.m3.com.tr/online-movie-shazam-takim-aktivitesi/</a:t>
            </a:r>
          </a:p>
        </p:txBody>
      </p:sp>
      <p:sp>
        <p:nvSpPr>
          <p:cNvPr id="29" name="TextBox 27">
            <a:extLst>
              <a:ext uri="{FF2B5EF4-FFF2-40B4-BE49-F238E27FC236}">
                <a16:creationId xmlns:a16="http://schemas.microsoft.com/office/drawing/2014/main" id="{FE9C2752-EBA7-EDC3-1A36-6B868F5F8F80}"/>
              </a:ext>
            </a:extLst>
          </p:cNvPr>
          <p:cNvSpPr txBox="1"/>
          <p:nvPr/>
        </p:nvSpPr>
        <p:spPr>
          <a:xfrm>
            <a:off x="5572493" y="9240719"/>
            <a:ext cx="1818907" cy="345479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marL="0" lvl="0" indent="0" algn="l">
              <a:lnSpc>
                <a:spcPts val="2940"/>
              </a:lnSpc>
              <a:spcBef>
                <a:spcPct val="0"/>
              </a:spcBef>
            </a:pPr>
            <a:r>
              <a:rPr lang="en-US" sz="2100" b="1" dirty="0">
                <a:solidFill>
                  <a:srgbClr val="565656"/>
                </a:solidFill>
                <a:latin typeface="Montserrat Bold"/>
                <a:ea typeface="Montserrat Bold"/>
                <a:cs typeface="Montserrat Bold"/>
                <a:sym typeface="Montserrat Bold"/>
              </a:rPr>
              <a:t>Detaylı bilgi:</a:t>
            </a:r>
          </a:p>
        </p:txBody>
      </p:sp>
    </p:spTree>
  </p:cSld>
  <p:clrMapOvr>
    <a:masterClrMapping/>
  </p:clrMapOvr>
</p:sld>
</file>

<file path=ppt/slides/slide6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2"/>
          <p:cNvGrpSpPr/>
          <p:nvPr/>
        </p:nvGrpSpPr>
        <p:grpSpPr>
          <a:xfrm>
            <a:off x="9703621" y="0"/>
            <a:ext cx="8584380" cy="10287000"/>
            <a:chOff x="0" y="0"/>
            <a:chExt cx="3358824" cy="2709333"/>
          </a:xfrm>
          <a:solidFill>
            <a:schemeClr val="tx2">
              <a:lumMod val="75000"/>
            </a:schemeClr>
          </a:solidFill>
        </p:grpSpPr>
        <p:sp>
          <p:nvSpPr>
            <p:cNvPr id="3" name="Freeform 3"/>
            <p:cNvSpPr/>
            <p:nvPr/>
          </p:nvSpPr>
          <p:spPr>
            <a:xfrm>
              <a:off x="0" y="0"/>
              <a:ext cx="3358824" cy="2709333"/>
            </a:xfrm>
            <a:custGeom>
              <a:avLst/>
              <a:gdLst/>
              <a:ahLst/>
              <a:cxnLst/>
              <a:rect l="l" t="t" r="r" b="b"/>
              <a:pathLst>
                <a:path w="3358824" h="2709333">
                  <a:moveTo>
                    <a:pt x="0" y="0"/>
                  </a:moveTo>
                  <a:lnTo>
                    <a:pt x="3358824" y="0"/>
                  </a:lnTo>
                  <a:lnTo>
                    <a:pt x="3358824" y="2709333"/>
                  </a:lnTo>
                  <a:lnTo>
                    <a:pt x="0" y="2709333"/>
                  </a:lnTo>
                  <a:close/>
                </a:path>
              </a:pathLst>
            </a:custGeom>
            <a:grpFill/>
          </p:spPr>
          <p:txBody>
            <a:bodyPr/>
            <a:lstStyle/>
            <a:p>
              <a:endParaRPr lang="tr-TR"/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0" y="-38100"/>
              <a:ext cx="3358824" cy="2747433"/>
            </a:xfrm>
            <a:prstGeom prst="rect">
              <a:avLst/>
            </a:prstGeom>
            <a:grpFill/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940"/>
                </a:lnSpc>
              </a:pPr>
              <a:endParaRPr/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8256852" y="2195976"/>
            <a:ext cx="3241165" cy="5559935"/>
            <a:chOff x="0" y="0"/>
            <a:chExt cx="4321553" cy="7413246"/>
          </a:xfrm>
        </p:grpSpPr>
        <p:pic>
          <p:nvPicPr>
            <p:cNvPr id="6" name="Picture 6"/>
            <p:cNvPicPr>
              <a:picLocks noChangeAspect="1"/>
            </p:cNvPicPr>
            <p:nvPr/>
          </p:nvPicPr>
          <p:blipFill>
            <a:blip r:embed="rId2"/>
            <a:srcRect l="25345" r="44049"/>
            <a:stretch>
              <a:fillRect/>
            </a:stretch>
          </p:blipFill>
          <p:spPr>
            <a:xfrm>
              <a:off x="0" y="0"/>
              <a:ext cx="4321553" cy="7413246"/>
            </a:xfrm>
            <a:prstGeom prst="rect">
              <a:avLst/>
            </a:prstGeom>
          </p:spPr>
        </p:pic>
      </p:grpSp>
      <p:grpSp>
        <p:nvGrpSpPr>
          <p:cNvPr id="7" name="Group 7"/>
          <p:cNvGrpSpPr/>
          <p:nvPr/>
        </p:nvGrpSpPr>
        <p:grpSpPr>
          <a:xfrm>
            <a:off x="11653271" y="2195976"/>
            <a:ext cx="3241165" cy="5559935"/>
            <a:chOff x="0" y="0"/>
            <a:chExt cx="4321553" cy="7413246"/>
          </a:xfrm>
        </p:grpSpPr>
        <p:pic>
          <p:nvPicPr>
            <p:cNvPr id="8" name="Picture 8"/>
            <p:cNvPicPr>
              <a:picLocks noChangeAspect="1"/>
            </p:cNvPicPr>
            <p:nvPr/>
          </p:nvPicPr>
          <p:blipFill>
            <a:blip r:embed="rId3"/>
            <a:srcRect l="14368" r="14434" b="23667"/>
            <a:stretch>
              <a:fillRect/>
            </a:stretch>
          </p:blipFill>
          <p:spPr>
            <a:xfrm>
              <a:off x="0" y="0"/>
              <a:ext cx="4321553" cy="7413246"/>
            </a:xfrm>
            <a:prstGeom prst="rect">
              <a:avLst/>
            </a:prstGeom>
          </p:spPr>
        </p:pic>
      </p:grpSp>
      <p:grpSp>
        <p:nvGrpSpPr>
          <p:cNvPr id="9" name="Group 9"/>
          <p:cNvGrpSpPr/>
          <p:nvPr/>
        </p:nvGrpSpPr>
        <p:grpSpPr>
          <a:xfrm>
            <a:off x="15046835" y="2195976"/>
            <a:ext cx="3241165" cy="5559935"/>
            <a:chOff x="0" y="0"/>
            <a:chExt cx="4321553" cy="7413246"/>
          </a:xfrm>
        </p:grpSpPr>
        <p:pic>
          <p:nvPicPr>
            <p:cNvPr id="10" name="Picture 10"/>
            <p:cNvPicPr>
              <a:picLocks noChangeAspect="1"/>
            </p:cNvPicPr>
            <p:nvPr/>
          </p:nvPicPr>
          <p:blipFill>
            <a:blip r:embed="rId4"/>
            <a:srcRect l="28139" r="28139"/>
            <a:stretch>
              <a:fillRect/>
            </a:stretch>
          </p:blipFill>
          <p:spPr>
            <a:xfrm>
              <a:off x="0" y="0"/>
              <a:ext cx="4321553" cy="7413246"/>
            </a:xfrm>
            <a:prstGeom prst="rect">
              <a:avLst/>
            </a:prstGeom>
          </p:spPr>
        </p:pic>
      </p:grpSp>
      <p:sp>
        <p:nvSpPr>
          <p:cNvPr id="11" name="Freeform 11"/>
          <p:cNvSpPr/>
          <p:nvPr/>
        </p:nvSpPr>
        <p:spPr>
          <a:xfrm>
            <a:off x="12400255" y="9021491"/>
            <a:ext cx="3211827" cy="2879938"/>
          </a:xfrm>
          <a:custGeom>
            <a:avLst/>
            <a:gdLst/>
            <a:ahLst/>
            <a:cxnLst/>
            <a:rect l="l" t="t" r="r" b="b"/>
            <a:pathLst>
              <a:path w="3211827" h="2879938">
                <a:moveTo>
                  <a:pt x="0" y="0"/>
                </a:moveTo>
                <a:lnTo>
                  <a:pt x="3211827" y="0"/>
                </a:lnTo>
                <a:lnTo>
                  <a:pt x="3211827" y="2879938"/>
                </a:lnTo>
                <a:lnTo>
                  <a:pt x="0" y="2879938"/>
                </a:lnTo>
                <a:lnTo>
                  <a:pt x="0" y="0"/>
                </a:lnTo>
                <a:close/>
              </a:path>
            </a:pathLst>
          </a:custGeom>
          <a:blipFill>
            <a:blip r:embed="rId5">
              <a:extLst>
                <a:ext uri="{96DAC541-7B7A-43D3-8B79-37D633B846F1}">
                  <asvg:svgBlip xmlns:asvg="http://schemas.microsoft.com/office/drawing/2016/SVG/main" r:embed="rId6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tr-TR"/>
          </a:p>
        </p:txBody>
      </p:sp>
      <p:sp>
        <p:nvSpPr>
          <p:cNvPr id="12" name="Freeform 12"/>
          <p:cNvSpPr/>
          <p:nvPr/>
        </p:nvSpPr>
        <p:spPr>
          <a:xfrm>
            <a:off x="16052795" y="596667"/>
            <a:ext cx="1216708" cy="1216708"/>
          </a:xfrm>
          <a:custGeom>
            <a:avLst/>
            <a:gdLst/>
            <a:ahLst/>
            <a:cxnLst/>
            <a:rect l="l" t="t" r="r" b="b"/>
            <a:pathLst>
              <a:path w="1216708" h="1216708">
                <a:moveTo>
                  <a:pt x="0" y="0"/>
                </a:moveTo>
                <a:lnTo>
                  <a:pt x="1216708" y="0"/>
                </a:lnTo>
                <a:lnTo>
                  <a:pt x="1216708" y="1216708"/>
                </a:lnTo>
                <a:lnTo>
                  <a:pt x="0" y="1216708"/>
                </a:lnTo>
                <a:lnTo>
                  <a:pt x="0" y="0"/>
                </a:lnTo>
                <a:close/>
              </a:path>
            </a:pathLst>
          </a:custGeom>
          <a:blipFill>
            <a:blip r:embed="rId7"/>
            <a:stretch>
              <a:fillRect/>
            </a:stretch>
          </a:blipFill>
          <a:ln cap="sq">
            <a:noFill/>
            <a:prstDash val="solid"/>
            <a:miter/>
          </a:ln>
        </p:spPr>
        <p:txBody>
          <a:bodyPr/>
          <a:lstStyle/>
          <a:p>
            <a:endParaRPr lang="tr-TR"/>
          </a:p>
        </p:txBody>
      </p:sp>
      <p:sp>
        <p:nvSpPr>
          <p:cNvPr id="13" name="Freeform 13"/>
          <p:cNvSpPr/>
          <p:nvPr/>
        </p:nvSpPr>
        <p:spPr>
          <a:xfrm>
            <a:off x="851334" y="596667"/>
            <a:ext cx="2061427" cy="2061427"/>
          </a:xfrm>
          <a:custGeom>
            <a:avLst/>
            <a:gdLst/>
            <a:ahLst/>
            <a:cxnLst/>
            <a:rect l="l" t="t" r="r" b="b"/>
            <a:pathLst>
              <a:path w="2061427" h="2061427">
                <a:moveTo>
                  <a:pt x="0" y="0"/>
                </a:moveTo>
                <a:lnTo>
                  <a:pt x="2061428" y="0"/>
                </a:lnTo>
                <a:lnTo>
                  <a:pt x="2061428" y="2061427"/>
                </a:lnTo>
                <a:lnTo>
                  <a:pt x="0" y="2061427"/>
                </a:lnTo>
                <a:lnTo>
                  <a:pt x="0" y="0"/>
                </a:lnTo>
                <a:close/>
              </a:path>
            </a:pathLst>
          </a:custGeom>
          <a:blipFill>
            <a:blip r:embed="rId8">
              <a:extLst>
                <a:ext uri="{96DAC541-7B7A-43D3-8B79-37D633B846F1}">
                  <asvg:svgBlip xmlns:asvg="http://schemas.microsoft.com/office/drawing/2016/SVG/main" r:embed="rId9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tr-TR"/>
          </a:p>
        </p:txBody>
      </p:sp>
      <p:sp>
        <p:nvSpPr>
          <p:cNvPr id="14" name="Freeform 14"/>
          <p:cNvSpPr/>
          <p:nvPr/>
        </p:nvSpPr>
        <p:spPr>
          <a:xfrm>
            <a:off x="854169" y="7252751"/>
            <a:ext cx="386295" cy="386295"/>
          </a:xfrm>
          <a:custGeom>
            <a:avLst/>
            <a:gdLst/>
            <a:ahLst/>
            <a:cxnLst/>
            <a:rect l="l" t="t" r="r" b="b"/>
            <a:pathLst>
              <a:path w="386295" h="386295">
                <a:moveTo>
                  <a:pt x="0" y="0"/>
                </a:moveTo>
                <a:lnTo>
                  <a:pt x="386295" y="0"/>
                </a:lnTo>
                <a:lnTo>
                  <a:pt x="386295" y="386295"/>
                </a:lnTo>
                <a:lnTo>
                  <a:pt x="0" y="386295"/>
                </a:lnTo>
                <a:lnTo>
                  <a:pt x="0" y="0"/>
                </a:lnTo>
                <a:close/>
              </a:path>
            </a:pathLst>
          </a:custGeom>
          <a:blipFill>
            <a:blip r:embed="rId10">
              <a:extLst>
                <a:ext uri="{96DAC541-7B7A-43D3-8B79-37D633B846F1}">
                  <asvg:svgBlip xmlns:asvg="http://schemas.microsoft.com/office/drawing/2016/SVG/main" r:embed="rId11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tr-TR"/>
          </a:p>
        </p:txBody>
      </p:sp>
      <p:sp>
        <p:nvSpPr>
          <p:cNvPr id="15" name="Freeform 15"/>
          <p:cNvSpPr/>
          <p:nvPr/>
        </p:nvSpPr>
        <p:spPr>
          <a:xfrm>
            <a:off x="812686" y="7755911"/>
            <a:ext cx="595651" cy="347711"/>
          </a:xfrm>
          <a:custGeom>
            <a:avLst/>
            <a:gdLst/>
            <a:ahLst/>
            <a:cxnLst/>
            <a:rect l="l" t="t" r="r" b="b"/>
            <a:pathLst>
              <a:path w="595651" h="347711">
                <a:moveTo>
                  <a:pt x="0" y="0"/>
                </a:moveTo>
                <a:lnTo>
                  <a:pt x="595651" y="0"/>
                </a:lnTo>
                <a:lnTo>
                  <a:pt x="595651" y="347711"/>
                </a:lnTo>
                <a:lnTo>
                  <a:pt x="0" y="347711"/>
                </a:lnTo>
                <a:lnTo>
                  <a:pt x="0" y="0"/>
                </a:lnTo>
                <a:close/>
              </a:path>
            </a:pathLst>
          </a:custGeom>
          <a:blipFill>
            <a:blip r:embed="rId12">
              <a:extLst>
                <a:ext uri="{96DAC541-7B7A-43D3-8B79-37D633B846F1}">
                  <asvg:svgBlip xmlns:asvg="http://schemas.microsoft.com/office/drawing/2016/SVG/main" r:embed="rId13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tr-TR"/>
          </a:p>
        </p:txBody>
      </p:sp>
      <p:sp>
        <p:nvSpPr>
          <p:cNvPr id="19" name="TextBox 19"/>
          <p:cNvSpPr txBox="1"/>
          <p:nvPr/>
        </p:nvSpPr>
        <p:spPr>
          <a:xfrm>
            <a:off x="1589641" y="7248731"/>
            <a:ext cx="1323119" cy="345479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marL="0" lvl="0" indent="0" algn="l">
              <a:lnSpc>
                <a:spcPts val="2940"/>
              </a:lnSpc>
              <a:spcBef>
                <a:spcPct val="0"/>
              </a:spcBef>
            </a:pPr>
            <a:r>
              <a:rPr lang="en-US" sz="2100" b="1" dirty="0">
                <a:solidFill>
                  <a:srgbClr val="565656"/>
                </a:solidFill>
                <a:latin typeface="Montserrat Bold"/>
                <a:ea typeface="Montserrat Bold"/>
                <a:cs typeface="Montserrat Bold"/>
                <a:sym typeface="Montserrat Bold"/>
              </a:rPr>
              <a:t>60-90 dk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1589642" y="7756913"/>
            <a:ext cx="6667210" cy="345479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marL="0" lvl="0" indent="0" algn="l">
              <a:lnSpc>
                <a:spcPts val="2940"/>
              </a:lnSpc>
              <a:spcBef>
                <a:spcPct val="0"/>
              </a:spcBef>
            </a:pPr>
            <a:r>
              <a:rPr lang="en-US" sz="2100" b="1" u="none" strike="noStrike" dirty="0">
                <a:solidFill>
                  <a:srgbClr val="565656"/>
                </a:solidFill>
                <a:latin typeface="Montserrat Bold"/>
                <a:ea typeface="Montserrat Bold"/>
                <a:cs typeface="Montserrat Bold"/>
                <a:sym typeface="Montserrat Bold"/>
              </a:rPr>
              <a:t>1 moderatör, 1 koordinatör, her </a:t>
            </a:r>
            <a:r>
              <a:rPr lang="en-US" sz="2100" b="1" u="none" strike="noStrike" dirty="0" err="1">
                <a:solidFill>
                  <a:srgbClr val="565656"/>
                </a:solidFill>
                <a:latin typeface="Montserrat Bold"/>
                <a:ea typeface="Montserrat Bold"/>
                <a:cs typeface="Montserrat Bold"/>
                <a:sym typeface="Montserrat Bold"/>
              </a:rPr>
              <a:t>takıma</a:t>
            </a:r>
            <a:r>
              <a:rPr lang="en-US" sz="2100" b="1" u="none" strike="noStrike" dirty="0">
                <a:solidFill>
                  <a:srgbClr val="565656"/>
                </a:solidFill>
                <a:latin typeface="Montserrat Bold"/>
                <a:ea typeface="Montserrat Bold"/>
                <a:cs typeface="Montserrat Bold"/>
                <a:sym typeface="Montserrat Bold"/>
              </a:rPr>
              <a:t> 1 asistan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834811" y="8265547"/>
            <a:ext cx="3432389" cy="345479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marL="0" lvl="0" indent="0" algn="l">
              <a:lnSpc>
                <a:spcPts val="2940"/>
              </a:lnSpc>
              <a:spcBef>
                <a:spcPct val="0"/>
              </a:spcBef>
            </a:pPr>
            <a:r>
              <a:rPr lang="en-US" sz="2100" b="1" u="none" strike="noStrike" dirty="0">
                <a:solidFill>
                  <a:srgbClr val="565656"/>
                </a:solidFill>
                <a:latin typeface="Montserrat Bold"/>
                <a:ea typeface="Montserrat Bold"/>
                <a:cs typeface="Montserrat Bold"/>
                <a:sym typeface="Montserrat Bold"/>
              </a:rPr>
              <a:t>Katılımcı Sayısı:  2-2000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904312" y="3284001"/>
            <a:ext cx="7197286" cy="3564309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just">
              <a:lnSpc>
                <a:spcPts val="2800"/>
              </a:lnSpc>
            </a:pP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Telefonlarınız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yoluyla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katılacağınız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yarışmada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çalan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melodilerin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hangi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şarkıya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ait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olduğunu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bulmaya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çalışıyoruz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. </a:t>
            </a:r>
          </a:p>
          <a:p>
            <a:pPr algn="just">
              <a:lnSpc>
                <a:spcPts val="2800"/>
              </a:lnSpc>
            </a:pPr>
            <a:endParaRPr lang="en-US" sz="2000" dirty="0">
              <a:solidFill>
                <a:srgbClr val="565656"/>
              </a:solidFill>
              <a:latin typeface="Montserrat"/>
              <a:ea typeface="Montserrat"/>
              <a:cs typeface="Montserrat"/>
              <a:sym typeface="Montserrat"/>
            </a:endParaRPr>
          </a:p>
          <a:p>
            <a:pPr algn="just">
              <a:lnSpc>
                <a:spcPts val="2800"/>
              </a:lnSpc>
            </a:pP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Geçmişten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bir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şarkı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mı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yoksa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yakın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bir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zamandan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mı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?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Melodiyi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dinle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ve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doğru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şarkıyı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bul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!</a:t>
            </a:r>
            <a:endParaRPr lang="tr-TR" sz="2000" dirty="0">
              <a:solidFill>
                <a:srgbClr val="565656"/>
              </a:solidFill>
              <a:latin typeface="Montserrat"/>
              <a:ea typeface="Montserrat"/>
              <a:cs typeface="Montserrat"/>
              <a:sym typeface="Montserrat"/>
            </a:endParaRPr>
          </a:p>
          <a:p>
            <a:pPr algn="just">
              <a:lnSpc>
                <a:spcPts val="2800"/>
              </a:lnSpc>
            </a:pPr>
            <a:endParaRPr lang="en-US" sz="2000" dirty="0">
              <a:solidFill>
                <a:srgbClr val="565656"/>
              </a:solidFill>
              <a:latin typeface="Montserrat"/>
              <a:ea typeface="Montserrat"/>
              <a:cs typeface="Montserrat"/>
              <a:sym typeface="Montserrat"/>
            </a:endParaRPr>
          </a:p>
          <a:p>
            <a:pPr marL="0" lvl="0" indent="0" algn="just">
              <a:lnSpc>
                <a:spcPts val="2800"/>
              </a:lnSpc>
              <a:spcBef>
                <a:spcPct val="0"/>
              </a:spcBef>
            </a:pP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En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kısa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sürede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en çok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melodiyi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doğru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cevaplayan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şampiyon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olur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!</a:t>
            </a:r>
            <a:endParaRPr lang="en-US" sz="2000" dirty="0">
              <a:solidFill>
                <a:srgbClr val="565656"/>
              </a:solidFill>
              <a:latin typeface="Montserrat"/>
              <a:ea typeface="Montserrat"/>
              <a:cs typeface="Montserrat"/>
              <a:sym typeface="Montserrat"/>
              <a:hlinkClick r:id="rId14" tooltip="https://youtu.be/PvrsKVrJ8dw"/>
            </a:endParaRPr>
          </a:p>
          <a:p>
            <a:pPr marL="0" lvl="0" indent="0" algn="l">
              <a:lnSpc>
                <a:spcPts val="2800"/>
              </a:lnSpc>
              <a:spcBef>
                <a:spcPct val="0"/>
              </a:spcBef>
            </a:pPr>
            <a:endParaRPr lang="en-US" sz="2000" dirty="0">
              <a:solidFill>
                <a:srgbClr val="565656"/>
              </a:solidFill>
              <a:latin typeface="Montserrat"/>
              <a:ea typeface="Montserrat"/>
              <a:cs typeface="Montserrat"/>
              <a:sym typeface="Montserrat"/>
              <a:hlinkClick r:id="rId14" tooltip="https://youtu.be/PvrsKVrJ8dw"/>
            </a:endParaRPr>
          </a:p>
        </p:txBody>
      </p:sp>
      <p:sp>
        <p:nvSpPr>
          <p:cNvPr id="23" name="TextBox 23"/>
          <p:cNvSpPr txBox="1"/>
          <p:nvPr/>
        </p:nvSpPr>
        <p:spPr>
          <a:xfrm>
            <a:off x="1882048" y="2358708"/>
            <a:ext cx="9440648" cy="35877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2800"/>
              </a:lnSpc>
            </a:pPr>
            <a:r>
              <a:rPr lang="en-US" sz="2000">
                <a:solidFill>
                  <a:srgbClr val="000000"/>
                </a:solidFill>
                <a:latin typeface="Roboto Condensed"/>
                <a:ea typeface="Roboto Condensed"/>
                <a:cs typeface="Roboto Condensed"/>
                <a:sym typeface="Roboto Condensed"/>
              </a:rPr>
              <a:t>YARIŞMA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1028700" y="9463603"/>
            <a:ext cx="1980378" cy="26670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2160"/>
              </a:lnSpc>
            </a:pPr>
            <a:r>
              <a:rPr lang="en-US" sz="1800" b="1">
                <a:solidFill>
                  <a:srgbClr val="FFFFFF"/>
                </a:solidFill>
                <a:latin typeface="Montserrat Bold"/>
                <a:ea typeface="Montserrat Bold"/>
                <a:cs typeface="Montserrat Bold"/>
                <a:sym typeface="Montserrat Bold"/>
              </a:rPr>
              <a:t>Fiyat: 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1127035" y="1522605"/>
            <a:ext cx="9440648" cy="1732188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6900"/>
              </a:lnSpc>
            </a:pPr>
            <a:r>
              <a:rPr lang="en-US" sz="4928">
                <a:solidFill>
                  <a:srgbClr val="000000"/>
                </a:solidFill>
                <a:latin typeface="Roboto Condensed"/>
                <a:ea typeface="Roboto Condensed"/>
                <a:cs typeface="Roboto Condensed"/>
                <a:sym typeface="Roboto Condensed"/>
              </a:rPr>
              <a:t>HUMAN SHAZAM</a:t>
            </a:r>
          </a:p>
          <a:p>
            <a:pPr algn="l">
              <a:lnSpc>
                <a:spcPts val="6900"/>
              </a:lnSpc>
            </a:pPr>
            <a:endParaRPr lang="en-US" sz="4928">
              <a:solidFill>
                <a:srgbClr val="000000"/>
              </a:solidFill>
              <a:latin typeface="Roboto Condensed"/>
              <a:ea typeface="Roboto Condensed"/>
              <a:cs typeface="Roboto Condensed"/>
              <a:sym typeface="Roboto Condensed"/>
            </a:endParaRPr>
          </a:p>
        </p:txBody>
      </p:sp>
      <p:sp>
        <p:nvSpPr>
          <p:cNvPr id="26" name="Freeform 19">
            <a:extLst>
              <a:ext uri="{FF2B5EF4-FFF2-40B4-BE49-F238E27FC236}">
                <a16:creationId xmlns:a16="http://schemas.microsoft.com/office/drawing/2014/main" id="{8085748D-4B92-920E-9671-D6E3144C7D8A}"/>
              </a:ext>
            </a:extLst>
          </p:cNvPr>
          <p:cNvSpPr/>
          <p:nvPr/>
        </p:nvSpPr>
        <p:spPr>
          <a:xfrm>
            <a:off x="9838607" y="9258300"/>
            <a:ext cx="824341" cy="607951"/>
          </a:xfrm>
          <a:custGeom>
            <a:avLst/>
            <a:gdLst/>
            <a:ahLst/>
            <a:cxnLst/>
            <a:rect l="l" t="t" r="r" b="b"/>
            <a:pathLst>
              <a:path w="824341" h="607951">
                <a:moveTo>
                  <a:pt x="0" y="0"/>
                </a:moveTo>
                <a:lnTo>
                  <a:pt x="824341" y="0"/>
                </a:lnTo>
                <a:lnTo>
                  <a:pt x="824341" y="607951"/>
                </a:lnTo>
                <a:lnTo>
                  <a:pt x="0" y="607951"/>
                </a:lnTo>
                <a:lnTo>
                  <a:pt x="0" y="0"/>
                </a:lnTo>
                <a:close/>
              </a:path>
            </a:pathLst>
          </a:custGeom>
        </p:spPr>
        <p:txBody>
          <a:bodyPr/>
          <a:lstStyle/>
          <a:p>
            <a:endParaRPr lang="tr-TR"/>
          </a:p>
        </p:txBody>
      </p:sp>
      <p:sp>
        <p:nvSpPr>
          <p:cNvPr id="27" name="Freeform 20">
            <a:extLst>
              <a:ext uri="{FF2B5EF4-FFF2-40B4-BE49-F238E27FC236}">
                <a16:creationId xmlns:a16="http://schemas.microsoft.com/office/drawing/2014/main" id="{12E5B55A-B719-862C-3B95-556FFC20A879}"/>
              </a:ext>
            </a:extLst>
          </p:cNvPr>
          <p:cNvSpPr/>
          <p:nvPr/>
        </p:nvSpPr>
        <p:spPr>
          <a:xfrm>
            <a:off x="10384741" y="9590801"/>
            <a:ext cx="556412" cy="569949"/>
          </a:xfrm>
          <a:custGeom>
            <a:avLst/>
            <a:gdLst/>
            <a:ahLst/>
            <a:cxnLst/>
            <a:rect l="l" t="t" r="r" b="b"/>
            <a:pathLst>
              <a:path w="556412" h="569949">
                <a:moveTo>
                  <a:pt x="0" y="0"/>
                </a:moveTo>
                <a:lnTo>
                  <a:pt x="556413" y="0"/>
                </a:lnTo>
                <a:lnTo>
                  <a:pt x="556413" y="569949"/>
                </a:lnTo>
                <a:lnTo>
                  <a:pt x="0" y="569949"/>
                </a:lnTo>
                <a:lnTo>
                  <a:pt x="0" y="0"/>
                </a:lnTo>
                <a:close/>
              </a:path>
            </a:pathLst>
          </a:custGeom>
          <a:blipFill>
            <a:blip r:embed="rId15">
              <a:extLst>
                <a:ext uri="{96DAC541-7B7A-43D3-8B79-37D633B846F1}">
                  <asvg:svgBlip xmlns:asvg="http://schemas.microsoft.com/office/drawing/2016/SVG/main" r:embed="rId16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tr-TR"/>
          </a:p>
        </p:txBody>
      </p:sp>
      <p:sp>
        <p:nvSpPr>
          <p:cNvPr id="28" name="TextBox 26">
            <a:extLst>
              <a:ext uri="{FF2B5EF4-FFF2-40B4-BE49-F238E27FC236}">
                <a16:creationId xmlns:a16="http://schemas.microsoft.com/office/drawing/2014/main" id="{2D199A0E-6147-9356-0CD7-3EF5A18DC08E}"/>
              </a:ext>
            </a:extLst>
          </p:cNvPr>
          <p:cNvSpPr txBox="1"/>
          <p:nvPr/>
        </p:nvSpPr>
        <p:spPr>
          <a:xfrm>
            <a:off x="3274322" y="9587428"/>
            <a:ext cx="6564285" cy="666144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0" lvl="0" indent="0" algn="ctr">
              <a:lnSpc>
                <a:spcPts val="2660"/>
              </a:lnSpc>
              <a:spcBef>
                <a:spcPct val="0"/>
              </a:spcBef>
            </a:pPr>
            <a:r>
              <a:rPr lang="en-US" sz="19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https://www.m3.com.tr/online-human-shazam-takim-aktivitesi/</a:t>
            </a:r>
          </a:p>
        </p:txBody>
      </p:sp>
      <p:sp>
        <p:nvSpPr>
          <p:cNvPr id="29" name="TextBox 27">
            <a:extLst>
              <a:ext uri="{FF2B5EF4-FFF2-40B4-BE49-F238E27FC236}">
                <a16:creationId xmlns:a16="http://schemas.microsoft.com/office/drawing/2014/main" id="{9FC275B4-B68C-48EC-829D-FB74308310F7}"/>
              </a:ext>
            </a:extLst>
          </p:cNvPr>
          <p:cNvSpPr txBox="1"/>
          <p:nvPr/>
        </p:nvSpPr>
        <p:spPr>
          <a:xfrm>
            <a:off x="5572493" y="9240719"/>
            <a:ext cx="1818907" cy="345479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marL="0" lvl="0" indent="0" algn="l">
              <a:lnSpc>
                <a:spcPts val="2940"/>
              </a:lnSpc>
              <a:spcBef>
                <a:spcPct val="0"/>
              </a:spcBef>
            </a:pPr>
            <a:r>
              <a:rPr lang="en-US" sz="2100" b="1" dirty="0">
                <a:solidFill>
                  <a:srgbClr val="565656"/>
                </a:solidFill>
                <a:latin typeface="Montserrat Bold"/>
                <a:ea typeface="Montserrat Bold"/>
                <a:cs typeface="Montserrat Bold"/>
                <a:sym typeface="Montserrat Bold"/>
              </a:rPr>
              <a:t>Detaylı bilgi:</a:t>
            </a:r>
          </a:p>
        </p:txBody>
      </p:sp>
    </p:spTree>
  </p:cSld>
  <p:clrMapOvr>
    <a:masterClrMapping/>
  </p:clrMapOvr>
</p:sld>
</file>

<file path=ppt/slides/slide6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2"/>
          <p:cNvGrpSpPr/>
          <p:nvPr/>
        </p:nvGrpSpPr>
        <p:grpSpPr>
          <a:xfrm>
            <a:off x="9703621" y="0"/>
            <a:ext cx="8584380" cy="10287000"/>
            <a:chOff x="0" y="0"/>
            <a:chExt cx="3358824" cy="2709333"/>
          </a:xfrm>
          <a:solidFill>
            <a:schemeClr val="tx2">
              <a:lumMod val="75000"/>
            </a:schemeClr>
          </a:solidFill>
        </p:grpSpPr>
        <p:sp>
          <p:nvSpPr>
            <p:cNvPr id="3" name="Freeform 3"/>
            <p:cNvSpPr/>
            <p:nvPr/>
          </p:nvSpPr>
          <p:spPr>
            <a:xfrm>
              <a:off x="0" y="0"/>
              <a:ext cx="3358824" cy="2709333"/>
            </a:xfrm>
            <a:custGeom>
              <a:avLst/>
              <a:gdLst/>
              <a:ahLst/>
              <a:cxnLst/>
              <a:rect l="l" t="t" r="r" b="b"/>
              <a:pathLst>
                <a:path w="3358824" h="2709333">
                  <a:moveTo>
                    <a:pt x="0" y="0"/>
                  </a:moveTo>
                  <a:lnTo>
                    <a:pt x="3358824" y="0"/>
                  </a:lnTo>
                  <a:lnTo>
                    <a:pt x="3358824" y="2709333"/>
                  </a:lnTo>
                  <a:lnTo>
                    <a:pt x="0" y="2709333"/>
                  </a:lnTo>
                  <a:close/>
                </a:path>
              </a:pathLst>
            </a:custGeom>
            <a:grpFill/>
          </p:spPr>
          <p:txBody>
            <a:bodyPr/>
            <a:lstStyle/>
            <a:p>
              <a:endParaRPr lang="tr-TR"/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0" y="-38100"/>
              <a:ext cx="3358824" cy="2747433"/>
            </a:xfrm>
            <a:prstGeom prst="rect">
              <a:avLst/>
            </a:prstGeom>
            <a:grpFill/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940"/>
                </a:lnSpc>
              </a:pPr>
              <a:endParaRPr/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8256852" y="2195976"/>
            <a:ext cx="3241165" cy="5559935"/>
            <a:chOff x="0" y="0"/>
            <a:chExt cx="4321553" cy="7413246"/>
          </a:xfrm>
        </p:grpSpPr>
        <p:pic>
          <p:nvPicPr>
            <p:cNvPr id="6" name="Picture 6"/>
            <p:cNvPicPr>
              <a:picLocks noChangeAspect="1"/>
            </p:cNvPicPr>
            <p:nvPr/>
          </p:nvPicPr>
          <p:blipFill>
            <a:blip r:embed="rId2"/>
            <a:srcRect l="12255" t="9226" r="60791"/>
            <a:stretch>
              <a:fillRect/>
            </a:stretch>
          </p:blipFill>
          <p:spPr>
            <a:xfrm>
              <a:off x="0" y="0"/>
              <a:ext cx="4321553" cy="7413246"/>
            </a:xfrm>
            <a:prstGeom prst="rect">
              <a:avLst/>
            </a:prstGeom>
          </p:spPr>
        </p:pic>
      </p:grpSp>
      <p:grpSp>
        <p:nvGrpSpPr>
          <p:cNvPr id="7" name="Group 7"/>
          <p:cNvGrpSpPr/>
          <p:nvPr/>
        </p:nvGrpSpPr>
        <p:grpSpPr>
          <a:xfrm>
            <a:off x="11653271" y="2195976"/>
            <a:ext cx="3241165" cy="5559935"/>
            <a:chOff x="0" y="0"/>
            <a:chExt cx="4321553" cy="7413246"/>
          </a:xfrm>
        </p:grpSpPr>
        <p:pic>
          <p:nvPicPr>
            <p:cNvPr id="8" name="Picture 8"/>
            <p:cNvPicPr>
              <a:picLocks noChangeAspect="1"/>
            </p:cNvPicPr>
            <p:nvPr/>
          </p:nvPicPr>
          <p:blipFill>
            <a:blip r:embed="rId3"/>
            <a:srcRect l="18159" t="1209" r="52822"/>
            <a:stretch>
              <a:fillRect/>
            </a:stretch>
          </p:blipFill>
          <p:spPr>
            <a:xfrm>
              <a:off x="0" y="0"/>
              <a:ext cx="4321553" cy="7413246"/>
            </a:xfrm>
            <a:prstGeom prst="rect">
              <a:avLst/>
            </a:prstGeom>
          </p:spPr>
        </p:pic>
      </p:grpSp>
      <p:grpSp>
        <p:nvGrpSpPr>
          <p:cNvPr id="9" name="Group 9"/>
          <p:cNvGrpSpPr/>
          <p:nvPr/>
        </p:nvGrpSpPr>
        <p:grpSpPr>
          <a:xfrm>
            <a:off x="15046835" y="2195976"/>
            <a:ext cx="3241165" cy="5559935"/>
            <a:chOff x="0" y="0"/>
            <a:chExt cx="4321553" cy="7413246"/>
          </a:xfrm>
        </p:grpSpPr>
        <p:pic>
          <p:nvPicPr>
            <p:cNvPr id="10" name="Picture 10"/>
            <p:cNvPicPr>
              <a:picLocks noChangeAspect="1"/>
            </p:cNvPicPr>
            <p:nvPr/>
          </p:nvPicPr>
          <p:blipFill>
            <a:blip r:embed="rId4"/>
            <a:srcRect l="72919" t="2534" r="727" b="2311"/>
            <a:stretch>
              <a:fillRect/>
            </a:stretch>
          </p:blipFill>
          <p:spPr>
            <a:xfrm>
              <a:off x="0" y="0"/>
              <a:ext cx="4321553" cy="7413246"/>
            </a:xfrm>
            <a:prstGeom prst="rect">
              <a:avLst/>
            </a:prstGeom>
          </p:spPr>
        </p:pic>
      </p:grpSp>
      <p:sp>
        <p:nvSpPr>
          <p:cNvPr id="11" name="Freeform 11"/>
          <p:cNvSpPr/>
          <p:nvPr/>
        </p:nvSpPr>
        <p:spPr>
          <a:xfrm>
            <a:off x="12400255" y="9021491"/>
            <a:ext cx="3211827" cy="2879938"/>
          </a:xfrm>
          <a:custGeom>
            <a:avLst/>
            <a:gdLst/>
            <a:ahLst/>
            <a:cxnLst/>
            <a:rect l="l" t="t" r="r" b="b"/>
            <a:pathLst>
              <a:path w="3211827" h="2879938">
                <a:moveTo>
                  <a:pt x="0" y="0"/>
                </a:moveTo>
                <a:lnTo>
                  <a:pt x="3211827" y="0"/>
                </a:lnTo>
                <a:lnTo>
                  <a:pt x="3211827" y="2879938"/>
                </a:lnTo>
                <a:lnTo>
                  <a:pt x="0" y="2879938"/>
                </a:lnTo>
                <a:lnTo>
                  <a:pt x="0" y="0"/>
                </a:lnTo>
                <a:close/>
              </a:path>
            </a:pathLst>
          </a:custGeom>
          <a:blipFill>
            <a:blip r:embed="rId5">
              <a:extLst>
                <a:ext uri="{96DAC541-7B7A-43D3-8B79-37D633B846F1}">
                  <asvg:svgBlip xmlns:asvg="http://schemas.microsoft.com/office/drawing/2016/SVG/main" r:embed="rId6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tr-TR"/>
          </a:p>
        </p:txBody>
      </p:sp>
      <p:sp>
        <p:nvSpPr>
          <p:cNvPr id="12" name="Freeform 12"/>
          <p:cNvSpPr/>
          <p:nvPr/>
        </p:nvSpPr>
        <p:spPr>
          <a:xfrm>
            <a:off x="16052795" y="596667"/>
            <a:ext cx="1216708" cy="1216708"/>
          </a:xfrm>
          <a:custGeom>
            <a:avLst/>
            <a:gdLst/>
            <a:ahLst/>
            <a:cxnLst/>
            <a:rect l="l" t="t" r="r" b="b"/>
            <a:pathLst>
              <a:path w="1216708" h="1216708">
                <a:moveTo>
                  <a:pt x="0" y="0"/>
                </a:moveTo>
                <a:lnTo>
                  <a:pt x="1216708" y="0"/>
                </a:lnTo>
                <a:lnTo>
                  <a:pt x="1216708" y="1216708"/>
                </a:lnTo>
                <a:lnTo>
                  <a:pt x="0" y="1216708"/>
                </a:lnTo>
                <a:lnTo>
                  <a:pt x="0" y="0"/>
                </a:lnTo>
                <a:close/>
              </a:path>
            </a:pathLst>
          </a:custGeom>
          <a:blipFill>
            <a:blip r:embed="rId7"/>
            <a:stretch>
              <a:fillRect/>
            </a:stretch>
          </a:blipFill>
          <a:ln cap="sq">
            <a:noFill/>
            <a:prstDash val="solid"/>
            <a:miter/>
          </a:ln>
        </p:spPr>
        <p:txBody>
          <a:bodyPr/>
          <a:lstStyle/>
          <a:p>
            <a:endParaRPr lang="tr-TR"/>
          </a:p>
        </p:txBody>
      </p:sp>
      <p:sp>
        <p:nvSpPr>
          <p:cNvPr id="13" name="Freeform 13"/>
          <p:cNvSpPr/>
          <p:nvPr/>
        </p:nvSpPr>
        <p:spPr>
          <a:xfrm>
            <a:off x="851334" y="596667"/>
            <a:ext cx="2061427" cy="2061427"/>
          </a:xfrm>
          <a:custGeom>
            <a:avLst/>
            <a:gdLst/>
            <a:ahLst/>
            <a:cxnLst/>
            <a:rect l="l" t="t" r="r" b="b"/>
            <a:pathLst>
              <a:path w="2061427" h="2061427">
                <a:moveTo>
                  <a:pt x="0" y="0"/>
                </a:moveTo>
                <a:lnTo>
                  <a:pt x="2061428" y="0"/>
                </a:lnTo>
                <a:lnTo>
                  <a:pt x="2061428" y="2061427"/>
                </a:lnTo>
                <a:lnTo>
                  <a:pt x="0" y="2061427"/>
                </a:lnTo>
                <a:lnTo>
                  <a:pt x="0" y="0"/>
                </a:lnTo>
                <a:close/>
              </a:path>
            </a:pathLst>
          </a:custGeom>
          <a:blipFill>
            <a:blip r:embed="rId8">
              <a:extLst>
                <a:ext uri="{96DAC541-7B7A-43D3-8B79-37D633B846F1}">
                  <asvg:svgBlip xmlns:asvg="http://schemas.microsoft.com/office/drawing/2016/SVG/main" r:embed="rId9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tr-TR"/>
          </a:p>
        </p:txBody>
      </p:sp>
      <p:sp>
        <p:nvSpPr>
          <p:cNvPr id="14" name="Freeform 14"/>
          <p:cNvSpPr/>
          <p:nvPr/>
        </p:nvSpPr>
        <p:spPr>
          <a:xfrm>
            <a:off x="854169" y="7252751"/>
            <a:ext cx="386295" cy="386295"/>
          </a:xfrm>
          <a:custGeom>
            <a:avLst/>
            <a:gdLst/>
            <a:ahLst/>
            <a:cxnLst/>
            <a:rect l="l" t="t" r="r" b="b"/>
            <a:pathLst>
              <a:path w="386295" h="386295">
                <a:moveTo>
                  <a:pt x="0" y="0"/>
                </a:moveTo>
                <a:lnTo>
                  <a:pt x="386295" y="0"/>
                </a:lnTo>
                <a:lnTo>
                  <a:pt x="386295" y="386295"/>
                </a:lnTo>
                <a:lnTo>
                  <a:pt x="0" y="386295"/>
                </a:lnTo>
                <a:lnTo>
                  <a:pt x="0" y="0"/>
                </a:lnTo>
                <a:close/>
              </a:path>
            </a:pathLst>
          </a:custGeom>
          <a:blipFill>
            <a:blip r:embed="rId10">
              <a:extLst>
                <a:ext uri="{96DAC541-7B7A-43D3-8B79-37D633B846F1}">
                  <asvg:svgBlip xmlns:asvg="http://schemas.microsoft.com/office/drawing/2016/SVG/main" r:embed="rId11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tr-TR"/>
          </a:p>
        </p:txBody>
      </p:sp>
      <p:sp>
        <p:nvSpPr>
          <p:cNvPr id="15" name="Freeform 15"/>
          <p:cNvSpPr/>
          <p:nvPr/>
        </p:nvSpPr>
        <p:spPr>
          <a:xfrm>
            <a:off x="812686" y="7755911"/>
            <a:ext cx="595651" cy="347711"/>
          </a:xfrm>
          <a:custGeom>
            <a:avLst/>
            <a:gdLst/>
            <a:ahLst/>
            <a:cxnLst/>
            <a:rect l="l" t="t" r="r" b="b"/>
            <a:pathLst>
              <a:path w="595651" h="347711">
                <a:moveTo>
                  <a:pt x="0" y="0"/>
                </a:moveTo>
                <a:lnTo>
                  <a:pt x="595651" y="0"/>
                </a:lnTo>
                <a:lnTo>
                  <a:pt x="595651" y="347711"/>
                </a:lnTo>
                <a:lnTo>
                  <a:pt x="0" y="347711"/>
                </a:lnTo>
                <a:lnTo>
                  <a:pt x="0" y="0"/>
                </a:lnTo>
                <a:close/>
              </a:path>
            </a:pathLst>
          </a:custGeom>
          <a:blipFill>
            <a:blip r:embed="rId12">
              <a:extLst>
                <a:ext uri="{96DAC541-7B7A-43D3-8B79-37D633B846F1}">
                  <asvg:svgBlip xmlns:asvg="http://schemas.microsoft.com/office/drawing/2016/SVG/main" r:embed="rId13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tr-TR"/>
          </a:p>
        </p:txBody>
      </p:sp>
      <p:sp>
        <p:nvSpPr>
          <p:cNvPr id="19" name="TextBox 19"/>
          <p:cNvSpPr txBox="1"/>
          <p:nvPr/>
        </p:nvSpPr>
        <p:spPr>
          <a:xfrm>
            <a:off x="1589641" y="7248730"/>
            <a:ext cx="1323119" cy="345479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marL="0" lvl="0" indent="0" algn="l">
              <a:lnSpc>
                <a:spcPts val="2940"/>
              </a:lnSpc>
              <a:spcBef>
                <a:spcPct val="0"/>
              </a:spcBef>
            </a:pPr>
            <a:r>
              <a:rPr lang="en-US" sz="2100" b="1" dirty="0">
                <a:solidFill>
                  <a:srgbClr val="565656"/>
                </a:solidFill>
                <a:latin typeface="Montserrat Bold"/>
                <a:ea typeface="Montserrat Bold"/>
                <a:cs typeface="Montserrat Bold"/>
                <a:sym typeface="Montserrat Bold"/>
              </a:rPr>
              <a:t>60-90 dk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1589642" y="7756912"/>
            <a:ext cx="6609554" cy="345479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marL="0" lvl="0" indent="0" algn="l">
              <a:lnSpc>
                <a:spcPts val="2940"/>
              </a:lnSpc>
              <a:spcBef>
                <a:spcPct val="0"/>
              </a:spcBef>
            </a:pPr>
            <a:r>
              <a:rPr lang="en-US" sz="2100" b="1" u="none" strike="noStrike" dirty="0">
                <a:solidFill>
                  <a:srgbClr val="565656"/>
                </a:solidFill>
                <a:latin typeface="Montserrat Bold"/>
                <a:ea typeface="Montserrat Bold"/>
                <a:cs typeface="Montserrat Bold"/>
                <a:sym typeface="Montserrat Bold"/>
              </a:rPr>
              <a:t>1 moderatör, 1 koordinatör, her </a:t>
            </a:r>
            <a:r>
              <a:rPr lang="en-US" sz="2100" b="1" u="none" strike="noStrike" dirty="0" err="1">
                <a:solidFill>
                  <a:srgbClr val="565656"/>
                </a:solidFill>
                <a:latin typeface="Montserrat Bold"/>
                <a:ea typeface="Montserrat Bold"/>
                <a:cs typeface="Montserrat Bold"/>
                <a:sym typeface="Montserrat Bold"/>
              </a:rPr>
              <a:t>takıma</a:t>
            </a:r>
            <a:r>
              <a:rPr lang="en-US" sz="2100" b="1" u="none" strike="noStrike" dirty="0">
                <a:solidFill>
                  <a:srgbClr val="565656"/>
                </a:solidFill>
                <a:latin typeface="Montserrat Bold"/>
                <a:ea typeface="Montserrat Bold"/>
                <a:cs typeface="Montserrat Bold"/>
                <a:sym typeface="Montserrat Bold"/>
              </a:rPr>
              <a:t> 1 asistan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834811" y="8265546"/>
            <a:ext cx="3356189" cy="345479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marL="0" lvl="0" indent="0" algn="l">
              <a:lnSpc>
                <a:spcPts val="2940"/>
              </a:lnSpc>
              <a:spcBef>
                <a:spcPct val="0"/>
              </a:spcBef>
            </a:pPr>
            <a:r>
              <a:rPr lang="en-US" sz="2100" b="1" u="none" strike="noStrike" dirty="0">
                <a:solidFill>
                  <a:srgbClr val="565656"/>
                </a:solidFill>
                <a:latin typeface="Montserrat Bold"/>
                <a:ea typeface="Montserrat Bold"/>
                <a:cs typeface="Montserrat Bold"/>
                <a:sym typeface="Montserrat Bold"/>
              </a:rPr>
              <a:t>Katılımcı Sayısı:  2-2000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904312" y="2922051"/>
            <a:ext cx="7020488" cy="4282454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just">
              <a:lnSpc>
                <a:spcPts val="2800"/>
              </a:lnSpc>
            </a:pP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Sessiz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sinemanın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emoji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ile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oynanması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!</a:t>
            </a:r>
          </a:p>
          <a:p>
            <a:pPr algn="just">
              <a:lnSpc>
                <a:spcPts val="2800"/>
              </a:lnSpc>
            </a:pPr>
            <a:endParaRPr lang="en-US" sz="2000" dirty="0">
              <a:solidFill>
                <a:srgbClr val="565656"/>
              </a:solidFill>
              <a:latin typeface="Montserrat"/>
              <a:ea typeface="Montserrat"/>
              <a:cs typeface="Montserrat"/>
              <a:sym typeface="Montserrat"/>
            </a:endParaRPr>
          </a:p>
          <a:p>
            <a:pPr algn="just">
              <a:lnSpc>
                <a:spcPts val="2800"/>
              </a:lnSpc>
            </a:pP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Seçtiğimiz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konu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özelinde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oluşturduğumuz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emoji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bulmacaları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bireyler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veya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takım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halinde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bilmeye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çalışıyorsunuz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.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Moderatörümüz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eşliğinde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keyifli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geçen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çalışmamız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sonunda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en çok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puan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alanlar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kazanıyor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.</a:t>
            </a:r>
          </a:p>
          <a:p>
            <a:pPr algn="just">
              <a:lnSpc>
                <a:spcPts val="2800"/>
              </a:lnSpc>
            </a:pPr>
            <a:endParaRPr lang="en-US" sz="2000" dirty="0">
              <a:solidFill>
                <a:srgbClr val="565656"/>
              </a:solidFill>
              <a:latin typeface="Montserrat"/>
              <a:ea typeface="Montserrat"/>
              <a:cs typeface="Montserrat"/>
              <a:sym typeface="Montserrat"/>
            </a:endParaRPr>
          </a:p>
          <a:p>
            <a:pPr algn="just">
              <a:lnSpc>
                <a:spcPts val="2800"/>
              </a:lnSpc>
            </a:pP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•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Şarkı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bilmece</a:t>
            </a:r>
            <a:endParaRPr lang="en-US" sz="2000" dirty="0">
              <a:solidFill>
                <a:srgbClr val="565656"/>
              </a:solidFill>
              <a:latin typeface="Montserrat"/>
              <a:ea typeface="Montserrat"/>
              <a:cs typeface="Montserrat"/>
              <a:sym typeface="Montserrat"/>
            </a:endParaRPr>
          </a:p>
          <a:p>
            <a:pPr algn="just">
              <a:lnSpc>
                <a:spcPts val="2800"/>
              </a:lnSpc>
            </a:pP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•Sinema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filmleri</a:t>
            </a:r>
            <a:endParaRPr lang="en-US" sz="2000" dirty="0">
              <a:solidFill>
                <a:srgbClr val="565656"/>
              </a:solidFill>
              <a:latin typeface="Montserrat"/>
              <a:ea typeface="Montserrat"/>
              <a:cs typeface="Montserrat"/>
              <a:sym typeface="Montserrat"/>
            </a:endParaRPr>
          </a:p>
          <a:p>
            <a:pPr algn="just">
              <a:lnSpc>
                <a:spcPts val="2800"/>
              </a:lnSpc>
            </a:pP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•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Şehir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&amp;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Ülke</a:t>
            </a:r>
            <a:endParaRPr lang="en-US" sz="2000" dirty="0">
              <a:solidFill>
                <a:srgbClr val="565656"/>
              </a:solidFill>
              <a:latin typeface="Montserrat"/>
              <a:ea typeface="Montserrat"/>
              <a:cs typeface="Montserrat"/>
              <a:sym typeface="Montserrat"/>
            </a:endParaRPr>
          </a:p>
          <a:p>
            <a:pPr marL="0" lvl="0" indent="0" algn="just">
              <a:lnSpc>
                <a:spcPts val="2800"/>
              </a:lnSpc>
              <a:spcBef>
                <a:spcPct val="0"/>
              </a:spcBef>
            </a:pP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•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Ürünleriniz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!</a:t>
            </a:r>
            <a:endParaRPr lang="en-US" sz="2000" dirty="0">
              <a:solidFill>
                <a:srgbClr val="565656"/>
              </a:solidFill>
              <a:latin typeface="Montserrat"/>
              <a:ea typeface="Montserrat"/>
              <a:cs typeface="Montserrat"/>
              <a:sym typeface="Montserrat"/>
              <a:hlinkClick r:id="rId14" tooltip="https://youtu.be/PvrsKVrJ8dw"/>
            </a:endParaRPr>
          </a:p>
          <a:p>
            <a:pPr marL="0" lvl="0" indent="0" algn="l">
              <a:lnSpc>
                <a:spcPts val="2800"/>
              </a:lnSpc>
              <a:spcBef>
                <a:spcPct val="0"/>
              </a:spcBef>
            </a:pPr>
            <a:endParaRPr lang="en-US" sz="2000" dirty="0">
              <a:solidFill>
                <a:srgbClr val="565656"/>
              </a:solidFill>
              <a:latin typeface="Montserrat"/>
              <a:ea typeface="Montserrat"/>
              <a:cs typeface="Montserrat"/>
              <a:sym typeface="Montserrat"/>
              <a:hlinkClick r:id="rId14" tooltip="https://youtu.be/PvrsKVrJ8dw"/>
            </a:endParaRPr>
          </a:p>
        </p:txBody>
      </p:sp>
      <p:sp>
        <p:nvSpPr>
          <p:cNvPr id="23" name="TextBox 23"/>
          <p:cNvSpPr txBox="1"/>
          <p:nvPr/>
        </p:nvSpPr>
        <p:spPr>
          <a:xfrm>
            <a:off x="1882048" y="2358708"/>
            <a:ext cx="9440648" cy="35877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2800"/>
              </a:lnSpc>
            </a:pPr>
            <a:r>
              <a:rPr lang="en-US" sz="2000">
                <a:solidFill>
                  <a:srgbClr val="000000"/>
                </a:solidFill>
                <a:latin typeface="Roboto Condensed"/>
                <a:ea typeface="Roboto Condensed"/>
                <a:cs typeface="Roboto Condensed"/>
                <a:sym typeface="Roboto Condensed"/>
              </a:rPr>
              <a:t>YARIŞMA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1028700" y="9463603"/>
            <a:ext cx="1980378" cy="26670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2160"/>
              </a:lnSpc>
            </a:pPr>
            <a:r>
              <a:rPr lang="en-US" sz="1800" b="1">
                <a:solidFill>
                  <a:srgbClr val="FFFFFF"/>
                </a:solidFill>
                <a:latin typeface="Montserrat Bold"/>
                <a:ea typeface="Montserrat Bold"/>
                <a:cs typeface="Montserrat Bold"/>
                <a:sym typeface="Montserrat Bold"/>
              </a:rPr>
              <a:t>Fiyat: 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1127035" y="1522605"/>
            <a:ext cx="9440648" cy="855888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6900"/>
              </a:lnSpc>
            </a:pPr>
            <a:r>
              <a:rPr lang="en-US" sz="4928">
                <a:solidFill>
                  <a:srgbClr val="000000"/>
                </a:solidFill>
                <a:latin typeface="Roboto Condensed"/>
                <a:ea typeface="Roboto Condensed"/>
                <a:cs typeface="Roboto Condensed"/>
                <a:sym typeface="Roboto Condensed"/>
              </a:rPr>
              <a:t>EMOJİ OYUNU</a:t>
            </a:r>
          </a:p>
        </p:txBody>
      </p:sp>
      <p:sp>
        <p:nvSpPr>
          <p:cNvPr id="26" name="Freeform 19">
            <a:extLst>
              <a:ext uri="{FF2B5EF4-FFF2-40B4-BE49-F238E27FC236}">
                <a16:creationId xmlns:a16="http://schemas.microsoft.com/office/drawing/2014/main" id="{37FD078F-CA27-5491-CD4F-49F0EDB5A789}"/>
              </a:ext>
            </a:extLst>
          </p:cNvPr>
          <p:cNvSpPr/>
          <p:nvPr/>
        </p:nvSpPr>
        <p:spPr>
          <a:xfrm>
            <a:off x="9838607" y="9258300"/>
            <a:ext cx="824341" cy="607951"/>
          </a:xfrm>
          <a:custGeom>
            <a:avLst/>
            <a:gdLst/>
            <a:ahLst/>
            <a:cxnLst/>
            <a:rect l="l" t="t" r="r" b="b"/>
            <a:pathLst>
              <a:path w="824341" h="607951">
                <a:moveTo>
                  <a:pt x="0" y="0"/>
                </a:moveTo>
                <a:lnTo>
                  <a:pt x="824341" y="0"/>
                </a:lnTo>
                <a:lnTo>
                  <a:pt x="824341" y="607951"/>
                </a:lnTo>
                <a:lnTo>
                  <a:pt x="0" y="607951"/>
                </a:lnTo>
                <a:lnTo>
                  <a:pt x="0" y="0"/>
                </a:lnTo>
                <a:close/>
              </a:path>
            </a:pathLst>
          </a:custGeom>
        </p:spPr>
        <p:txBody>
          <a:bodyPr/>
          <a:lstStyle/>
          <a:p>
            <a:endParaRPr lang="tr-TR"/>
          </a:p>
        </p:txBody>
      </p:sp>
      <p:sp>
        <p:nvSpPr>
          <p:cNvPr id="27" name="Freeform 20">
            <a:extLst>
              <a:ext uri="{FF2B5EF4-FFF2-40B4-BE49-F238E27FC236}">
                <a16:creationId xmlns:a16="http://schemas.microsoft.com/office/drawing/2014/main" id="{4B5DE835-3AC5-F190-ADE9-2F70D2452C8D}"/>
              </a:ext>
            </a:extLst>
          </p:cNvPr>
          <p:cNvSpPr/>
          <p:nvPr/>
        </p:nvSpPr>
        <p:spPr>
          <a:xfrm>
            <a:off x="10384741" y="9590801"/>
            <a:ext cx="556412" cy="569949"/>
          </a:xfrm>
          <a:custGeom>
            <a:avLst/>
            <a:gdLst/>
            <a:ahLst/>
            <a:cxnLst/>
            <a:rect l="l" t="t" r="r" b="b"/>
            <a:pathLst>
              <a:path w="556412" h="569949">
                <a:moveTo>
                  <a:pt x="0" y="0"/>
                </a:moveTo>
                <a:lnTo>
                  <a:pt x="556413" y="0"/>
                </a:lnTo>
                <a:lnTo>
                  <a:pt x="556413" y="569949"/>
                </a:lnTo>
                <a:lnTo>
                  <a:pt x="0" y="569949"/>
                </a:lnTo>
                <a:lnTo>
                  <a:pt x="0" y="0"/>
                </a:lnTo>
                <a:close/>
              </a:path>
            </a:pathLst>
          </a:custGeom>
          <a:blipFill>
            <a:blip r:embed="rId15">
              <a:extLst>
                <a:ext uri="{96DAC541-7B7A-43D3-8B79-37D633B846F1}">
                  <asvg:svgBlip xmlns:asvg="http://schemas.microsoft.com/office/drawing/2016/SVG/main" r:embed="rId16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tr-TR"/>
          </a:p>
        </p:txBody>
      </p:sp>
      <p:sp>
        <p:nvSpPr>
          <p:cNvPr id="28" name="TextBox 26">
            <a:extLst>
              <a:ext uri="{FF2B5EF4-FFF2-40B4-BE49-F238E27FC236}">
                <a16:creationId xmlns:a16="http://schemas.microsoft.com/office/drawing/2014/main" id="{E49F62A8-7EBC-F531-CE3E-06B2236F24F9}"/>
              </a:ext>
            </a:extLst>
          </p:cNvPr>
          <p:cNvSpPr txBox="1"/>
          <p:nvPr/>
        </p:nvSpPr>
        <p:spPr>
          <a:xfrm>
            <a:off x="3274322" y="9587428"/>
            <a:ext cx="6564285" cy="666144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0" lvl="0" indent="0" algn="ctr">
              <a:lnSpc>
                <a:spcPts val="2660"/>
              </a:lnSpc>
              <a:spcBef>
                <a:spcPct val="0"/>
              </a:spcBef>
            </a:pPr>
            <a:r>
              <a:rPr lang="en-US" sz="19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https://www.m3.com.tr/online-emoji-oyunu-takim-aktivitesi/</a:t>
            </a:r>
          </a:p>
        </p:txBody>
      </p:sp>
      <p:sp>
        <p:nvSpPr>
          <p:cNvPr id="29" name="TextBox 27">
            <a:extLst>
              <a:ext uri="{FF2B5EF4-FFF2-40B4-BE49-F238E27FC236}">
                <a16:creationId xmlns:a16="http://schemas.microsoft.com/office/drawing/2014/main" id="{B34A5FCF-58ED-A835-49D5-364BAE950F79}"/>
              </a:ext>
            </a:extLst>
          </p:cNvPr>
          <p:cNvSpPr txBox="1"/>
          <p:nvPr/>
        </p:nvSpPr>
        <p:spPr>
          <a:xfrm>
            <a:off x="5572493" y="9240719"/>
            <a:ext cx="1818907" cy="345479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marL="0" lvl="0" indent="0" algn="l">
              <a:lnSpc>
                <a:spcPts val="2940"/>
              </a:lnSpc>
              <a:spcBef>
                <a:spcPct val="0"/>
              </a:spcBef>
            </a:pPr>
            <a:r>
              <a:rPr lang="en-US" sz="2100" b="1" dirty="0">
                <a:solidFill>
                  <a:srgbClr val="565656"/>
                </a:solidFill>
                <a:latin typeface="Montserrat Bold"/>
                <a:ea typeface="Montserrat Bold"/>
                <a:cs typeface="Montserrat Bold"/>
                <a:sym typeface="Montserrat Bold"/>
              </a:rPr>
              <a:t>Detaylı bilgi:</a:t>
            </a:r>
          </a:p>
        </p:txBody>
      </p:sp>
    </p:spTree>
  </p:cSld>
  <p:clrMapOvr>
    <a:masterClrMapping/>
  </p:clrMapOvr>
</p:sld>
</file>

<file path=ppt/slides/slide6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2"/>
          <p:cNvGrpSpPr/>
          <p:nvPr/>
        </p:nvGrpSpPr>
        <p:grpSpPr>
          <a:xfrm>
            <a:off x="9676279" y="0"/>
            <a:ext cx="8611722" cy="10287000"/>
            <a:chOff x="0" y="0"/>
            <a:chExt cx="3358824" cy="2709333"/>
          </a:xfrm>
          <a:solidFill>
            <a:schemeClr val="tx2">
              <a:lumMod val="75000"/>
            </a:schemeClr>
          </a:solidFill>
        </p:grpSpPr>
        <p:sp>
          <p:nvSpPr>
            <p:cNvPr id="3" name="Freeform 3"/>
            <p:cNvSpPr/>
            <p:nvPr/>
          </p:nvSpPr>
          <p:spPr>
            <a:xfrm>
              <a:off x="0" y="0"/>
              <a:ext cx="3358824" cy="2709333"/>
            </a:xfrm>
            <a:custGeom>
              <a:avLst/>
              <a:gdLst/>
              <a:ahLst/>
              <a:cxnLst/>
              <a:rect l="l" t="t" r="r" b="b"/>
              <a:pathLst>
                <a:path w="3358824" h="2709333">
                  <a:moveTo>
                    <a:pt x="0" y="0"/>
                  </a:moveTo>
                  <a:lnTo>
                    <a:pt x="3358824" y="0"/>
                  </a:lnTo>
                  <a:lnTo>
                    <a:pt x="3358824" y="2709333"/>
                  </a:lnTo>
                  <a:lnTo>
                    <a:pt x="0" y="2709333"/>
                  </a:lnTo>
                  <a:close/>
                </a:path>
              </a:pathLst>
            </a:custGeom>
            <a:grpFill/>
          </p:spPr>
          <p:txBody>
            <a:bodyPr/>
            <a:lstStyle/>
            <a:p>
              <a:endParaRPr lang="tr-TR"/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0" y="-38100"/>
              <a:ext cx="3358824" cy="2747433"/>
            </a:xfrm>
            <a:prstGeom prst="rect">
              <a:avLst/>
            </a:prstGeom>
            <a:grpFill/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940"/>
                </a:lnSpc>
              </a:pPr>
              <a:endParaRPr/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8256852" y="2195976"/>
            <a:ext cx="3241165" cy="5559935"/>
            <a:chOff x="0" y="0"/>
            <a:chExt cx="4321553" cy="7413246"/>
          </a:xfrm>
        </p:grpSpPr>
        <p:pic>
          <p:nvPicPr>
            <p:cNvPr id="6" name="Picture 6"/>
            <p:cNvPicPr>
              <a:picLocks noChangeAspect="1"/>
            </p:cNvPicPr>
            <p:nvPr/>
          </p:nvPicPr>
          <p:blipFill>
            <a:blip r:embed="rId2"/>
            <a:srcRect r="67261"/>
            <a:stretch>
              <a:fillRect/>
            </a:stretch>
          </p:blipFill>
          <p:spPr>
            <a:xfrm>
              <a:off x="0" y="0"/>
              <a:ext cx="4321553" cy="7413246"/>
            </a:xfrm>
            <a:prstGeom prst="rect">
              <a:avLst/>
            </a:prstGeom>
          </p:spPr>
        </p:pic>
      </p:grpSp>
      <p:grpSp>
        <p:nvGrpSpPr>
          <p:cNvPr id="7" name="Group 7"/>
          <p:cNvGrpSpPr/>
          <p:nvPr/>
        </p:nvGrpSpPr>
        <p:grpSpPr>
          <a:xfrm>
            <a:off x="11653271" y="2195976"/>
            <a:ext cx="3241165" cy="5559935"/>
            <a:chOff x="0" y="0"/>
            <a:chExt cx="4321553" cy="7413246"/>
          </a:xfrm>
        </p:grpSpPr>
        <p:pic>
          <p:nvPicPr>
            <p:cNvPr id="8" name="Picture 8"/>
            <p:cNvPicPr>
              <a:picLocks noChangeAspect="1"/>
            </p:cNvPicPr>
            <p:nvPr/>
          </p:nvPicPr>
          <p:blipFill>
            <a:blip r:embed="rId3"/>
            <a:srcRect l="51705" r="15497"/>
            <a:stretch>
              <a:fillRect/>
            </a:stretch>
          </p:blipFill>
          <p:spPr>
            <a:xfrm>
              <a:off x="0" y="0"/>
              <a:ext cx="4321553" cy="7413246"/>
            </a:xfrm>
            <a:prstGeom prst="rect">
              <a:avLst/>
            </a:prstGeom>
          </p:spPr>
        </p:pic>
      </p:grpSp>
      <p:grpSp>
        <p:nvGrpSpPr>
          <p:cNvPr id="9" name="Group 9"/>
          <p:cNvGrpSpPr/>
          <p:nvPr/>
        </p:nvGrpSpPr>
        <p:grpSpPr>
          <a:xfrm>
            <a:off x="15046835" y="2195976"/>
            <a:ext cx="3241165" cy="5559935"/>
            <a:chOff x="0" y="0"/>
            <a:chExt cx="4321553" cy="7413246"/>
          </a:xfrm>
        </p:grpSpPr>
        <p:pic>
          <p:nvPicPr>
            <p:cNvPr id="10" name="Picture 10"/>
            <p:cNvPicPr>
              <a:picLocks noChangeAspect="1"/>
            </p:cNvPicPr>
            <p:nvPr/>
          </p:nvPicPr>
          <p:blipFill>
            <a:blip r:embed="rId3"/>
            <a:srcRect l="3872" r="63330"/>
            <a:stretch>
              <a:fillRect/>
            </a:stretch>
          </p:blipFill>
          <p:spPr>
            <a:xfrm>
              <a:off x="0" y="0"/>
              <a:ext cx="4321553" cy="7413246"/>
            </a:xfrm>
            <a:prstGeom prst="rect">
              <a:avLst/>
            </a:prstGeom>
          </p:spPr>
        </p:pic>
      </p:grpSp>
      <p:sp>
        <p:nvSpPr>
          <p:cNvPr id="11" name="Freeform 11"/>
          <p:cNvSpPr/>
          <p:nvPr/>
        </p:nvSpPr>
        <p:spPr>
          <a:xfrm>
            <a:off x="12400255" y="9021491"/>
            <a:ext cx="3211827" cy="2879938"/>
          </a:xfrm>
          <a:custGeom>
            <a:avLst/>
            <a:gdLst/>
            <a:ahLst/>
            <a:cxnLst/>
            <a:rect l="l" t="t" r="r" b="b"/>
            <a:pathLst>
              <a:path w="3211827" h="2879938">
                <a:moveTo>
                  <a:pt x="0" y="0"/>
                </a:moveTo>
                <a:lnTo>
                  <a:pt x="3211827" y="0"/>
                </a:lnTo>
                <a:lnTo>
                  <a:pt x="3211827" y="2879938"/>
                </a:lnTo>
                <a:lnTo>
                  <a:pt x="0" y="2879938"/>
                </a:lnTo>
                <a:lnTo>
                  <a:pt x="0" y="0"/>
                </a:lnTo>
                <a:close/>
              </a:path>
            </a:pathLst>
          </a:custGeom>
          <a:blipFill>
            <a:blip r:embed="rId4">
              <a:extLst>
                <a:ext uri="{96DAC541-7B7A-43D3-8B79-37D633B846F1}">
                  <asvg:svgBlip xmlns:asvg="http://schemas.microsoft.com/office/drawing/2016/SVG/main" r:embed="rId5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tr-TR"/>
          </a:p>
        </p:txBody>
      </p:sp>
      <p:sp>
        <p:nvSpPr>
          <p:cNvPr id="12" name="Freeform 12"/>
          <p:cNvSpPr/>
          <p:nvPr/>
        </p:nvSpPr>
        <p:spPr>
          <a:xfrm>
            <a:off x="16052795" y="596667"/>
            <a:ext cx="1216708" cy="1216708"/>
          </a:xfrm>
          <a:custGeom>
            <a:avLst/>
            <a:gdLst/>
            <a:ahLst/>
            <a:cxnLst/>
            <a:rect l="l" t="t" r="r" b="b"/>
            <a:pathLst>
              <a:path w="1216708" h="1216708">
                <a:moveTo>
                  <a:pt x="0" y="0"/>
                </a:moveTo>
                <a:lnTo>
                  <a:pt x="1216708" y="0"/>
                </a:lnTo>
                <a:lnTo>
                  <a:pt x="1216708" y="1216708"/>
                </a:lnTo>
                <a:lnTo>
                  <a:pt x="0" y="1216708"/>
                </a:lnTo>
                <a:lnTo>
                  <a:pt x="0" y="0"/>
                </a:lnTo>
                <a:close/>
              </a:path>
            </a:pathLst>
          </a:custGeom>
          <a:blipFill>
            <a:blip r:embed="rId6"/>
            <a:stretch>
              <a:fillRect/>
            </a:stretch>
          </a:blipFill>
          <a:ln cap="sq">
            <a:noFill/>
            <a:prstDash val="solid"/>
            <a:miter/>
          </a:ln>
        </p:spPr>
        <p:txBody>
          <a:bodyPr/>
          <a:lstStyle/>
          <a:p>
            <a:endParaRPr lang="tr-TR"/>
          </a:p>
        </p:txBody>
      </p:sp>
      <p:sp>
        <p:nvSpPr>
          <p:cNvPr id="13" name="Freeform 13"/>
          <p:cNvSpPr/>
          <p:nvPr/>
        </p:nvSpPr>
        <p:spPr>
          <a:xfrm>
            <a:off x="851334" y="596667"/>
            <a:ext cx="2061427" cy="2061427"/>
          </a:xfrm>
          <a:custGeom>
            <a:avLst/>
            <a:gdLst/>
            <a:ahLst/>
            <a:cxnLst/>
            <a:rect l="l" t="t" r="r" b="b"/>
            <a:pathLst>
              <a:path w="2061427" h="2061427">
                <a:moveTo>
                  <a:pt x="0" y="0"/>
                </a:moveTo>
                <a:lnTo>
                  <a:pt x="2061428" y="0"/>
                </a:lnTo>
                <a:lnTo>
                  <a:pt x="2061428" y="2061427"/>
                </a:lnTo>
                <a:lnTo>
                  <a:pt x="0" y="2061427"/>
                </a:lnTo>
                <a:lnTo>
                  <a:pt x="0" y="0"/>
                </a:lnTo>
                <a:close/>
              </a:path>
            </a:pathLst>
          </a:custGeom>
          <a:blipFill>
            <a:blip r:embed="rId7">
              <a:extLst>
                <a:ext uri="{96DAC541-7B7A-43D3-8B79-37D633B846F1}">
                  <asvg:svgBlip xmlns:asvg="http://schemas.microsoft.com/office/drawing/2016/SVG/main" r:embed="rId8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tr-TR"/>
          </a:p>
        </p:txBody>
      </p:sp>
      <p:sp>
        <p:nvSpPr>
          <p:cNvPr id="14" name="Freeform 14"/>
          <p:cNvSpPr/>
          <p:nvPr/>
        </p:nvSpPr>
        <p:spPr>
          <a:xfrm>
            <a:off x="854169" y="7252751"/>
            <a:ext cx="386295" cy="386295"/>
          </a:xfrm>
          <a:custGeom>
            <a:avLst/>
            <a:gdLst/>
            <a:ahLst/>
            <a:cxnLst/>
            <a:rect l="l" t="t" r="r" b="b"/>
            <a:pathLst>
              <a:path w="386295" h="386295">
                <a:moveTo>
                  <a:pt x="0" y="0"/>
                </a:moveTo>
                <a:lnTo>
                  <a:pt x="386295" y="0"/>
                </a:lnTo>
                <a:lnTo>
                  <a:pt x="386295" y="386295"/>
                </a:lnTo>
                <a:lnTo>
                  <a:pt x="0" y="386295"/>
                </a:lnTo>
                <a:lnTo>
                  <a:pt x="0" y="0"/>
                </a:lnTo>
                <a:close/>
              </a:path>
            </a:pathLst>
          </a:custGeom>
          <a:blipFill>
            <a:blip r:embed="rId9">
              <a:extLst>
                <a:ext uri="{96DAC541-7B7A-43D3-8B79-37D633B846F1}">
                  <asvg:svgBlip xmlns:asvg="http://schemas.microsoft.com/office/drawing/2016/SVG/main" r:embed="rId10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tr-TR"/>
          </a:p>
        </p:txBody>
      </p:sp>
      <p:sp>
        <p:nvSpPr>
          <p:cNvPr id="15" name="Freeform 15"/>
          <p:cNvSpPr/>
          <p:nvPr/>
        </p:nvSpPr>
        <p:spPr>
          <a:xfrm>
            <a:off x="812686" y="7755911"/>
            <a:ext cx="595651" cy="347711"/>
          </a:xfrm>
          <a:custGeom>
            <a:avLst/>
            <a:gdLst/>
            <a:ahLst/>
            <a:cxnLst/>
            <a:rect l="l" t="t" r="r" b="b"/>
            <a:pathLst>
              <a:path w="595651" h="347711">
                <a:moveTo>
                  <a:pt x="0" y="0"/>
                </a:moveTo>
                <a:lnTo>
                  <a:pt x="595651" y="0"/>
                </a:lnTo>
                <a:lnTo>
                  <a:pt x="595651" y="347711"/>
                </a:lnTo>
                <a:lnTo>
                  <a:pt x="0" y="347711"/>
                </a:lnTo>
                <a:lnTo>
                  <a:pt x="0" y="0"/>
                </a:lnTo>
                <a:close/>
              </a:path>
            </a:pathLst>
          </a:custGeom>
          <a:blipFill>
            <a:blip r:embed="rId11">
              <a:extLst>
                <a:ext uri="{96DAC541-7B7A-43D3-8B79-37D633B846F1}">
                  <asvg:svgBlip xmlns:asvg="http://schemas.microsoft.com/office/drawing/2016/SVG/main" r:embed="rId12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tr-TR"/>
          </a:p>
        </p:txBody>
      </p:sp>
      <p:sp>
        <p:nvSpPr>
          <p:cNvPr id="19" name="TextBox 19"/>
          <p:cNvSpPr txBox="1"/>
          <p:nvPr/>
        </p:nvSpPr>
        <p:spPr>
          <a:xfrm>
            <a:off x="1589641" y="7248730"/>
            <a:ext cx="1323119" cy="345479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marL="0" lvl="0" indent="0" algn="l">
              <a:lnSpc>
                <a:spcPts val="2940"/>
              </a:lnSpc>
              <a:spcBef>
                <a:spcPct val="0"/>
              </a:spcBef>
            </a:pPr>
            <a:r>
              <a:rPr lang="en-US" sz="2100" b="1" dirty="0">
                <a:solidFill>
                  <a:srgbClr val="565656"/>
                </a:solidFill>
                <a:latin typeface="Montserrat Bold"/>
                <a:ea typeface="Montserrat Bold"/>
                <a:cs typeface="Montserrat Bold"/>
                <a:sym typeface="Montserrat Bold"/>
              </a:rPr>
              <a:t>60-90 dk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1589642" y="7756913"/>
            <a:ext cx="6667210" cy="356234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marL="0" lvl="0" indent="0" algn="l">
              <a:lnSpc>
                <a:spcPts val="2940"/>
              </a:lnSpc>
              <a:spcBef>
                <a:spcPct val="0"/>
              </a:spcBef>
            </a:pPr>
            <a:r>
              <a:rPr lang="en-US" sz="2100" b="1" u="none" strike="noStrike" dirty="0">
                <a:solidFill>
                  <a:srgbClr val="565656"/>
                </a:solidFill>
                <a:latin typeface="Montserrat Bold"/>
                <a:ea typeface="Montserrat Bold"/>
                <a:cs typeface="Montserrat Bold"/>
                <a:sym typeface="Montserrat Bold"/>
              </a:rPr>
              <a:t>1 moderatör, 1 koordinatör, her </a:t>
            </a:r>
            <a:r>
              <a:rPr lang="en-US" sz="2100" b="1" u="none" strike="noStrike" dirty="0" err="1">
                <a:solidFill>
                  <a:srgbClr val="565656"/>
                </a:solidFill>
                <a:latin typeface="Montserrat Bold"/>
                <a:ea typeface="Montserrat Bold"/>
                <a:cs typeface="Montserrat Bold"/>
                <a:sym typeface="Montserrat Bold"/>
              </a:rPr>
              <a:t>takıma</a:t>
            </a:r>
            <a:r>
              <a:rPr lang="en-US" sz="2100" b="1" u="none" strike="noStrike" dirty="0">
                <a:solidFill>
                  <a:srgbClr val="565656"/>
                </a:solidFill>
                <a:latin typeface="Montserrat Bold"/>
                <a:ea typeface="Montserrat Bold"/>
                <a:cs typeface="Montserrat Bold"/>
                <a:sym typeface="Montserrat Bold"/>
              </a:rPr>
              <a:t> 1 asistan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834811" y="8265547"/>
            <a:ext cx="3432389" cy="356234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marL="0" lvl="0" indent="0" algn="l">
              <a:lnSpc>
                <a:spcPts val="2940"/>
              </a:lnSpc>
              <a:spcBef>
                <a:spcPct val="0"/>
              </a:spcBef>
            </a:pPr>
            <a:r>
              <a:rPr lang="en-US" sz="2100" b="1" u="none" strike="noStrike" dirty="0">
                <a:solidFill>
                  <a:srgbClr val="565656"/>
                </a:solidFill>
                <a:latin typeface="Montserrat Bold"/>
                <a:ea typeface="Montserrat Bold"/>
                <a:cs typeface="Montserrat Bold"/>
                <a:sym typeface="Montserrat Bold"/>
              </a:rPr>
              <a:t>Katılımcı Sayısı:  2-2000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904312" y="2922051"/>
            <a:ext cx="7020488" cy="3564309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just">
              <a:lnSpc>
                <a:spcPts val="2800"/>
              </a:lnSpc>
            </a:pP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Zamanda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yolculuk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yapmaya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hazır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mısınız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?</a:t>
            </a:r>
          </a:p>
          <a:p>
            <a:pPr algn="just">
              <a:lnSpc>
                <a:spcPts val="2800"/>
              </a:lnSpc>
            </a:pPr>
            <a:endParaRPr lang="en-US" sz="2000" dirty="0">
              <a:solidFill>
                <a:srgbClr val="565656"/>
              </a:solidFill>
              <a:latin typeface="Montserrat"/>
              <a:ea typeface="Montserrat"/>
              <a:cs typeface="Montserrat"/>
              <a:sym typeface="Montserrat"/>
            </a:endParaRPr>
          </a:p>
          <a:p>
            <a:pPr algn="just">
              <a:lnSpc>
                <a:spcPts val="2800"/>
              </a:lnSpc>
            </a:pP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80’ler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ve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90’lara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ait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şarkıları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,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filmleri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,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dönemine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damga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vuran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olayları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hatırlayacağınız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keyif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dolu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bir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bilgi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yarışması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sizi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bekliyor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. </a:t>
            </a:r>
          </a:p>
          <a:p>
            <a:pPr algn="just">
              <a:lnSpc>
                <a:spcPts val="2800"/>
              </a:lnSpc>
            </a:pPr>
            <a:endParaRPr lang="en-US" sz="2000" dirty="0">
              <a:solidFill>
                <a:srgbClr val="565656"/>
              </a:solidFill>
              <a:latin typeface="Montserrat"/>
              <a:ea typeface="Montserrat"/>
              <a:cs typeface="Montserrat"/>
              <a:sym typeface="Montserrat"/>
            </a:endParaRPr>
          </a:p>
          <a:p>
            <a:pPr algn="just">
              <a:lnSpc>
                <a:spcPts val="2800"/>
              </a:lnSpc>
            </a:pP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En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kısa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sürede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en çok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soruyu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doğru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cevaplayanlar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şampiyon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oluyor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!</a:t>
            </a:r>
            <a:endParaRPr lang="en-US" sz="2000" dirty="0">
              <a:solidFill>
                <a:srgbClr val="565656"/>
              </a:solidFill>
              <a:latin typeface="Montserrat"/>
              <a:ea typeface="Montserrat"/>
              <a:cs typeface="Montserrat"/>
              <a:sym typeface="Montserrat"/>
              <a:hlinkClick r:id="rId13" tooltip="https://youtu.be/PvrsKVrJ8dw"/>
            </a:endParaRPr>
          </a:p>
          <a:p>
            <a:pPr marL="0" lvl="0" indent="0" algn="l">
              <a:lnSpc>
                <a:spcPts val="2800"/>
              </a:lnSpc>
              <a:spcBef>
                <a:spcPct val="0"/>
              </a:spcBef>
            </a:pPr>
            <a:endParaRPr lang="en-US" sz="2000" dirty="0">
              <a:solidFill>
                <a:srgbClr val="565656"/>
              </a:solidFill>
              <a:latin typeface="Montserrat"/>
              <a:ea typeface="Montserrat"/>
              <a:cs typeface="Montserrat"/>
              <a:sym typeface="Montserrat"/>
              <a:hlinkClick r:id="rId13" tooltip="https://youtu.be/PvrsKVrJ8dw"/>
            </a:endParaRPr>
          </a:p>
          <a:p>
            <a:pPr marL="0" lvl="0" indent="0" algn="l">
              <a:lnSpc>
                <a:spcPts val="2800"/>
              </a:lnSpc>
              <a:spcBef>
                <a:spcPct val="0"/>
              </a:spcBef>
            </a:pPr>
            <a:endParaRPr lang="en-US" sz="2000" dirty="0">
              <a:solidFill>
                <a:srgbClr val="565656"/>
              </a:solidFill>
              <a:latin typeface="Montserrat"/>
              <a:ea typeface="Montserrat"/>
              <a:cs typeface="Montserrat"/>
              <a:sym typeface="Montserrat"/>
              <a:hlinkClick r:id="rId13" tooltip="https://youtu.be/PvrsKVrJ8dw"/>
            </a:endParaRPr>
          </a:p>
        </p:txBody>
      </p:sp>
      <p:sp>
        <p:nvSpPr>
          <p:cNvPr id="23" name="TextBox 23"/>
          <p:cNvSpPr txBox="1"/>
          <p:nvPr/>
        </p:nvSpPr>
        <p:spPr>
          <a:xfrm>
            <a:off x="1882048" y="2358708"/>
            <a:ext cx="9440648" cy="35877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2800"/>
              </a:lnSpc>
            </a:pPr>
            <a:r>
              <a:rPr lang="en-US" sz="2000">
                <a:solidFill>
                  <a:srgbClr val="000000"/>
                </a:solidFill>
                <a:latin typeface="Roboto Condensed"/>
                <a:ea typeface="Roboto Condensed"/>
                <a:cs typeface="Roboto Condensed"/>
                <a:sym typeface="Roboto Condensed"/>
              </a:rPr>
              <a:t>YARIŞMA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1028700" y="9463603"/>
            <a:ext cx="1980378" cy="26670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2160"/>
              </a:lnSpc>
            </a:pPr>
            <a:r>
              <a:rPr lang="en-US" sz="1800" b="1">
                <a:solidFill>
                  <a:srgbClr val="FFFFFF"/>
                </a:solidFill>
                <a:latin typeface="Montserrat Bold"/>
                <a:ea typeface="Montserrat Bold"/>
                <a:cs typeface="Montserrat Bold"/>
                <a:sym typeface="Montserrat Bold"/>
              </a:rPr>
              <a:t>Fiyat: 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1127035" y="1522605"/>
            <a:ext cx="9440648" cy="855888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6900"/>
              </a:lnSpc>
            </a:pPr>
            <a:r>
              <a:rPr lang="en-US" sz="4928">
                <a:solidFill>
                  <a:srgbClr val="000000"/>
                </a:solidFill>
                <a:latin typeface="Roboto Condensed"/>
                <a:ea typeface="Roboto Condensed"/>
                <a:cs typeface="Roboto Condensed"/>
                <a:sym typeface="Roboto Condensed"/>
              </a:rPr>
              <a:t>80'LER 90'LAR YARIŞMASI</a:t>
            </a:r>
          </a:p>
        </p:txBody>
      </p:sp>
      <p:sp>
        <p:nvSpPr>
          <p:cNvPr id="26" name="Freeform 19">
            <a:extLst>
              <a:ext uri="{FF2B5EF4-FFF2-40B4-BE49-F238E27FC236}">
                <a16:creationId xmlns:a16="http://schemas.microsoft.com/office/drawing/2014/main" id="{4B041033-54C3-2FB6-3102-E70C4AE7282C}"/>
              </a:ext>
            </a:extLst>
          </p:cNvPr>
          <p:cNvSpPr/>
          <p:nvPr/>
        </p:nvSpPr>
        <p:spPr>
          <a:xfrm>
            <a:off x="9838607" y="9258300"/>
            <a:ext cx="824341" cy="607951"/>
          </a:xfrm>
          <a:custGeom>
            <a:avLst/>
            <a:gdLst/>
            <a:ahLst/>
            <a:cxnLst/>
            <a:rect l="l" t="t" r="r" b="b"/>
            <a:pathLst>
              <a:path w="824341" h="607951">
                <a:moveTo>
                  <a:pt x="0" y="0"/>
                </a:moveTo>
                <a:lnTo>
                  <a:pt x="824341" y="0"/>
                </a:lnTo>
                <a:lnTo>
                  <a:pt x="824341" y="607951"/>
                </a:lnTo>
                <a:lnTo>
                  <a:pt x="0" y="607951"/>
                </a:lnTo>
                <a:lnTo>
                  <a:pt x="0" y="0"/>
                </a:lnTo>
                <a:close/>
              </a:path>
            </a:pathLst>
          </a:custGeom>
        </p:spPr>
        <p:txBody>
          <a:bodyPr/>
          <a:lstStyle/>
          <a:p>
            <a:endParaRPr lang="tr-TR"/>
          </a:p>
        </p:txBody>
      </p:sp>
      <p:sp>
        <p:nvSpPr>
          <p:cNvPr id="27" name="Freeform 20">
            <a:extLst>
              <a:ext uri="{FF2B5EF4-FFF2-40B4-BE49-F238E27FC236}">
                <a16:creationId xmlns:a16="http://schemas.microsoft.com/office/drawing/2014/main" id="{D79FD03F-0318-C056-619F-EF11D7C69035}"/>
              </a:ext>
            </a:extLst>
          </p:cNvPr>
          <p:cNvSpPr/>
          <p:nvPr/>
        </p:nvSpPr>
        <p:spPr>
          <a:xfrm>
            <a:off x="10384741" y="9590801"/>
            <a:ext cx="556412" cy="569949"/>
          </a:xfrm>
          <a:custGeom>
            <a:avLst/>
            <a:gdLst/>
            <a:ahLst/>
            <a:cxnLst/>
            <a:rect l="l" t="t" r="r" b="b"/>
            <a:pathLst>
              <a:path w="556412" h="569949">
                <a:moveTo>
                  <a:pt x="0" y="0"/>
                </a:moveTo>
                <a:lnTo>
                  <a:pt x="556413" y="0"/>
                </a:lnTo>
                <a:lnTo>
                  <a:pt x="556413" y="569949"/>
                </a:lnTo>
                <a:lnTo>
                  <a:pt x="0" y="569949"/>
                </a:lnTo>
                <a:lnTo>
                  <a:pt x="0" y="0"/>
                </a:lnTo>
                <a:close/>
              </a:path>
            </a:pathLst>
          </a:custGeom>
          <a:blipFill>
            <a:blip r:embed="rId14">
              <a:extLst>
                <a:ext uri="{96DAC541-7B7A-43D3-8B79-37D633B846F1}">
                  <asvg:svgBlip xmlns:asvg="http://schemas.microsoft.com/office/drawing/2016/SVG/main" r:embed="rId15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tr-TR"/>
          </a:p>
        </p:txBody>
      </p:sp>
      <p:sp>
        <p:nvSpPr>
          <p:cNvPr id="28" name="TextBox 26">
            <a:extLst>
              <a:ext uri="{FF2B5EF4-FFF2-40B4-BE49-F238E27FC236}">
                <a16:creationId xmlns:a16="http://schemas.microsoft.com/office/drawing/2014/main" id="{8B826DA3-F9F8-1174-ABDE-2816A8C94D32}"/>
              </a:ext>
            </a:extLst>
          </p:cNvPr>
          <p:cNvSpPr txBox="1"/>
          <p:nvPr/>
        </p:nvSpPr>
        <p:spPr>
          <a:xfrm>
            <a:off x="3274322" y="9587428"/>
            <a:ext cx="6564285" cy="666144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0" lvl="0" indent="0" algn="ctr">
              <a:lnSpc>
                <a:spcPts val="2660"/>
              </a:lnSpc>
              <a:spcBef>
                <a:spcPct val="0"/>
              </a:spcBef>
            </a:pPr>
            <a:r>
              <a:rPr lang="en-US" sz="19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https://www.m3.com.tr/online-80ler-90lar-yarismasi-takim-aktivites/</a:t>
            </a:r>
          </a:p>
        </p:txBody>
      </p:sp>
      <p:sp>
        <p:nvSpPr>
          <p:cNvPr id="29" name="TextBox 27">
            <a:extLst>
              <a:ext uri="{FF2B5EF4-FFF2-40B4-BE49-F238E27FC236}">
                <a16:creationId xmlns:a16="http://schemas.microsoft.com/office/drawing/2014/main" id="{FF4B36E1-0F67-9E61-148C-07A46E40DCC9}"/>
              </a:ext>
            </a:extLst>
          </p:cNvPr>
          <p:cNvSpPr txBox="1"/>
          <p:nvPr/>
        </p:nvSpPr>
        <p:spPr>
          <a:xfrm>
            <a:off x="5572493" y="9240719"/>
            <a:ext cx="1818907" cy="345479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marL="0" lvl="0" indent="0" algn="l">
              <a:lnSpc>
                <a:spcPts val="2940"/>
              </a:lnSpc>
              <a:spcBef>
                <a:spcPct val="0"/>
              </a:spcBef>
            </a:pPr>
            <a:r>
              <a:rPr lang="en-US" sz="2100" b="1" dirty="0">
                <a:solidFill>
                  <a:srgbClr val="565656"/>
                </a:solidFill>
                <a:latin typeface="Montserrat Bold"/>
                <a:ea typeface="Montserrat Bold"/>
                <a:cs typeface="Montserrat Bold"/>
                <a:sym typeface="Montserrat Bold"/>
              </a:rPr>
              <a:t>Detaylı bilgi:</a:t>
            </a:r>
          </a:p>
        </p:txBody>
      </p:sp>
    </p:spTree>
  </p:cSld>
  <p:clrMapOvr>
    <a:masterClrMapping/>
  </p:clrMapOvr>
</p:sld>
</file>

<file path=ppt/slides/slide6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2"/>
          <p:cNvGrpSpPr/>
          <p:nvPr/>
        </p:nvGrpSpPr>
        <p:grpSpPr>
          <a:xfrm>
            <a:off x="9414121" y="0"/>
            <a:ext cx="8873880" cy="10287000"/>
            <a:chOff x="0" y="0"/>
            <a:chExt cx="3358824" cy="2709333"/>
          </a:xfrm>
          <a:solidFill>
            <a:schemeClr val="tx2">
              <a:lumMod val="75000"/>
            </a:schemeClr>
          </a:solidFill>
        </p:grpSpPr>
        <p:sp>
          <p:nvSpPr>
            <p:cNvPr id="3" name="Freeform 3"/>
            <p:cNvSpPr/>
            <p:nvPr/>
          </p:nvSpPr>
          <p:spPr>
            <a:xfrm>
              <a:off x="0" y="0"/>
              <a:ext cx="3358824" cy="2709333"/>
            </a:xfrm>
            <a:custGeom>
              <a:avLst/>
              <a:gdLst/>
              <a:ahLst/>
              <a:cxnLst/>
              <a:rect l="l" t="t" r="r" b="b"/>
              <a:pathLst>
                <a:path w="3358824" h="2709333">
                  <a:moveTo>
                    <a:pt x="0" y="0"/>
                  </a:moveTo>
                  <a:lnTo>
                    <a:pt x="3358824" y="0"/>
                  </a:lnTo>
                  <a:lnTo>
                    <a:pt x="3358824" y="2709333"/>
                  </a:lnTo>
                  <a:lnTo>
                    <a:pt x="0" y="2709333"/>
                  </a:lnTo>
                  <a:close/>
                </a:path>
              </a:pathLst>
            </a:custGeom>
            <a:grpFill/>
          </p:spPr>
          <p:txBody>
            <a:bodyPr/>
            <a:lstStyle/>
            <a:p>
              <a:endParaRPr lang="tr-TR"/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0" y="-38100"/>
              <a:ext cx="3358824" cy="2747433"/>
            </a:xfrm>
            <a:prstGeom prst="rect">
              <a:avLst/>
            </a:prstGeom>
            <a:grpFill/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940"/>
                </a:lnSpc>
              </a:pPr>
              <a:endParaRPr/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11653271" y="2195976"/>
            <a:ext cx="3241165" cy="5559935"/>
            <a:chOff x="0" y="0"/>
            <a:chExt cx="4321553" cy="7413246"/>
          </a:xfrm>
        </p:grpSpPr>
        <p:pic>
          <p:nvPicPr>
            <p:cNvPr id="6" name="Picture 6"/>
            <p:cNvPicPr>
              <a:picLocks noChangeAspect="1"/>
            </p:cNvPicPr>
            <p:nvPr/>
          </p:nvPicPr>
          <p:blipFill>
            <a:blip r:embed="rId2"/>
            <a:srcRect l="37931" t="7714" r="37301" b="6104"/>
            <a:stretch>
              <a:fillRect/>
            </a:stretch>
          </p:blipFill>
          <p:spPr>
            <a:xfrm>
              <a:off x="0" y="0"/>
              <a:ext cx="4321553" cy="7413246"/>
            </a:xfrm>
            <a:prstGeom prst="rect">
              <a:avLst/>
            </a:prstGeom>
          </p:spPr>
        </p:pic>
      </p:grpSp>
      <p:grpSp>
        <p:nvGrpSpPr>
          <p:cNvPr id="7" name="Group 7"/>
          <p:cNvGrpSpPr/>
          <p:nvPr/>
        </p:nvGrpSpPr>
        <p:grpSpPr>
          <a:xfrm>
            <a:off x="15046835" y="2195976"/>
            <a:ext cx="3241165" cy="5559935"/>
            <a:chOff x="0" y="0"/>
            <a:chExt cx="4321553" cy="7413246"/>
          </a:xfrm>
        </p:grpSpPr>
        <p:pic>
          <p:nvPicPr>
            <p:cNvPr id="8" name="Picture 8"/>
            <p:cNvPicPr>
              <a:picLocks noChangeAspect="1"/>
            </p:cNvPicPr>
            <p:nvPr/>
          </p:nvPicPr>
          <p:blipFill>
            <a:blip r:embed="rId3"/>
            <a:srcRect l="11136" r="11136"/>
            <a:stretch>
              <a:fillRect/>
            </a:stretch>
          </p:blipFill>
          <p:spPr>
            <a:xfrm>
              <a:off x="0" y="0"/>
              <a:ext cx="4321553" cy="7413246"/>
            </a:xfrm>
            <a:prstGeom prst="rect">
              <a:avLst/>
            </a:prstGeom>
          </p:spPr>
        </p:pic>
      </p:grpSp>
      <p:sp>
        <p:nvSpPr>
          <p:cNvPr id="9" name="Freeform 9"/>
          <p:cNvSpPr/>
          <p:nvPr/>
        </p:nvSpPr>
        <p:spPr>
          <a:xfrm>
            <a:off x="12400255" y="9021491"/>
            <a:ext cx="3211827" cy="2879938"/>
          </a:xfrm>
          <a:custGeom>
            <a:avLst/>
            <a:gdLst/>
            <a:ahLst/>
            <a:cxnLst/>
            <a:rect l="l" t="t" r="r" b="b"/>
            <a:pathLst>
              <a:path w="3211827" h="2879938">
                <a:moveTo>
                  <a:pt x="0" y="0"/>
                </a:moveTo>
                <a:lnTo>
                  <a:pt x="3211827" y="0"/>
                </a:lnTo>
                <a:lnTo>
                  <a:pt x="3211827" y="2879938"/>
                </a:lnTo>
                <a:lnTo>
                  <a:pt x="0" y="2879938"/>
                </a:lnTo>
                <a:lnTo>
                  <a:pt x="0" y="0"/>
                </a:lnTo>
                <a:close/>
              </a:path>
            </a:pathLst>
          </a:custGeom>
          <a:blipFill>
            <a:blip r:embed="rId4">
              <a:extLst>
                <a:ext uri="{96DAC541-7B7A-43D3-8B79-37D633B846F1}">
                  <asvg:svgBlip xmlns:asvg="http://schemas.microsoft.com/office/drawing/2016/SVG/main" r:embed="rId5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tr-TR"/>
          </a:p>
        </p:txBody>
      </p:sp>
      <p:sp>
        <p:nvSpPr>
          <p:cNvPr id="10" name="Freeform 10"/>
          <p:cNvSpPr/>
          <p:nvPr/>
        </p:nvSpPr>
        <p:spPr>
          <a:xfrm>
            <a:off x="16052795" y="596667"/>
            <a:ext cx="1216708" cy="1216708"/>
          </a:xfrm>
          <a:custGeom>
            <a:avLst/>
            <a:gdLst/>
            <a:ahLst/>
            <a:cxnLst/>
            <a:rect l="l" t="t" r="r" b="b"/>
            <a:pathLst>
              <a:path w="1216708" h="1216708">
                <a:moveTo>
                  <a:pt x="0" y="0"/>
                </a:moveTo>
                <a:lnTo>
                  <a:pt x="1216708" y="0"/>
                </a:lnTo>
                <a:lnTo>
                  <a:pt x="1216708" y="1216708"/>
                </a:lnTo>
                <a:lnTo>
                  <a:pt x="0" y="1216708"/>
                </a:lnTo>
                <a:lnTo>
                  <a:pt x="0" y="0"/>
                </a:lnTo>
                <a:close/>
              </a:path>
            </a:pathLst>
          </a:custGeom>
          <a:blipFill>
            <a:blip r:embed="rId6"/>
            <a:stretch>
              <a:fillRect/>
            </a:stretch>
          </a:blipFill>
          <a:ln cap="sq">
            <a:noFill/>
            <a:prstDash val="solid"/>
            <a:miter/>
          </a:ln>
        </p:spPr>
        <p:txBody>
          <a:bodyPr/>
          <a:lstStyle/>
          <a:p>
            <a:endParaRPr lang="tr-TR"/>
          </a:p>
        </p:txBody>
      </p:sp>
      <p:sp>
        <p:nvSpPr>
          <p:cNvPr id="11" name="Freeform 11"/>
          <p:cNvSpPr/>
          <p:nvPr/>
        </p:nvSpPr>
        <p:spPr>
          <a:xfrm>
            <a:off x="851334" y="596667"/>
            <a:ext cx="2061427" cy="2061427"/>
          </a:xfrm>
          <a:custGeom>
            <a:avLst/>
            <a:gdLst/>
            <a:ahLst/>
            <a:cxnLst/>
            <a:rect l="l" t="t" r="r" b="b"/>
            <a:pathLst>
              <a:path w="2061427" h="2061427">
                <a:moveTo>
                  <a:pt x="0" y="0"/>
                </a:moveTo>
                <a:lnTo>
                  <a:pt x="2061428" y="0"/>
                </a:lnTo>
                <a:lnTo>
                  <a:pt x="2061428" y="2061427"/>
                </a:lnTo>
                <a:lnTo>
                  <a:pt x="0" y="2061427"/>
                </a:lnTo>
                <a:lnTo>
                  <a:pt x="0" y="0"/>
                </a:lnTo>
                <a:close/>
              </a:path>
            </a:pathLst>
          </a:custGeom>
          <a:blipFill>
            <a:blip r:embed="rId7">
              <a:extLst>
                <a:ext uri="{96DAC541-7B7A-43D3-8B79-37D633B846F1}">
                  <asvg:svgBlip xmlns:asvg="http://schemas.microsoft.com/office/drawing/2016/SVG/main" r:embed="rId8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tr-TR"/>
          </a:p>
        </p:txBody>
      </p:sp>
      <p:sp>
        <p:nvSpPr>
          <p:cNvPr id="12" name="Freeform 12"/>
          <p:cNvSpPr/>
          <p:nvPr/>
        </p:nvSpPr>
        <p:spPr>
          <a:xfrm>
            <a:off x="854169" y="7252751"/>
            <a:ext cx="386295" cy="386295"/>
          </a:xfrm>
          <a:custGeom>
            <a:avLst/>
            <a:gdLst/>
            <a:ahLst/>
            <a:cxnLst/>
            <a:rect l="l" t="t" r="r" b="b"/>
            <a:pathLst>
              <a:path w="386295" h="386295">
                <a:moveTo>
                  <a:pt x="0" y="0"/>
                </a:moveTo>
                <a:lnTo>
                  <a:pt x="386295" y="0"/>
                </a:lnTo>
                <a:lnTo>
                  <a:pt x="386295" y="386295"/>
                </a:lnTo>
                <a:lnTo>
                  <a:pt x="0" y="386295"/>
                </a:lnTo>
                <a:lnTo>
                  <a:pt x="0" y="0"/>
                </a:lnTo>
                <a:close/>
              </a:path>
            </a:pathLst>
          </a:custGeom>
          <a:blipFill>
            <a:blip r:embed="rId9">
              <a:extLst>
                <a:ext uri="{96DAC541-7B7A-43D3-8B79-37D633B846F1}">
                  <asvg:svgBlip xmlns:asvg="http://schemas.microsoft.com/office/drawing/2016/SVG/main" r:embed="rId10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tr-TR"/>
          </a:p>
        </p:txBody>
      </p:sp>
      <p:sp>
        <p:nvSpPr>
          <p:cNvPr id="13" name="Freeform 13"/>
          <p:cNvSpPr/>
          <p:nvPr/>
        </p:nvSpPr>
        <p:spPr>
          <a:xfrm>
            <a:off x="812686" y="7755911"/>
            <a:ext cx="595651" cy="347711"/>
          </a:xfrm>
          <a:custGeom>
            <a:avLst/>
            <a:gdLst/>
            <a:ahLst/>
            <a:cxnLst/>
            <a:rect l="l" t="t" r="r" b="b"/>
            <a:pathLst>
              <a:path w="595651" h="347711">
                <a:moveTo>
                  <a:pt x="0" y="0"/>
                </a:moveTo>
                <a:lnTo>
                  <a:pt x="595651" y="0"/>
                </a:lnTo>
                <a:lnTo>
                  <a:pt x="595651" y="347711"/>
                </a:lnTo>
                <a:lnTo>
                  <a:pt x="0" y="347711"/>
                </a:lnTo>
                <a:lnTo>
                  <a:pt x="0" y="0"/>
                </a:lnTo>
                <a:close/>
              </a:path>
            </a:pathLst>
          </a:custGeom>
          <a:blipFill>
            <a:blip r:embed="rId11">
              <a:extLst>
                <a:ext uri="{96DAC541-7B7A-43D3-8B79-37D633B846F1}">
                  <asvg:svgBlip xmlns:asvg="http://schemas.microsoft.com/office/drawing/2016/SVG/main" r:embed="rId12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tr-TR"/>
          </a:p>
        </p:txBody>
      </p:sp>
      <p:sp>
        <p:nvSpPr>
          <p:cNvPr id="17" name="TextBox 17"/>
          <p:cNvSpPr txBox="1"/>
          <p:nvPr/>
        </p:nvSpPr>
        <p:spPr>
          <a:xfrm>
            <a:off x="1882048" y="2358708"/>
            <a:ext cx="9440648" cy="35877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2800"/>
              </a:lnSpc>
            </a:pPr>
            <a:r>
              <a:rPr lang="en-US" sz="2000">
                <a:solidFill>
                  <a:srgbClr val="000000"/>
                </a:solidFill>
                <a:latin typeface="Roboto Condensed"/>
                <a:ea typeface="Roboto Condensed"/>
                <a:cs typeface="Roboto Condensed"/>
                <a:sym typeface="Roboto Condensed"/>
              </a:rPr>
              <a:t>YARIŞMA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1127035" y="1522605"/>
            <a:ext cx="9440648" cy="855888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6900"/>
              </a:lnSpc>
            </a:pPr>
            <a:r>
              <a:rPr lang="en-US" sz="4928">
                <a:solidFill>
                  <a:srgbClr val="000000"/>
                </a:solidFill>
                <a:latin typeface="Roboto Condensed"/>
                <a:ea typeface="Roboto Condensed"/>
                <a:cs typeface="Roboto Condensed"/>
                <a:sym typeface="Roboto Condensed"/>
              </a:rPr>
              <a:t>AİLELER YARIŞIYOR</a:t>
            </a:r>
          </a:p>
        </p:txBody>
      </p:sp>
      <p:sp>
        <p:nvSpPr>
          <p:cNvPr id="19" name="Freeform 19"/>
          <p:cNvSpPr/>
          <p:nvPr/>
        </p:nvSpPr>
        <p:spPr>
          <a:xfrm>
            <a:off x="9838607" y="9258300"/>
            <a:ext cx="824341" cy="607951"/>
          </a:xfrm>
          <a:custGeom>
            <a:avLst/>
            <a:gdLst/>
            <a:ahLst/>
            <a:cxnLst/>
            <a:rect l="l" t="t" r="r" b="b"/>
            <a:pathLst>
              <a:path w="824341" h="607951">
                <a:moveTo>
                  <a:pt x="0" y="0"/>
                </a:moveTo>
                <a:lnTo>
                  <a:pt x="824341" y="0"/>
                </a:lnTo>
                <a:lnTo>
                  <a:pt x="824341" y="607951"/>
                </a:lnTo>
                <a:lnTo>
                  <a:pt x="0" y="607951"/>
                </a:lnTo>
                <a:lnTo>
                  <a:pt x="0" y="0"/>
                </a:lnTo>
                <a:close/>
              </a:path>
            </a:pathLst>
          </a:custGeom>
        </p:spPr>
        <p:txBody>
          <a:bodyPr/>
          <a:lstStyle/>
          <a:p>
            <a:endParaRPr lang="tr-TR"/>
          </a:p>
        </p:txBody>
      </p:sp>
      <p:sp>
        <p:nvSpPr>
          <p:cNvPr id="20" name="Freeform 20"/>
          <p:cNvSpPr/>
          <p:nvPr/>
        </p:nvSpPr>
        <p:spPr>
          <a:xfrm>
            <a:off x="10384741" y="9590801"/>
            <a:ext cx="556412" cy="569949"/>
          </a:xfrm>
          <a:custGeom>
            <a:avLst/>
            <a:gdLst/>
            <a:ahLst/>
            <a:cxnLst/>
            <a:rect l="l" t="t" r="r" b="b"/>
            <a:pathLst>
              <a:path w="556412" h="569949">
                <a:moveTo>
                  <a:pt x="0" y="0"/>
                </a:moveTo>
                <a:lnTo>
                  <a:pt x="556413" y="0"/>
                </a:lnTo>
                <a:lnTo>
                  <a:pt x="556413" y="569949"/>
                </a:lnTo>
                <a:lnTo>
                  <a:pt x="0" y="569949"/>
                </a:lnTo>
                <a:lnTo>
                  <a:pt x="0" y="0"/>
                </a:lnTo>
                <a:close/>
              </a:path>
            </a:pathLst>
          </a:custGeom>
          <a:blipFill>
            <a:blip r:embed="rId13">
              <a:extLst>
                <a:ext uri="{96DAC541-7B7A-43D3-8B79-37D633B846F1}">
                  <asvg:svgBlip xmlns:asvg="http://schemas.microsoft.com/office/drawing/2016/SVG/main" r:embed="rId14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tr-TR"/>
          </a:p>
        </p:txBody>
      </p:sp>
      <p:grpSp>
        <p:nvGrpSpPr>
          <p:cNvPr id="21" name="Group 21"/>
          <p:cNvGrpSpPr/>
          <p:nvPr/>
        </p:nvGrpSpPr>
        <p:grpSpPr>
          <a:xfrm>
            <a:off x="8256852" y="2195976"/>
            <a:ext cx="3241165" cy="5559935"/>
            <a:chOff x="0" y="0"/>
            <a:chExt cx="4321553" cy="7413246"/>
          </a:xfrm>
        </p:grpSpPr>
        <p:pic>
          <p:nvPicPr>
            <p:cNvPr id="22" name="Picture 22"/>
            <p:cNvPicPr>
              <a:picLocks noChangeAspect="1"/>
            </p:cNvPicPr>
            <p:nvPr/>
          </p:nvPicPr>
          <p:blipFill>
            <a:blip r:embed="rId15"/>
            <a:srcRect l="36200" t="5587" r="35794" b="6064"/>
            <a:stretch>
              <a:fillRect/>
            </a:stretch>
          </p:blipFill>
          <p:spPr>
            <a:xfrm>
              <a:off x="0" y="0"/>
              <a:ext cx="4321553" cy="7413246"/>
            </a:xfrm>
            <a:prstGeom prst="rect">
              <a:avLst/>
            </a:prstGeom>
          </p:spPr>
        </p:pic>
      </p:grpSp>
      <p:sp>
        <p:nvSpPr>
          <p:cNvPr id="23" name="TextBox 23"/>
          <p:cNvSpPr txBox="1"/>
          <p:nvPr/>
        </p:nvSpPr>
        <p:spPr>
          <a:xfrm>
            <a:off x="1589641" y="7248730"/>
            <a:ext cx="1323119" cy="345479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marL="0" lvl="0" indent="0" algn="l">
              <a:lnSpc>
                <a:spcPts val="2940"/>
              </a:lnSpc>
              <a:spcBef>
                <a:spcPct val="0"/>
              </a:spcBef>
            </a:pPr>
            <a:r>
              <a:rPr lang="en-US" sz="2100" b="1" dirty="0">
                <a:solidFill>
                  <a:srgbClr val="565656"/>
                </a:solidFill>
                <a:latin typeface="Montserrat Bold"/>
                <a:ea typeface="Montserrat Bold"/>
                <a:cs typeface="Montserrat Bold"/>
                <a:sym typeface="Montserrat Bold"/>
              </a:rPr>
              <a:t>60-90 dk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1589642" y="7756913"/>
            <a:ext cx="6667210" cy="356234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marL="0" lvl="0" indent="0" algn="l">
              <a:lnSpc>
                <a:spcPts val="2940"/>
              </a:lnSpc>
              <a:spcBef>
                <a:spcPct val="0"/>
              </a:spcBef>
            </a:pPr>
            <a:r>
              <a:rPr lang="en-US" sz="2100" b="1" u="none" strike="noStrike" dirty="0">
                <a:solidFill>
                  <a:srgbClr val="565656"/>
                </a:solidFill>
                <a:latin typeface="Montserrat Bold"/>
                <a:ea typeface="Montserrat Bold"/>
                <a:cs typeface="Montserrat Bold"/>
                <a:sym typeface="Montserrat Bold"/>
              </a:rPr>
              <a:t>1 moderatör, 1 koordinatör, her </a:t>
            </a:r>
            <a:r>
              <a:rPr lang="en-US" sz="2100" b="1" u="none" strike="noStrike" dirty="0" err="1">
                <a:solidFill>
                  <a:srgbClr val="565656"/>
                </a:solidFill>
                <a:latin typeface="Montserrat Bold"/>
                <a:ea typeface="Montserrat Bold"/>
                <a:cs typeface="Montserrat Bold"/>
                <a:sym typeface="Montserrat Bold"/>
              </a:rPr>
              <a:t>takıma</a:t>
            </a:r>
            <a:r>
              <a:rPr lang="en-US" sz="2100" b="1" u="none" strike="noStrike" dirty="0">
                <a:solidFill>
                  <a:srgbClr val="565656"/>
                </a:solidFill>
                <a:latin typeface="Montserrat Bold"/>
                <a:ea typeface="Montserrat Bold"/>
                <a:cs typeface="Montserrat Bold"/>
                <a:sym typeface="Montserrat Bold"/>
              </a:rPr>
              <a:t> 1 asistan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834810" y="8265546"/>
            <a:ext cx="3127589" cy="345479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marL="0" lvl="0" indent="0" algn="l">
              <a:lnSpc>
                <a:spcPts val="2940"/>
              </a:lnSpc>
              <a:spcBef>
                <a:spcPct val="0"/>
              </a:spcBef>
            </a:pPr>
            <a:r>
              <a:rPr lang="en-US" sz="2100" b="1" u="none" strike="noStrike" dirty="0">
                <a:solidFill>
                  <a:srgbClr val="565656"/>
                </a:solidFill>
                <a:latin typeface="Montserrat Bold"/>
                <a:ea typeface="Montserrat Bold"/>
                <a:cs typeface="Montserrat Bold"/>
                <a:sym typeface="Montserrat Bold"/>
              </a:rPr>
              <a:t>Katılımcı Sayısı:  2-100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834810" y="3578944"/>
            <a:ext cx="7266788" cy="1396999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just">
              <a:lnSpc>
                <a:spcPts val="2800"/>
              </a:lnSpc>
            </a:pP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100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kişiye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sorduk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ve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popüler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cevapları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arıyoruz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!</a:t>
            </a:r>
          </a:p>
          <a:p>
            <a:pPr algn="just">
              <a:lnSpc>
                <a:spcPts val="2800"/>
              </a:lnSpc>
            </a:pPr>
            <a:endParaRPr lang="en-US" sz="2000" dirty="0">
              <a:solidFill>
                <a:srgbClr val="565656"/>
              </a:solidFill>
              <a:latin typeface="Montserrat"/>
              <a:ea typeface="Montserrat"/>
              <a:cs typeface="Montserrat"/>
              <a:sym typeface="Montserrat"/>
            </a:endParaRPr>
          </a:p>
          <a:p>
            <a:pPr marL="0" lvl="0" indent="0" algn="just">
              <a:lnSpc>
                <a:spcPts val="2800"/>
              </a:lnSpc>
              <a:spcBef>
                <a:spcPct val="0"/>
              </a:spcBef>
            </a:pP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Takımlarınızı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oluşturun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ve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eğlenceye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siz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de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ortak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olun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!</a:t>
            </a:r>
          </a:p>
          <a:p>
            <a:pPr marL="0" lvl="0" indent="0" algn="l">
              <a:lnSpc>
                <a:spcPts val="2800"/>
              </a:lnSpc>
              <a:spcBef>
                <a:spcPct val="0"/>
              </a:spcBef>
            </a:pPr>
            <a:endParaRPr lang="en-US" sz="2000" dirty="0">
              <a:solidFill>
                <a:srgbClr val="565656"/>
              </a:solidFill>
              <a:latin typeface="Montserrat"/>
              <a:ea typeface="Montserrat"/>
              <a:cs typeface="Montserrat"/>
              <a:sym typeface="Montserrat"/>
            </a:endParaRPr>
          </a:p>
        </p:txBody>
      </p:sp>
      <p:sp>
        <p:nvSpPr>
          <p:cNvPr id="27" name="TextBox 27"/>
          <p:cNvSpPr txBox="1"/>
          <p:nvPr/>
        </p:nvSpPr>
        <p:spPr>
          <a:xfrm>
            <a:off x="1028700" y="9463603"/>
            <a:ext cx="1980378" cy="26670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2160"/>
              </a:lnSpc>
            </a:pPr>
            <a:r>
              <a:rPr lang="en-US" sz="1800" b="1">
                <a:solidFill>
                  <a:srgbClr val="FFFFFF"/>
                </a:solidFill>
                <a:latin typeface="Montserrat Bold"/>
                <a:ea typeface="Montserrat Bold"/>
                <a:cs typeface="Montserrat Bold"/>
                <a:sym typeface="Montserrat Bold"/>
              </a:rPr>
              <a:t>Fiyat: </a:t>
            </a:r>
          </a:p>
        </p:txBody>
      </p:sp>
      <p:sp>
        <p:nvSpPr>
          <p:cNvPr id="28" name="Freeform 19">
            <a:extLst>
              <a:ext uri="{FF2B5EF4-FFF2-40B4-BE49-F238E27FC236}">
                <a16:creationId xmlns:a16="http://schemas.microsoft.com/office/drawing/2014/main" id="{CA41AC8E-0283-1965-B666-7466429045A1}"/>
              </a:ext>
            </a:extLst>
          </p:cNvPr>
          <p:cNvSpPr/>
          <p:nvPr/>
        </p:nvSpPr>
        <p:spPr>
          <a:xfrm>
            <a:off x="9838607" y="9258300"/>
            <a:ext cx="824341" cy="607951"/>
          </a:xfrm>
          <a:custGeom>
            <a:avLst/>
            <a:gdLst/>
            <a:ahLst/>
            <a:cxnLst/>
            <a:rect l="l" t="t" r="r" b="b"/>
            <a:pathLst>
              <a:path w="824341" h="607951">
                <a:moveTo>
                  <a:pt x="0" y="0"/>
                </a:moveTo>
                <a:lnTo>
                  <a:pt x="824341" y="0"/>
                </a:lnTo>
                <a:lnTo>
                  <a:pt x="824341" y="607951"/>
                </a:lnTo>
                <a:lnTo>
                  <a:pt x="0" y="607951"/>
                </a:lnTo>
                <a:lnTo>
                  <a:pt x="0" y="0"/>
                </a:lnTo>
                <a:close/>
              </a:path>
            </a:pathLst>
          </a:custGeom>
        </p:spPr>
        <p:txBody>
          <a:bodyPr/>
          <a:lstStyle/>
          <a:p>
            <a:endParaRPr lang="tr-TR"/>
          </a:p>
        </p:txBody>
      </p:sp>
      <p:sp>
        <p:nvSpPr>
          <p:cNvPr id="29" name="Freeform 20">
            <a:extLst>
              <a:ext uri="{FF2B5EF4-FFF2-40B4-BE49-F238E27FC236}">
                <a16:creationId xmlns:a16="http://schemas.microsoft.com/office/drawing/2014/main" id="{8688752C-56C5-1297-94AC-ACE76BF36ED8}"/>
              </a:ext>
            </a:extLst>
          </p:cNvPr>
          <p:cNvSpPr/>
          <p:nvPr/>
        </p:nvSpPr>
        <p:spPr>
          <a:xfrm>
            <a:off x="10384741" y="9590801"/>
            <a:ext cx="556412" cy="569949"/>
          </a:xfrm>
          <a:custGeom>
            <a:avLst/>
            <a:gdLst/>
            <a:ahLst/>
            <a:cxnLst/>
            <a:rect l="l" t="t" r="r" b="b"/>
            <a:pathLst>
              <a:path w="556412" h="569949">
                <a:moveTo>
                  <a:pt x="0" y="0"/>
                </a:moveTo>
                <a:lnTo>
                  <a:pt x="556413" y="0"/>
                </a:lnTo>
                <a:lnTo>
                  <a:pt x="556413" y="569949"/>
                </a:lnTo>
                <a:lnTo>
                  <a:pt x="0" y="569949"/>
                </a:lnTo>
                <a:lnTo>
                  <a:pt x="0" y="0"/>
                </a:lnTo>
                <a:close/>
              </a:path>
            </a:pathLst>
          </a:custGeom>
          <a:blipFill>
            <a:blip r:embed="rId13">
              <a:extLst>
                <a:ext uri="{96DAC541-7B7A-43D3-8B79-37D633B846F1}">
                  <asvg:svgBlip xmlns:asvg="http://schemas.microsoft.com/office/drawing/2016/SVG/main" r:embed="rId14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tr-TR"/>
          </a:p>
        </p:txBody>
      </p:sp>
      <p:sp>
        <p:nvSpPr>
          <p:cNvPr id="30" name="TextBox 26">
            <a:extLst>
              <a:ext uri="{FF2B5EF4-FFF2-40B4-BE49-F238E27FC236}">
                <a16:creationId xmlns:a16="http://schemas.microsoft.com/office/drawing/2014/main" id="{1D844FC3-BDCA-0B6F-C075-6D0067A93907}"/>
              </a:ext>
            </a:extLst>
          </p:cNvPr>
          <p:cNvSpPr txBox="1"/>
          <p:nvPr/>
        </p:nvSpPr>
        <p:spPr>
          <a:xfrm>
            <a:off x="3274322" y="9587428"/>
            <a:ext cx="6564285" cy="666144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0" lvl="0" indent="0" algn="ctr">
              <a:lnSpc>
                <a:spcPts val="2660"/>
              </a:lnSpc>
              <a:spcBef>
                <a:spcPct val="0"/>
              </a:spcBef>
            </a:pPr>
            <a:r>
              <a:rPr lang="en-US" sz="19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https://www.m3.com.tr/online-aileler-yarisiyor-takim-aktivitesi/</a:t>
            </a:r>
          </a:p>
        </p:txBody>
      </p:sp>
      <p:sp>
        <p:nvSpPr>
          <p:cNvPr id="31" name="TextBox 27">
            <a:extLst>
              <a:ext uri="{FF2B5EF4-FFF2-40B4-BE49-F238E27FC236}">
                <a16:creationId xmlns:a16="http://schemas.microsoft.com/office/drawing/2014/main" id="{4027F509-DF28-D703-3150-A4A1A9F1EA1F}"/>
              </a:ext>
            </a:extLst>
          </p:cNvPr>
          <p:cNvSpPr txBox="1"/>
          <p:nvPr/>
        </p:nvSpPr>
        <p:spPr>
          <a:xfrm>
            <a:off x="5572493" y="9240719"/>
            <a:ext cx="1818907" cy="345479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marL="0" lvl="0" indent="0" algn="l">
              <a:lnSpc>
                <a:spcPts val="2940"/>
              </a:lnSpc>
              <a:spcBef>
                <a:spcPct val="0"/>
              </a:spcBef>
            </a:pPr>
            <a:r>
              <a:rPr lang="en-US" sz="2100" b="1" dirty="0">
                <a:solidFill>
                  <a:srgbClr val="565656"/>
                </a:solidFill>
                <a:latin typeface="Montserrat Bold"/>
                <a:ea typeface="Montserrat Bold"/>
                <a:cs typeface="Montserrat Bold"/>
                <a:sym typeface="Montserrat Bold"/>
              </a:rPr>
              <a:t>Detaylı bilgi:</a:t>
            </a:r>
          </a:p>
        </p:txBody>
      </p:sp>
    </p:spTree>
  </p:cSld>
  <p:clrMapOvr>
    <a:masterClrMapping/>
  </p:clrMapOvr>
</p:sld>
</file>

<file path=ppt/slides/slide6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2"/>
          <p:cNvGrpSpPr/>
          <p:nvPr/>
        </p:nvGrpSpPr>
        <p:grpSpPr>
          <a:xfrm>
            <a:off x="9414121" y="0"/>
            <a:ext cx="8873880" cy="10287000"/>
            <a:chOff x="0" y="0"/>
            <a:chExt cx="3358824" cy="2709333"/>
          </a:xfrm>
          <a:solidFill>
            <a:schemeClr val="tx2">
              <a:lumMod val="75000"/>
            </a:schemeClr>
          </a:solidFill>
        </p:grpSpPr>
        <p:sp>
          <p:nvSpPr>
            <p:cNvPr id="3" name="Freeform 3"/>
            <p:cNvSpPr/>
            <p:nvPr/>
          </p:nvSpPr>
          <p:spPr>
            <a:xfrm>
              <a:off x="0" y="0"/>
              <a:ext cx="3358824" cy="2709333"/>
            </a:xfrm>
            <a:custGeom>
              <a:avLst/>
              <a:gdLst/>
              <a:ahLst/>
              <a:cxnLst/>
              <a:rect l="l" t="t" r="r" b="b"/>
              <a:pathLst>
                <a:path w="3358824" h="2709333">
                  <a:moveTo>
                    <a:pt x="0" y="0"/>
                  </a:moveTo>
                  <a:lnTo>
                    <a:pt x="3358824" y="0"/>
                  </a:lnTo>
                  <a:lnTo>
                    <a:pt x="3358824" y="2709333"/>
                  </a:lnTo>
                  <a:lnTo>
                    <a:pt x="0" y="2709333"/>
                  </a:lnTo>
                  <a:close/>
                </a:path>
              </a:pathLst>
            </a:custGeom>
            <a:grpFill/>
          </p:spPr>
          <p:txBody>
            <a:bodyPr/>
            <a:lstStyle/>
            <a:p>
              <a:endParaRPr lang="tr-TR"/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0" y="-38100"/>
              <a:ext cx="3358824" cy="2747433"/>
            </a:xfrm>
            <a:prstGeom prst="rect">
              <a:avLst/>
            </a:prstGeom>
            <a:grpFill/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940"/>
                </a:lnSpc>
              </a:pPr>
              <a:endParaRPr/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11653271" y="2195976"/>
            <a:ext cx="3241165" cy="5559935"/>
            <a:chOff x="0" y="0"/>
            <a:chExt cx="4321553" cy="7413246"/>
          </a:xfrm>
        </p:grpSpPr>
        <p:pic>
          <p:nvPicPr>
            <p:cNvPr id="6" name="Picture 6"/>
            <p:cNvPicPr>
              <a:picLocks noChangeAspect="1"/>
            </p:cNvPicPr>
            <p:nvPr/>
          </p:nvPicPr>
          <p:blipFill>
            <a:blip r:embed="rId2"/>
            <a:srcRect l="37741" t="7346" r="30602" b="5301"/>
            <a:stretch>
              <a:fillRect/>
            </a:stretch>
          </p:blipFill>
          <p:spPr>
            <a:xfrm>
              <a:off x="0" y="0"/>
              <a:ext cx="4321553" cy="7413246"/>
            </a:xfrm>
            <a:prstGeom prst="rect">
              <a:avLst/>
            </a:prstGeom>
          </p:spPr>
        </p:pic>
      </p:grpSp>
      <p:grpSp>
        <p:nvGrpSpPr>
          <p:cNvPr id="7" name="Group 7"/>
          <p:cNvGrpSpPr/>
          <p:nvPr/>
        </p:nvGrpSpPr>
        <p:grpSpPr>
          <a:xfrm>
            <a:off x="15046835" y="2195976"/>
            <a:ext cx="3241165" cy="5559935"/>
            <a:chOff x="0" y="0"/>
            <a:chExt cx="4321553" cy="7413246"/>
          </a:xfrm>
        </p:grpSpPr>
        <p:pic>
          <p:nvPicPr>
            <p:cNvPr id="8" name="Picture 8"/>
            <p:cNvPicPr>
              <a:picLocks noChangeAspect="1"/>
            </p:cNvPicPr>
            <p:nvPr/>
          </p:nvPicPr>
          <p:blipFill>
            <a:blip r:embed="rId3"/>
            <a:srcRect l="20028" r="36249"/>
            <a:stretch>
              <a:fillRect/>
            </a:stretch>
          </p:blipFill>
          <p:spPr>
            <a:xfrm>
              <a:off x="0" y="0"/>
              <a:ext cx="4321553" cy="7413246"/>
            </a:xfrm>
            <a:prstGeom prst="rect">
              <a:avLst/>
            </a:prstGeom>
          </p:spPr>
        </p:pic>
      </p:grpSp>
      <p:sp>
        <p:nvSpPr>
          <p:cNvPr id="9" name="Freeform 9"/>
          <p:cNvSpPr/>
          <p:nvPr/>
        </p:nvSpPr>
        <p:spPr>
          <a:xfrm>
            <a:off x="12400255" y="9021491"/>
            <a:ext cx="3211827" cy="2879938"/>
          </a:xfrm>
          <a:custGeom>
            <a:avLst/>
            <a:gdLst/>
            <a:ahLst/>
            <a:cxnLst/>
            <a:rect l="l" t="t" r="r" b="b"/>
            <a:pathLst>
              <a:path w="3211827" h="2879938">
                <a:moveTo>
                  <a:pt x="0" y="0"/>
                </a:moveTo>
                <a:lnTo>
                  <a:pt x="3211827" y="0"/>
                </a:lnTo>
                <a:lnTo>
                  <a:pt x="3211827" y="2879938"/>
                </a:lnTo>
                <a:lnTo>
                  <a:pt x="0" y="2879938"/>
                </a:lnTo>
                <a:lnTo>
                  <a:pt x="0" y="0"/>
                </a:lnTo>
                <a:close/>
              </a:path>
            </a:pathLst>
          </a:custGeom>
          <a:blipFill>
            <a:blip r:embed="rId4">
              <a:extLst>
                <a:ext uri="{96DAC541-7B7A-43D3-8B79-37D633B846F1}">
                  <asvg:svgBlip xmlns:asvg="http://schemas.microsoft.com/office/drawing/2016/SVG/main" r:embed="rId5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tr-TR"/>
          </a:p>
        </p:txBody>
      </p:sp>
      <p:sp>
        <p:nvSpPr>
          <p:cNvPr id="10" name="Freeform 10"/>
          <p:cNvSpPr/>
          <p:nvPr/>
        </p:nvSpPr>
        <p:spPr>
          <a:xfrm>
            <a:off x="16052795" y="596667"/>
            <a:ext cx="1216708" cy="1216708"/>
          </a:xfrm>
          <a:custGeom>
            <a:avLst/>
            <a:gdLst/>
            <a:ahLst/>
            <a:cxnLst/>
            <a:rect l="l" t="t" r="r" b="b"/>
            <a:pathLst>
              <a:path w="1216708" h="1216708">
                <a:moveTo>
                  <a:pt x="0" y="0"/>
                </a:moveTo>
                <a:lnTo>
                  <a:pt x="1216708" y="0"/>
                </a:lnTo>
                <a:lnTo>
                  <a:pt x="1216708" y="1216708"/>
                </a:lnTo>
                <a:lnTo>
                  <a:pt x="0" y="1216708"/>
                </a:lnTo>
                <a:lnTo>
                  <a:pt x="0" y="0"/>
                </a:lnTo>
                <a:close/>
              </a:path>
            </a:pathLst>
          </a:custGeom>
          <a:blipFill>
            <a:blip r:embed="rId6"/>
            <a:stretch>
              <a:fillRect/>
            </a:stretch>
          </a:blipFill>
          <a:ln cap="sq">
            <a:noFill/>
            <a:prstDash val="solid"/>
            <a:miter/>
          </a:ln>
        </p:spPr>
        <p:txBody>
          <a:bodyPr/>
          <a:lstStyle/>
          <a:p>
            <a:endParaRPr lang="tr-TR"/>
          </a:p>
        </p:txBody>
      </p:sp>
      <p:sp>
        <p:nvSpPr>
          <p:cNvPr id="11" name="Freeform 11"/>
          <p:cNvSpPr/>
          <p:nvPr/>
        </p:nvSpPr>
        <p:spPr>
          <a:xfrm>
            <a:off x="851334" y="596667"/>
            <a:ext cx="2061427" cy="2061427"/>
          </a:xfrm>
          <a:custGeom>
            <a:avLst/>
            <a:gdLst/>
            <a:ahLst/>
            <a:cxnLst/>
            <a:rect l="l" t="t" r="r" b="b"/>
            <a:pathLst>
              <a:path w="2061427" h="2061427">
                <a:moveTo>
                  <a:pt x="0" y="0"/>
                </a:moveTo>
                <a:lnTo>
                  <a:pt x="2061428" y="0"/>
                </a:lnTo>
                <a:lnTo>
                  <a:pt x="2061428" y="2061427"/>
                </a:lnTo>
                <a:lnTo>
                  <a:pt x="0" y="2061427"/>
                </a:lnTo>
                <a:lnTo>
                  <a:pt x="0" y="0"/>
                </a:lnTo>
                <a:close/>
              </a:path>
            </a:pathLst>
          </a:custGeom>
          <a:blipFill>
            <a:blip r:embed="rId7">
              <a:extLst>
                <a:ext uri="{96DAC541-7B7A-43D3-8B79-37D633B846F1}">
                  <asvg:svgBlip xmlns:asvg="http://schemas.microsoft.com/office/drawing/2016/SVG/main" r:embed="rId8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tr-TR"/>
          </a:p>
        </p:txBody>
      </p:sp>
      <p:sp>
        <p:nvSpPr>
          <p:cNvPr id="12" name="Freeform 12"/>
          <p:cNvSpPr/>
          <p:nvPr/>
        </p:nvSpPr>
        <p:spPr>
          <a:xfrm>
            <a:off x="854169" y="7252751"/>
            <a:ext cx="386295" cy="386295"/>
          </a:xfrm>
          <a:custGeom>
            <a:avLst/>
            <a:gdLst/>
            <a:ahLst/>
            <a:cxnLst/>
            <a:rect l="l" t="t" r="r" b="b"/>
            <a:pathLst>
              <a:path w="386295" h="386295">
                <a:moveTo>
                  <a:pt x="0" y="0"/>
                </a:moveTo>
                <a:lnTo>
                  <a:pt x="386295" y="0"/>
                </a:lnTo>
                <a:lnTo>
                  <a:pt x="386295" y="386295"/>
                </a:lnTo>
                <a:lnTo>
                  <a:pt x="0" y="386295"/>
                </a:lnTo>
                <a:lnTo>
                  <a:pt x="0" y="0"/>
                </a:lnTo>
                <a:close/>
              </a:path>
            </a:pathLst>
          </a:custGeom>
          <a:blipFill>
            <a:blip r:embed="rId9">
              <a:extLst>
                <a:ext uri="{96DAC541-7B7A-43D3-8B79-37D633B846F1}">
                  <asvg:svgBlip xmlns:asvg="http://schemas.microsoft.com/office/drawing/2016/SVG/main" r:embed="rId10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tr-TR"/>
          </a:p>
        </p:txBody>
      </p:sp>
      <p:sp>
        <p:nvSpPr>
          <p:cNvPr id="13" name="Freeform 13"/>
          <p:cNvSpPr/>
          <p:nvPr/>
        </p:nvSpPr>
        <p:spPr>
          <a:xfrm>
            <a:off x="812686" y="7755911"/>
            <a:ext cx="595651" cy="347711"/>
          </a:xfrm>
          <a:custGeom>
            <a:avLst/>
            <a:gdLst/>
            <a:ahLst/>
            <a:cxnLst/>
            <a:rect l="l" t="t" r="r" b="b"/>
            <a:pathLst>
              <a:path w="595651" h="347711">
                <a:moveTo>
                  <a:pt x="0" y="0"/>
                </a:moveTo>
                <a:lnTo>
                  <a:pt x="595651" y="0"/>
                </a:lnTo>
                <a:lnTo>
                  <a:pt x="595651" y="347711"/>
                </a:lnTo>
                <a:lnTo>
                  <a:pt x="0" y="347711"/>
                </a:lnTo>
                <a:lnTo>
                  <a:pt x="0" y="0"/>
                </a:lnTo>
                <a:close/>
              </a:path>
            </a:pathLst>
          </a:custGeom>
          <a:blipFill>
            <a:blip r:embed="rId11">
              <a:extLst>
                <a:ext uri="{96DAC541-7B7A-43D3-8B79-37D633B846F1}">
                  <asvg:svgBlip xmlns:asvg="http://schemas.microsoft.com/office/drawing/2016/SVG/main" r:embed="rId12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tr-TR"/>
          </a:p>
        </p:txBody>
      </p:sp>
      <p:sp>
        <p:nvSpPr>
          <p:cNvPr id="17" name="TextBox 17"/>
          <p:cNvSpPr txBox="1"/>
          <p:nvPr/>
        </p:nvSpPr>
        <p:spPr>
          <a:xfrm>
            <a:off x="1882048" y="2358708"/>
            <a:ext cx="9440648" cy="35877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2800"/>
              </a:lnSpc>
            </a:pPr>
            <a:r>
              <a:rPr lang="en-US" sz="2000">
                <a:solidFill>
                  <a:srgbClr val="000000"/>
                </a:solidFill>
                <a:latin typeface="Roboto Condensed"/>
                <a:ea typeface="Roboto Condensed"/>
                <a:cs typeface="Roboto Condensed"/>
                <a:sym typeface="Roboto Condensed"/>
              </a:rPr>
              <a:t>YARIŞMA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1127035" y="1522605"/>
            <a:ext cx="9440648" cy="855888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6900"/>
              </a:lnSpc>
            </a:pPr>
            <a:r>
              <a:rPr lang="en-US" sz="4928">
                <a:solidFill>
                  <a:srgbClr val="000000"/>
                </a:solidFill>
                <a:latin typeface="Roboto Condensed"/>
                <a:ea typeface="Roboto Condensed"/>
                <a:cs typeface="Roboto Condensed"/>
                <a:sym typeface="Roboto Condensed"/>
              </a:rPr>
              <a:t>ÇARKIFELEK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8256852" y="2195976"/>
            <a:ext cx="3241165" cy="5559935"/>
            <a:chOff x="0" y="0"/>
            <a:chExt cx="4321553" cy="7413246"/>
          </a:xfrm>
        </p:grpSpPr>
        <p:pic>
          <p:nvPicPr>
            <p:cNvPr id="20" name="Picture 20"/>
            <p:cNvPicPr>
              <a:picLocks noChangeAspect="1"/>
            </p:cNvPicPr>
            <p:nvPr/>
          </p:nvPicPr>
          <p:blipFill>
            <a:blip r:embed="rId13"/>
            <a:srcRect l="25648" t="7206" r="39786" b="6931"/>
            <a:stretch>
              <a:fillRect/>
            </a:stretch>
          </p:blipFill>
          <p:spPr>
            <a:xfrm>
              <a:off x="0" y="0"/>
              <a:ext cx="4321553" cy="7413246"/>
            </a:xfrm>
            <a:prstGeom prst="rect">
              <a:avLst/>
            </a:prstGeom>
          </p:spPr>
        </p:pic>
      </p:grpSp>
      <p:sp>
        <p:nvSpPr>
          <p:cNvPr id="21" name="TextBox 21"/>
          <p:cNvSpPr txBox="1"/>
          <p:nvPr/>
        </p:nvSpPr>
        <p:spPr>
          <a:xfrm>
            <a:off x="1589641" y="7248730"/>
            <a:ext cx="1323119" cy="345479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marL="0" lvl="0" indent="0" algn="l">
              <a:lnSpc>
                <a:spcPts val="2940"/>
              </a:lnSpc>
              <a:spcBef>
                <a:spcPct val="0"/>
              </a:spcBef>
            </a:pPr>
            <a:r>
              <a:rPr lang="en-US" sz="2100" b="1" dirty="0">
                <a:solidFill>
                  <a:srgbClr val="565656"/>
                </a:solidFill>
                <a:latin typeface="Montserrat Bold"/>
                <a:ea typeface="Montserrat Bold"/>
                <a:cs typeface="Montserrat Bold"/>
                <a:sym typeface="Montserrat Bold"/>
              </a:rPr>
              <a:t>60-90 dk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1589642" y="7756913"/>
            <a:ext cx="6667210" cy="356234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marL="0" lvl="0" indent="0" algn="l">
              <a:lnSpc>
                <a:spcPts val="2940"/>
              </a:lnSpc>
              <a:spcBef>
                <a:spcPct val="0"/>
              </a:spcBef>
            </a:pPr>
            <a:r>
              <a:rPr lang="en-US" sz="2100" b="1" u="none" strike="noStrike" dirty="0">
                <a:solidFill>
                  <a:srgbClr val="565656"/>
                </a:solidFill>
                <a:latin typeface="Montserrat Bold"/>
                <a:ea typeface="Montserrat Bold"/>
                <a:cs typeface="Montserrat Bold"/>
                <a:sym typeface="Montserrat Bold"/>
              </a:rPr>
              <a:t>1 moderatör, 1 koordinatör, her </a:t>
            </a:r>
            <a:r>
              <a:rPr lang="en-US" sz="2100" b="1" u="none" strike="noStrike" dirty="0" err="1">
                <a:solidFill>
                  <a:srgbClr val="565656"/>
                </a:solidFill>
                <a:latin typeface="Montserrat Bold"/>
                <a:ea typeface="Montserrat Bold"/>
                <a:cs typeface="Montserrat Bold"/>
                <a:sym typeface="Montserrat Bold"/>
              </a:rPr>
              <a:t>takıma</a:t>
            </a:r>
            <a:r>
              <a:rPr lang="en-US" sz="2100" b="1" u="none" strike="noStrike" dirty="0">
                <a:solidFill>
                  <a:srgbClr val="565656"/>
                </a:solidFill>
                <a:latin typeface="Montserrat Bold"/>
                <a:ea typeface="Montserrat Bold"/>
                <a:cs typeface="Montserrat Bold"/>
                <a:sym typeface="Montserrat Bold"/>
              </a:rPr>
              <a:t> 1 asistan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4810" y="8265547"/>
            <a:ext cx="3127589" cy="356234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marL="0" lvl="0" indent="0" algn="l">
              <a:lnSpc>
                <a:spcPts val="2940"/>
              </a:lnSpc>
              <a:spcBef>
                <a:spcPct val="0"/>
              </a:spcBef>
            </a:pPr>
            <a:r>
              <a:rPr lang="en-US" sz="2100" b="1" u="none" strike="noStrike" dirty="0">
                <a:solidFill>
                  <a:srgbClr val="565656"/>
                </a:solidFill>
                <a:latin typeface="Montserrat Bold"/>
                <a:ea typeface="Montserrat Bold"/>
                <a:cs typeface="Montserrat Bold"/>
                <a:sym typeface="Montserrat Bold"/>
              </a:rPr>
              <a:t>Katılımcı Sayısı:  2-100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834811" y="3578944"/>
            <a:ext cx="7260914" cy="2846164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just">
              <a:lnSpc>
                <a:spcPts val="2800"/>
              </a:lnSpc>
            </a:pP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Parmaktan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sonra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yeni tur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ile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karşınızdayız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!</a:t>
            </a:r>
          </a:p>
          <a:p>
            <a:pPr algn="just">
              <a:lnSpc>
                <a:spcPts val="2800"/>
              </a:lnSpc>
            </a:pPr>
            <a:endParaRPr lang="en-US" sz="2000" dirty="0">
              <a:solidFill>
                <a:srgbClr val="565656"/>
              </a:solidFill>
              <a:latin typeface="Montserrat"/>
              <a:ea typeface="Montserrat"/>
              <a:cs typeface="Montserrat"/>
              <a:sym typeface="Montserrat"/>
            </a:endParaRPr>
          </a:p>
          <a:p>
            <a:pPr algn="just">
              <a:lnSpc>
                <a:spcPts val="2800"/>
              </a:lnSpc>
            </a:pP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Çarkı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çeviriyoruz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,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gelen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puan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karşılığında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sessiz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harf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söylüyoruz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ve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eğer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varsa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puanları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topluyoruz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. Aman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dikkat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edin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İFLAS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gelmesin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.</a:t>
            </a:r>
          </a:p>
          <a:p>
            <a:pPr algn="just">
              <a:lnSpc>
                <a:spcPts val="2800"/>
              </a:lnSpc>
            </a:pPr>
            <a:endParaRPr lang="en-US" sz="2000" dirty="0">
              <a:solidFill>
                <a:srgbClr val="565656"/>
              </a:solidFill>
              <a:latin typeface="Montserrat"/>
              <a:ea typeface="Montserrat"/>
              <a:cs typeface="Montserrat"/>
              <a:sym typeface="Montserrat"/>
            </a:endParaRPr>
          </a:p>
          <a:p>
            <a:pPr marL="0" lvl="0" indent="0" algn="just">
              <a:lnSpc>
                <a:spcPts val="2800"/>
              </a:lnSpc>
              <a:spcBef>
                <a:spcPct val="0"/>
              </a:spcBef>
            </a:pP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İyi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çeviren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kazansın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tr-TR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!!!</a:t>
            </a:r>
            <a:endParaRPr lang="en-US" sz="2000" dirty="0">
              <a:solidFill>
                <a:srgbClr val="565656"/>
              </a:solidFill>
              <a:latin typeface="Montserrat"/>
              <a:ea typeface="Montserrat"/>
              <a:cs typeface="Montserrat"/>
              <a:sym typeface="Montserrat"/>
              <a:hlinkClick r:id="rId14" tooltip="https://youtu.be/PvrsKVrJ8dw"/>
            </a:endParaRPr>
          </a:p>
          <a:p>
            <a:pPr marL="0" lvl="0" indent="0" algn="l">
              <a:lnSpc>
                <a:spcPts val="2800"/>
              </a:lnSpc>
              <a:spcBef>
                <a:spcPct val="0"/>
              </a:spcBef>
            </a:pPr>
            <a:endParaRPr lang="en-US" sz="2000" dirty="0">
              <a:solidFill>
                <a:srgbClr val="565656"/>
              </a:solidFill>
              <a:latin typeface="Montserrat"/>
              <a:ea typeface="Montserrat"/>
              <a:cs typeface="Montserrat"/>
              <a:sym typeface="Montserrat"/>
              <a:hlinkClick r:id="rId14" tooltip="https://youtu.be/PvrsKVrJ8dw"/>
            </a:endParaRPr>
          </a:p>
        </p:txBody>
      </p:sp>
      <p:sp>
        <p:nvSpPr>
          <p:cNvPr id="25" name="TextBox 25"/>
          <p:cNvSpPr txBox="1"/>
          <p:nvPr/>
        </p:nvSpPr>
        <p:spPr>
          <a:xfrm>
            <a:off x="1028700" y="9463603"/>
            <a:ext cx="1980378" cy="26670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2160"/>
              </a:lnSpc>
            </a:pPr>
            <a:r>
              <a:rPr lang="en-US" sz="1800" b="1">
                <a:solidFill>
                  <a:srgbClr val="FFFFFF"/>
                </a:solidFill>
                <a:latin typeface="Montserrat Bold"/>
                <a:ea typeface="Montserrat Bold"/>
                <a:cs typeface="Montserrat Bold"/>
                <a:sym typeface="Montserrat Bold"/>
              </a:rPr>
              <a:t>Fiyat: </a:t>
            </a:r>
          </a:p>
        </p:txBody>
      </p:sp>
      <p:sp>
        <p:nvSpPr>
          <p:cNvPr id="26" name="Freeform 19">
            <a:extLst>
              <a:ext uri="{FF2B5EF4-FFF2-40B4-BE49-F238E27FC236}">
                <a16:creationId xmlns:a16="http://schemas.microsoft.com/office/drawing/2014/main" id="{7D313C8C-FA2C-0156-4904-541D4277C41B}"/>
              </a:ext>
            </a:extLst>
          </p:cNvPr>
          <p:cNvSpPr/>
          <p:nvPr/>
        </p:nvSpPr>
        <p:spPr>
          <a:xfrm>
            <a:off x="9838607" y="9258300"/>
            <a:ext cx="824341" cy="607951"/>
          </a:xfrm>
          <a:custGeom>
            <a:avLst/>
            <a:gdLst/>
            <a:ahLst/>
            <a:cxnLst/>
            <a:rect l="l" t="t" r="r" b="b"/>
            <a:pathLst>
              <a:path w="824341" h="607951">
                <a:moveTo>
                  <a:pt x="0" y="0"/>
                </a:moveTo>
                <a:lnTo>
                  <a:pt x="824341" y="0"/>
                </a:lnTo>
                <a:lnTo>
                  <a:pt x="824341" y="607951"/>
                </a:lnTo>
                <a:lnTo>
                  <a:pt x="0" y="607951"/>
                </a:lnTo>
                <a:lnTo>
                  <a:pt x="0" y="0"/>
                </a:lnTo>
                <a:close/>
              </a:path>
            </a:pathLst>
          </a:custGeom>
        </p:spPr>
        <p:txBody>
          <a:bodyPr/>
          <a:lstStyle/>
          <a:p>
            <a:endParaRPr lang="tr-TR"/>
          </a:p>
        </p:txBody>
      </p:sp>
      <p:sp>
        <p:nvSpPr>
          <p:cNvPr id="27" name="Freeform 20">
            <a:extLst>
              <a:ext uri="{FF2B5EF4-FFF2-40B4-BE49-F238E27FC236}">
                <a16:creationId xmlns:a16="http://schemas.microsoft.com/office/drawing/2014/main" id="{EACB3814-0CFC-2EEE-96E5-0A125092DC83}"/>
              </a:ext>
            </a:extLst>
          </p:cNvPr>
          <p:cNvSpPr/>
          <p:nvPr/>
        </p:nvSpPr>
        <p:spPr>
          <a:xfrm>
            <a:off x="10384741" y="9590801"/>
            <a:ext cx="556412" cy="569949"/>
          </a:xfrm>
          <a:custGeom>
            <a:avLst/>
            <a:gdLst/>
            <a:ahLst/>
            <a:cxnLst/>
            <a:rect l="l" t="t" r="r" b="b"/>
            <a:pathLst>
              <a:path w="556412" h="569949">
                <a:moveTo>
                  <a:pt x="0" y="0"/>
                </a:moveTo>
                <a:lnTo>
                  <a:pt x="556413" y="0"/>
                </a:lnTo>
                <a:lnTo>
                  <a:pt x="556413" y="569949"/>
                </a:lnTo>
                <a:lnTo>
                  <a:pt x="0" y="569949"/>
                </a:lnTo>
                <a:lnTo>
                  <a:pt x="0" y="0"/>
                </a:lnTo>
                <a:close/>
              </a:path>
            </a:pathLst>
          </a:custGeom>
          <a:blipFill>
            <a:blip r:embed="rId15">
              <a:extLst>
                <a:ext uri="{96DAC541-7B7A-43D3-8B79-37D633B846F1}">
                  <asvg:svgBlip xmlns:asvg="http://schemas.microsoft.com/office/drawing/2016/SVG/main" r:embed="rId16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tr-TR"/>
          </a:p>
        </p:txBody>
      </p:sp>
      <p:sp>
        <p:nvSpPr>
          <p:cNvPr id="28" name="Freeform 19">
            <a:extLst>
              <a:ext uri="{FF2B5EF4-FFF2-40B4-BE49-F238E27FC236}">
                <a16:creationId xmlns:a16="http://schemas.microsoft.com/office/drawing/2014/main" id="{D4622B84-9556-7BD6-ADFA-5C0D9FEB4CF6}"/>
              </a:ext>
            </a:extLst>
          </p:cNvPr>
          <p:cNvSpPr/>
          <p:nvPr/>
        </p:nvSpPr>
        <p:spPr>
          <a:xfrm>
            <a:off x="9838607" y="9258300"/>
            <a:ext cx="824341" cy="607951"/>
          </a:xfrm>
          <a:custGeom>
            <a:avLst/>
            <a:gdLst/>
            <a:ahLst/>
            <a:cxnLst/>
            <a:rect l="l" t="t" r="r" b="b"/>
            <a:pathLst>
              <a:path w="824341" h="607951">
                <a:moveTo>
                  <a:pt x="0" y="0"/>
                </a:moveTo>
                <a:lnTo>
                  <a:pt x="824341" y="0"/>
                </a:lnTo>
                <a:lnTo>
                  <a:pt x="824341" y="607951"/>
                </a:lnTo>
                <a:lnTo>
                  <a:pt x="0" y="607951"/>
                </a:lnTo>
                <a:lnTo>
                  <a:pt x="0" y="0"/>
                </a:lnTo>
                <a:close/>
              </a:path>
            </a:pathLst>
          </a:custGeom>
        </p:spPr>
        <p:txBody>
          <a:bodyPr/>
          <a:lstStyle/>
          <a:p>
            <a:endParaRPr lang="tr-TR"/>
          </a:p>
        </p:txBody>
      </p:sp>
      <p:sp>
        <p:nvSpPr>
          <p:cNvPr id="29" name="Freeform 20">
            <a:extLst>
              <a:ext uri="{FF2B5EF4-FFF2-40B4-BE49-F238E27FC236}">
                <a16:creationId xmlns:a16="http://schemas.microsoft.com/office/drawing/2014/main" id="{7FE44D23-73F2-0FEF-5AE2-1963B4304CF8}"/>
              </a:ext>
            </a:extLst>
          </p:cNvPr>
          <p:cNvSpPr/>
          <p:nvPr/>
        </p:nvSpPr>
        <p:spPr>
          <a:xfrm>
            <a:off x="10384741" y="9590801"/>
            <a:ext cx="556412" cy="569949"/>
          </a:xfrm>
          <a:custGeom>
            <a:avLst/>
            <a:gdLst/>
            <a:ahLst/>
            <a:cxnLst/>
            <a:rect l="l" t="t" r="r" b="b"/>
            <a:pathLst>
              <a:path w="556412" h="569949">
                <a:moveTo>
                  <a:pt x="0" y="0"/>
                </a:moveTo>
                <a:lnTo>
                  <a:pt x="556413" y="0"/>
                </a:lnTo>
                <a:lnTo>
                  <a:pt x="556413" y="569949"/>
                </a:lnTo>
                <a:lnTo>
                  <a:pt x="0" y="569949"/>
                </a:lnTo>
                <a:lnTo>
                  <a:pt x="0" y="0"/>
                </a:lnTo>
                <a:close/>
              </a:path>
            </a:pathLst>
          </a:custGeom>
          <a:blipFill>
            <a:blip r:embed="rId15">
              <a:extLst>
                <a:ext uri="{96DAC541-7B7A-43D3-8B79-37D633B846F1}">
                  <asvg:svgBlip xmlns:asvg="http://schemas.microsoft.com/office/drawing/2016/SVG/main" r:embed="rId16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tr-TR"/>
          </a:p>
        </p:txBody>
      </p:sp>
      <p:sp>
        <p:nvSpPr>
          <p:cNvPr id="30" name="TextBox 26">
            <a:extLst>
              <a:ext uri="{FF2B5EF4-FFF2-40B4-BE49-F238E27FC236}">
                <a16:creationId xmlns:a16="http://schemas.microsoft.com/office/drawing/2014/main" id="{B3FD4F6B-4893-5EA3-427D-CAF4FA6C832C}"/>
              </a:ext>
            </a:extLst>
          </p:cNvPr>
          <p:cNvSpPr txBox="1"/>
          <p:nvPr/>
        </p:nvSpPr>
        <p:spPr>
          <a:xfrm>
            <a:off x="3274322" y="9587428"/>
            <a:ext cx="6564285" cy="319896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0" lvl="0" indent="0" algn="ctr">
              <a:lnSpc>
                <a:spcPts val="2660"/>
              </a:lnSpc>
              <a:spcBef>
                <a:spcPct val="0"/>
              </a:spcBef>
            </a:pPr>
            <a:r>
              <a:rPr lang="en-US" sz="19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https://www.m3.com.tr/yilbasi-ozel-carkifelek/</a:t>
            </a:r>
          </a:p>
        </p:txBody>
      </p:sp>
      <p:sp>
        <p:nvSpPr>
          <p:cNvPr id="31" name="TextBox 27">
            <a:extLst>
              <a:ext uri="{FF2B5EF4-FFF2-40B4-BE49-F238E27FC236}">
                <a16:creationId xmlns:a16="http://schemas.microsoft.com/office/drawing/2014/main" id="{12544945-D954-0B0D-BDD7-4955B8BDEF5B}"/>
              </a:ext>
            </a:extLst>
          </p:cNvPr>
          <p:cNvSpPr txBox="1"/>
          <p:nvPr/>
        </p:nvSpPr>
        <p:spPr>
          <a:xfrm>
            <a:off x="5572493" y="9240719"/>
            <a:ext cx="1818907" cy="345479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marL="0" lvl="0" indent="0" algn="l">
              <a:lnSpc>
                <a:spcPts val="2940"/>
              </a:lnSpc>
              <a:spcBef>
                <a:spcPct val="0"/>
              </a:spcBef>
            </a:pPr>
            <a:r>
              <a:rPr lang="en-US" sz="2100" b="1" dirty="0">
                <a:solidFill>
                  <a:srgbClr val="565656"/>
                </a:solidFill>
                <a:latin typeface="Montserrat Bold"/>
                <a:ea typeface="Montserrat Bold"/>
                <a:cs typeface="Montserrat Bold"/>
                <a:sym typeface="Montserrat Bold"/>
              </a:rPr>
              <a:t>Detaylı bilgi:</a:t>
            </a:r>
          </a:p>
        </p:txBody>
      </p:sp>
    </p:spTree>
  </p:cSld>
  <p:clrMapOvr>
    <a:masterClrMapping/>
  </p:clrMapOvr>
</p:sld>
</file>

<file path=ppt/slides/slide7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2"/>
          <p:cNvGrpSpPr/>
          <p:nvPr/>
        </p:nvGrpSpPr>
        <p:grpSpPr>
          <a:xfrm>
            <a:off x="9414121" y="0"/>
            <a:ext cx="8873880" cy="10287000"/>
            <a:chOff x="0" y="0"/>
            <a:chExt cx="3358824" cy="2709333"/>
          </a:xfrm>
          <a:solidFill>
            <a:schemeClr val="tx2">
              <a:lumMod val="75000"/>
            </a:schemeClr>
          </a:solidFill>
        </p:grpSpPr>
        <p:sp>
          <p:nvSpPr>
            <p:cNvPr id="3" name="Freeform 3"/>
            <p:cNvSpPr/>
            <p:nvPr/>
          </p:nvSpPr>
          <p:spPr>
            <a:xfrm>
              <a:off x="0" y="0"/>
              <a:ext cx="3358824" cy="2709333"/>
            </a:xfrm>
            <a:custGeom>
              <a:avLst/>
              <a:gdLst/>
              <a:ahLst/>
              <a:cxnLst/>
              <a:rect l="l" t="t" r="r" b="b"/>
              <a:pathLst>
                <a:path w="3358824" h="2709333">
                  <a:moveTo>
                    <a:pt x="0" y="0"/>
                  </a:moveTo>
                  <a:lnTo>
                    <a:pt x="3358824" y="0"/>
                  </a:lnTo>
                  <a:lnTo>
                    <a:pt x="3358824" y="2709333"/>
                  </a:lnTo>
                  <a:lnTo>
                    <a:pt x="0" y="2709333"/>
                  </a:lnTo>
                  <a:close/>
                </a:path>
              </a:pathLst>
            </a:custGeom>
            <a:grpFill/>
          </p:spPr>
          <p:txBody>
            <a:bodyPr/>
            <a:lstStyle/>
            <a:p>
              <a:endParaRPr lang="tr-TR"/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0" y="-38100"/>
              <a:ext cx="3358824" cy="2747433"/>
            </a:xfrm>
            <a:prstGeom prst="rect">
              <a:avLst/>
            </a:prstGeom>
            <a:grpFill/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940"/>
                </a:lnSpc>
              </a:pPr>
              <a:endParaRPr/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11653271" y="2195976"/>
            <a:ext cx="3241165" cy="5559935"/>
            <a:chOff x="0" y="0"/>
            <a:chExt cx="4321553" cy="7413246"/>
          </a:xfrm>
        </p:grpSpPr>
        <p:pic>
          <p:nvPicPr>
            <p:cNvPr id="6" name="Picture 6"/>
            <p:cNvPicPr>
              <a:picLocks noChangeAspect="1"/>
            </p:cNvPicPr>
            <p:nvPr/>
          </p:nvPicPr>
          <p:blipFill>
            <a:blip r:embed="rId2"/>
            <a:srcRect l="36236" r="24900"/>
            <a:stretch>
              <a:fillRect/>
            </a:stretch>
          </p:blipFill>
          <p:spPr>
            <a:xfrm>
              <a:off x="0" y="0"/>
              <a:ext cx="4321553" cy="7413246"/>
            </a:xfrm>
            <a:prstGeom prst="rect">
              <a:avLst/>
            </a:prstGeom>
          </p:spPr>
        </p:pic>
      </p:grpSp>
      <p:grpSp>
        <p:nvGrpSpPr>
          <p:cNvPr id="7" name="Group 7"/>
          <p:cNvGrpSpPr/>
          <p:nvPr/>
        </p:nvGrpSpPr>
        <p:grpSpPr>
          <a:xfrm>
            <a:off x="15046835" y="2195976"/>
            <a:ext cx="3241165" cy="5559935"/>
            <a:chOff x="0" y="0"/>
            <a:chExt cx="4321553" cy="7413246"/>
          </a:xfrm>
        </p:grpSpPr>
        <p:pic>
          <p:nvPicPr>
            <p:cNvPr id="8" name="Picture 8"/>
            <p:cNvPicPr>
              <a:picLocks noChangeAspect="1"/>
            </p:cNvPicPr>
            <p:nvPr/>
          </p:nvPicPr>
          <p:blipFill>
            <a:blip r:embed="rId3"/>
            <a:srcRect l="38474" r="31139" b="7334"/>
            <a:stretch>
              <a:fillRect/>
            </a:stretch>
          </p:blipFill>
          <p:spPr>
            <a:xfrm>
              <a:off x="0" y="0"/>
              <a:ext cx="4321553" cy="7413246"/>
            </a:xfrm>
            <a:prstGeom prst="rect">
              <a:avLst/>
            </a:prstGeom>
          </p:spPr>
        </p:pic>
      </p:grpSp>
      <p:sp>
        <p:nvSpPr>
          <p:cNvPr id="9" name="Freeform 9"/>
          <p:cNvSpPr/>
          <p:nvPr/>
        </p:nvSpPr>
        <p:spPr>
          <a:xfrm>
            <a:off x="12400255" y="9021491"/>
            <a:ext cx="3211827" cy="2879938"/>
          </a:xfrm>
          <a:custGeom>
            <a:avLst/>
            <a:gdLst/>
            <a:ahLst/>
            <a:cxnLst/>
            <a:rect l="l" t="t" r="r" b="b"/>
            <a:pathLst>
              <a:path w="3211827" h="2879938">
                <a:moveTo>
                  <a:pt x="0" y="0"/>
                </a:moveTo>
                <a:lnTo>
                  <a:pt x="3211827" y="0"/>
                </a:lnTo>
                <a:lnTo>
                  <a:pt x="3211827" y="2879938"/>
                </a:lnTo>
                <a:lnTo>
                  <a:pt x="0" y="2879938"/>
                </a:lnTo>
                <a:lnTo>
                  <a:pt x="0" y="0"/>
                </a:lnTo>
                <a:close/>
              </a:path>
            </a:pathLst>
          </a:custGeom>
          <a:blipFill>
            <a:blip r:embed="rId4">
              <a:extLst>
                <a:ext uri="{96DAC541-7B7A-43D3-8B79-37D633B846F1}">
                  <asvg:svgBlip xmlns:asvg="http://schemas.microsoft.com/office/drawing/2016/SVG/main" r:embed="rId5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tr-TR"/>
          </a:p>
        </p:txBody>
      </p:sp>
      <p:sp>
        <p:nvSpPr>
          <p:cNvPr id="10" name="Freeform 10"/>
          <p:cNvSpPr/>
          <p:nvPr/>
        </p:nvSpPr>
        <p:spPr>
          <a:xfrm>
            <a:off x="16052795" y="596667"/>
            <a:ext cx="1216708" cy="1216708"/>
          </a:xfrm>
          <a:custGeom>
            <a:avLst/>
            <a:gdLst/>
            <a:ahLst/>
            <a:cxnLst/>
            <a:rect l="l" t="t" r="r" b="b"/>
            <a:pathLst>
              <a:path w="1216708" h="1216708">
                <a:moveTo>
                  <a:pt x="0" y="0"/>
                </a:moveTo>
                <a:lnTo>
                  <a:pt x="1216708" y="0"/>
                </a:lnTo>
                <a:lnTo>
                  <a:pt x="1216708" y="1216708"/>
                </a:lnTo>
                <a:lnTo>
                  <a:pt x="0" y="1216708"/>
                </a:lnTo>
                <a:lnTo>
                  <a:pt x="0" y="0"/>
                </a:lnTo>
                <a:close/>
              </a:path>
            </a:pathLst>
          </a:custGeom>
          <a:blipFill>
            <a:blip r:embed="rId6"/>
            <a:stretch>
              <a:fillRect/>
            </a:stretch>
          </a:blipFill>
          <a:ln cap="sq">
            <a:noFill/>
            <a:prstDash val="solid"/>
            <a:miter/>
          </a:ln>
        </p:spPr>
        <p:txBody>
          <a:bodyPr/>
          <a:lstStyle/>
          <a:p>
            <a:endParaRPr lang="tr-TR"/>
          </a:p>
        </p:txBody>
      </p:sp>
      <p:sp>
        <p:nvSpPr>
          <p:cNvPr id="11" name="Freeform 11"/>
          <p:cNvSpPr/>
          <p:nvPr/>
        </p:nvSpPr>
        <p:spPr>
          <a:xfrm>
            <a:off x="851334" y="596667"/>
            <a:ext cx="2061427" cy="2061427"/>
          </a:xfrm>
          <a:custGeom>
            <a:avLst/>
            <a:gdLst/>
            <a:ahLst/>
            <a:cxnLst/>
            <a:rect l="l" t="t" r="r" b="b"/>
            <a:pathLst>
              <a:path w="2061427" h="2061427">
                <a:moveTo>
                  <a:pt x="0" y="0"/>
                </a:moveTo>
                <a:lnTo>
                  <a:pt x="2061428" y="0"/>
                </a:lnTo>
                <a:lnTo>
                  <a:pt x="2061428" y="2061427"/>
                </a:lnTo>
                <a:lnTo>
                  <a:pt x="0" y="2061427"/>
                </a:lnTo>
                <a:lnTo>
                  <a:pt x="0" y="0"/>
                </a:lnTo>
                <a:close/>
              </a:path>
            </a:pathLst>
          </a:custGeom>
          <a:blipFill>
            <a:blip r:embed="rId7">
              <a:extLst>
                <a:ext uri="{96DAC541-7B7A-43D3-8B79-37D633B846F1}">
                  <asvg:svgBlip xmlns:asvg="http://schemas.microsoft.com/office/drawing/2016/SVG/main" r:embed="rId8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tr-TR"/>
          </a:p>
        </p:txBody>
      </p:sp>
      <p:sp>
        <p:nvSpPr>
          <p:cNvPr id="12" name="Freeform 12"/>
          <p:cNvSpPr/>
          <p:nvPr/>
        </p:nvSpPr>
        <p:spPr>
          <a:xfrm>
            <a:off x="854169" y="7252751"/>
            <a:ext cx="386295" cy="386295"/>
          </a:xfrm>
          <a:custGeom>
            <a:avLst/>
            <a:gdLst/>
            <a:ahLst/>
            <a:cxnLst/>
            <a:rect l="l" t="t" r="r" b="b"/>
            <a:pathLst>
              <a:path w="386295" h="386295">
                <a:moveTo>
                  <a:pt x="0" y="0"/>
                </a:moveTo>
                <a:lnTo>
                  <a:pt x="386295" y="0"/>
                </a:lnTo>
                <a:lnTo>
                  <a:pt x="386295" y="386295"/>
                </a:lnTo>
                <a:lnTo>
                  <a:pt x="0" y="386295"/>
                </a:lnTo>
                <a:lnTo>
                  <a:pt x="0" y="0"/>
                </a:lnTo>
                <a:close/>
              </a:path>
            </a:pathLst>
          </a:custGeom>
          <a:blipFill>
            <a:blip r:embed="rId9">
              <a:extLst>
                <a:ext uri="{96DAC541-7B7A-43D3-8B79-37D633B846F1}">
                  <asvg:svgBlip xmlns:asvg="http://schemas.microsoft.com/office/drawing/2016/SVG/main" r:embed="rId10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tr-TR"/>
          </a:p>
        </p:txBody>
      </p:sp>
      <p:sp>
        <p:nvSpPr>
          <p:cNvPr id="13" name="Freeform 13"/>
          <p:cNvSpPr/>
          <p:nvPr/>
        </p:nvSpPr>
        <p:spPr>
          <a:xfrm>
            <a:off x="812686" y="7755911"/>
            <a:ext cx="595651" cy="347711"/>
          </a:xfrm>
          <a:custGeom>
            <a:avLst/>
            <a:gdLst/>
            <a:ahLst/>
            <a:cxnLst/>
            <a:rect l="l" t="t" r="r" b="b"/>
            <a:pathLst>
              <a:path w="595651" h="347711">
                <a:moveTo>
                  <a:pt x="0" y="0"/>
                </a:moveTo>
                <a:lnTo>
                  <a:pt x="595651" y="0"/>
                </a:lnTo>
                <a:lnTo>
                  <a:pt x="595651" y="347711"/>
                </a:lnTo>
                <a:lnTo>
                  <a:pt x="0" y="347711"/>
                </a:lnTo>
                <a:lnTo>
                  <a:pt x="0" y="0"/>
                </a:lnTo>
                <a:close/>
              </a:path>
            </a:pathLst>
          </a:custGeom>
          <a:blipFill>
            <a:blip r:embed="rId11">
              <a:extLst>
                <a:ext uri="{96DAC541-7B7A-43D3-8B79-37D633B846F1}">
                  <asvg:svgBlip xmlns:asvg="http://schemas.microsoft.com/office/drawing/2016/SVG/main" r:embed="rId12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tr-TR"/>
          </a:p>
        </p:txBody>
      </p:sp>
      <p:sp>
        <p:nvSpPr>
          <p:cNvPr id="17" name="TextBox 17"/>
          <p:cNvSpPr txBox="1"/>
          <p:nvPr/>
        </p:nvSpPr>
        <p:spPr>
          <a:xfrm>
            <a:off x="1882048" y="2358708"/>
            <a:ext cx="9440648" cy="35877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2800"/>
              </a:lnSpc>
            </a:pPr>
            <a:r>
              <a:rPr lang="en-US" sz="2000">
                <a:solidFill>
                  <a:srgbClr val="000000"/>
                </a:solidFill>
                <a:latin typeface="Roboto Condensed"/>
                <a:ea typeface="Roboto Condensed"/>
                <a:cs typeface="Roboto Condensed"/>
                <a:sym typeface="Roboto Condensed"/>
              </a:rPr>
              <a:t>YARIŞMA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1127035" y="1522605"/>
            <a:ext cx="9440648" cy="855888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6900"/>
              </a:lnSpc>
            </a:pPr>
            <a:r>
              <a:rPr lang="en-US" sz="4928">
                <a:solidFill>
                  <a:srgbClr val="000000"/>
                </a:solidFill>
                <a:latin typeface="Roboto Condensed"/>
                <a:ea typeface="Roboto Condensed"/>
                <a:cs typeface="Roboto Condensed"/>
                <a:sym typeface="Roboto Condensed"/>
              </a:rPr>
              <a:t>BİLGİMAÇ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8256852" y="2195976"/>
            <a:ext cx="3241165" cy="5559935"/>
            <a:chOff x="0" y="0"/>
            <a:chExt cx="4321553" cy="7413246"/>
          </a:xfrm>
        </p:grpSpPr>
        <p:pic>
          <p:nvPicPr>
            <p:cNvPr id="20" name="Picture 20"/>
            <p:cNvPicPr>
              <a:picLocks noChangeAspect="1"/>
            </p:cNvPicPr>
            <p:nvPr/>
          </p:nvPicPr>
          <p:blipFill>
            <a:blip r:embed="rId13"/>
            <a:srcRect l="16774" r="44328"/>
            <a:stretch>
              <a:fillRect/>
            </a:stretch>
          </p:blipFill>
          <p:spPr>
            <a:xfrm>
              <a:off x="0" y="0"/>
              <a:ext cx="4321553" cy="7413246"/>
            </a:xfrm>
            <a:prstGeom prst="rect">
              <a:avLst/>
            </a:prstGeom>
          </p:spPr>
        </p:pic>
      </p:grpSp>
      <p:sp>
        <p:nvSpPr>
          <p:cNvPr id="21" name="Freeform 21"/>
          <p:cNvSpPr/>
          <p:nvPr/>
        </p:nvSpPr>
        <p:spPr>
          <a:xfrm>
            <a:off x="9838607" y="9258300"/>
            <a:ext cx="824341" cy="607951"/>
          </a:xfrm>
          <a:custGeom>
            <a:avLst/>
            <a:gdLst/>
            <a:ahLst/>
            <a:cxnLst/>
            <a:rect l="l" t="t" r="r" b="b"/>
            <a:pathLst>
              <a:path w="824341" h="607951">
                <a:moveTo>
                  <a:pt x="0" y="0"/>
                </a:moveTo>
                <a:lnTo>
                  <a:pt x="824341" y="0"/>
                </a:lnTo>
                <a:lnTo>
                  <a:pt x="824341" y="607951"/>
                </a:lnTo>
                <a:lnTo>
                  <a:pt x="0" y="607951"/>
                </a:lnTo>
                <a:lnTo>
                  <a:pt x="0" y="0"/>
                </a:lnTo>
                <a:close/>
              </a:path>
            </a:pathLst>
          </a:custGeom>
        </p:spPr>
        <p:txBody>
          <a:bodyPr/>
          <a:lstStyle/>
          <a:p>
            <a:endParaRPr lang="tr-TR"/>
          </a:p>
        </p:txBody>
      </p:sp>
      <p:sp>
        <p:nvSpPr>
          <p:cNvPr id="22" name="Freeform 22"/>
          <p:cNvSpPr/>
          <p:nvPr/>
        </p:nvSpPr>
        <p:spPr>
          <a:xfrm>
            <a:off x="10384741" y="9590801"/>
            <a:ext cx="556412" cy="569949"/>
          </a:xfrm>
          <a:custGeom>
            <a:avLst/>
            <a:gdLst/>
            <a:ahLst/>
            <a:cxnLst/>
            <a:rect l="l" t="t" r="r" b="b"/>
            <a:pathLst>
              <a:path w="556412" h="569949">
                <a:moveTo>
                  <a:pt x="0" y="0"/>
                </a:moveTo>
                <a:lnTo>
                  <a:pt x="556413" y="0"/>
                </a:lnTo>
                <a:lnTo>
                  <a:pt x="556413" y="569949"/>
                </a:lnTo>
                <a:lnTo>
                  <a:pt x="0" y="569949"/>
                </a:lnTo>
                <a:lnTo>
                  <a:pt x="0" y="0"/>
                </a:lnTo>
                <a:close/>
              </a:path>
            </a:pathLst>
          </a:custGeom>
          <a:blipFill>
            <a:blip r:embed="rId14">
              <a:extLst>
                <a:ext uri="{96DAC541-7B7A-43D3-8B79-37D633B846F1}">
                  <asvg:svgBlip xmlns:asvg="http://schemas.microsoft.com/office/drawing/2016/SVG/main" r:embed="rId15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tr-TR"/>
          </a:p>
        </p:txBody>
      </p:sp>
      <p:sp>
        <p:nvSpPr>
          <p:cNvPr id="23" name="TextBox 23"/>
          <p:cNvSpPr txBox="1"/>
          <p:nvPr/>
        </p:nvSpPr>
        <p:spPr>
          <a:xfrm>
            <a:off x="1589642" y="7248731"/>
            <a:ext cx="1419436" cy="355782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marL="0" lvl="0" indent="0" algn="l">
              <a:lnSpc>
                <a:spcPts val="2940"/>
              </a:lnSpc>
              <a:spcBef>
                <a:spcPct val="0"/>
              </a:spcBef>
            </a:pPr>
            <a:r>
              <a:rPr lang="en-US" sz="2100" b="1" dirty="0">
                <a:solidFill>
                  <a:srgbClr val="565656"/>
                </a:solidFill>
                <a:latin typeface="Montserrat Bold"/>
                <a:ea typeface="Montserrat Bold"/>
                <a:cs typeface="Montserrat Bold"/>
                <a:sym typeface="Montserrat Bold"/>
              </a:rPr>
              <a:t>60-120 dk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1589642" y="7756913"/>
            <a:ext cx="6667210" cy="345479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marL="0" lvl="0" indent="0" algn="l">
              <a:lnSpc>
                <a:spcPts val="2940"/>
              </a:lnSpc>
              <a:spcBef>
                <a:spcPct val="0"/>
              </a:spcBef>
            </a:pPr>
            <a:r>
              <a:rPr lang="en-US" sz="2100" b="1" u="none" strike="noStrike">
                <a:solidFill>
                  <a:srgbClr val="565656"/>
                </a:solidFill>
                <a:latin typeface="Montserrat Bold"/>
                <a:ea typeface="Montserrat Bold"/>
                <a:cs typeface="Montserrat Bold"/>
                <a:sym typeface="Montserrat Bold"/>
              </a:rPr>
              <a:t>1 moderatör, 1 koordinatör, her takıma 1 asistan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834811" y="8265547"/>
            <a:ext cx="3660989" cy="345479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marL="0" lvl="0" indent="0" algn="l">
              <a:lnSpc>
                <a:spcPts val="2940"/>
              </a:lnSpc>
              <a:spcBef>
                <a:spcPct val="0"/>
              </a:spcBef>
            </a:pPr>
            <a:r>
              <a:rPr lang="en-US" sz="2100" b="1" u="none" strike="noStrike" dirty="0">
                <a:solidFill>
                  <a:srgbClr val="565656"/>
                </a:solidFill>
                <a:latin typeface="Montserrat Bold"/>
                <a:ea typeface="Montserrat Bold"/>
                <a:cs typeface="Montserrat Bold"/>
                <a:sym typeface="Montserrat Bold"/>
              </a:rPr>
              <a:t>Katılımcı Sayısı:  10-10.000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812686" y="2840038"/>
            <a:ext cx="7288912" cy="4282454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just">
              <a:lnSpc>
                <a:spcPts val="2800"/>
              </a:lnSpc>
            </a:pP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Dev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ekranda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bir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Süper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Lig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derbisi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oynanıyor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ve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siz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bu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maçın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en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ateşli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taraftarlarısınız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!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Kişi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sayısı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fark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etmiyor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; salon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stadyumumuza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50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kişiden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binlere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kadar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herkes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sığıyor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. Katılımcılar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iki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takıma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ayrılıyor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, tek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hedef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: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Şampiyonluk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!</a:t>
            </a:r>
          </a:p>
          <a:p>
            <a:pPr marL="0" lvl="0" indent="0" algn="just">
              <a:lnSpc>
                <a:spcPts val="2800"/>
              </a:lnSpc>
              <a:spcBef>
                <a:spcPct val="0"/>
              </a:spcBef>
            </a:pP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Özel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sistemimizden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tüm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izleyiciler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giriş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yapıyor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,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maç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tezahüratlarla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başlıyor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. Atak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anlarında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ekranda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şirketle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ilgili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sorular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beliriyor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. Katılımcılar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cevaplarını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telefonlarıyla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ya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da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cihazlarla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giriyor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. En çok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doğruyu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bilen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takım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gol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atıyor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! Gol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sevinci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salonu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sararken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,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ikinci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yarı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daha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zorlu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geçiyor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.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Maç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sonunda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kazanan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takım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kupayı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kaldırırken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, “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Maçın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Adamı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”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özel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ödülün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sahibi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oluyor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.</a:t>
            </a:r>
            <a:endParaRPr lang="en-US" sz="2000" dirty="0">
              <a:solidFill>
                <a:srgbClr val="565656"/>
              </a:solidFill>
              <a:latin typeface="Montserrat"/>
              <a:ea typeface="Montserrat"/>
              <a:cs typeface="Montserrat"/>
              <a:sym typeface="Montserrat"/>
              <a:hlinkClick r:id="rId16" tooltip="https://youtu.be/PvrsKVrJ8dw"/>
            </a:endParaRPr>
          </a:p>
        </p:txBody>
      </p:sp>
      <p:sp>
        <p:nvSpPr>
          <p:cNvPr id="27" name="TextBox 27"/>
          <p:cNvSpPr txBox="1"/>
          <p:nvPr/>
        </p:nvSpPr>
        <p:spPr>
          <a:xfrm>
            <a:off x="1028700" y="9463603"/>
            <a:ext cx="1980378" cy="26670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2160"/>
              </a:lnSpc>
            </a:pPr>
            <a:r>
              <a:rPr lang="en-US" sz="1800" b="1">
                <a:solidFill>
                  <a:srgbClr val="FFFFFF"/>
                </a:solidFill>
                <a:latin typeface="Montserrat Bold"/>
                <a:ea typeface="Montserrat Bold"/>
                <a:cs typeface="Montserrat Bold"/>
                <a:sym typeface="Montserrat Bold"/>
              </a:rPr>
              <a:t>Fiyat: </a:t>
            </a:r>
          </a:p>
        </p:txBody>
      </p:sp>
      <p:sp>
        <p:nvSpPr>
          <p:cNvPr id="28" name="TextBox 28"/>
          <p:cNvSpPr txBox="1"/>
          <p:nvPr/>
        </p:nvSpPr>
        <p:spPr>
          <a:xfrm>
            <a:off x="3274322" y="9587428"/>
            <a:ext cx="6564285" cy="32321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0" lvl="0" indent="0" algn="ctr">
              <a:lnSpc>
                <a:spcPts val="2660"/>
              </a:lnSpc>
              <a:spcBef>
                <a:spcPct val="0"/>
              </a:spcBef>
            </a:pPr>
            <a:r>
              <a:rPr lang="en-US" sz="190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https://www.m3.com.tr/bilgimac/ </a:t>
            </a:r>
          </a:p>
        </p:txBody>
      </p:sp>
      <p:sp>
        <p:nvSpPr>
          <p:cNvPr id="29" name="TextBox 29"/>
          <p:cNvSpPr txBox="1"/>
          <p:nvPr/>
        </p:nvSpPr>
        <p:spPr>
          <a:xfrm>
            <a:off x="5572493" y="9240719"/>
            <a:ext cx="1818907" cy="345479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marL="0" lvl="0" indent="0" algn="l">
              <a:lnSpc>
                <a:spcPts val="2940"/>
              </a:lnSpc>
              <a:spcBef>
                <a:spcPct val="0"/>
              </a:spcBef>
            </a:pPr>
            <a:r>
              <a:rPr lang="en-US" sz="2100" b="1" dirty="0">
                <a:solidFill>
                  <a:srgbClr val="565656"/>
                </a:solidFill>
                <a:latin typeface="Montserrat Bold"/>
                <a:ea typeface="Montserrat Bold"/>
                <a:cs typeface="Montserrat Bold"/>
                <a:sym typeface="Montserrat Bold"/>
              </a:rPr>
              <a:t>Detaylı bilgi:</a:t>
            </a:r>
          </a:p>
        </p:txBody>
      </p:sp>
    </p:spTree>
  </p:cSld>
  <p:clrMapOvr>
    <a:masterClrMapping/>
  </p:clrMapOvr>
</p:sld>
</file>

<file path=ppt/slides/slide7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2"/>
          <p:cNvGrpSpPr/>
          <p:nvPr/>
        </p:nvGrpSpPr>
        <p:grpSpPr>
          <a:xfrm>
            <a:off x="9414121" y="0"/>
            <a:ext cx="8873880" cy="10287000"/>
            <a:chOff x="0" y="0"/>
            <a:chExt cx="3358824" cy="2709333"/>
          </a:xfrm>
          <a:solidFill>
            <a:schemeClr val="tx2">
              <a:lumMod val="75000"/>
            </a:schemeClr>
          </a:solidFill>
        </p:grpSpPr>
        <p:sp>
          <p:nvSpPr>
            <p:cNvPr id="3" name="Freeform 3"/>
            <p:cNvSpPr/>
            <p:nvPr/>
          </p:nvSpPr>
          <p:spPr>
            <a:xfrm>
              <a:off x="0" y="0"/>
              <a:ext cx="3358824" cy="2709333"/>
            </a:xfrm>
            <a:custGeom>
              <a:avLst/>
              <a:gdLst/>
              <a:ahLst/>
              <a:cxnLst/>
              <a:rect l="l" t="t" r="r" b="b"/>
              <a:pathLst>
                <a:path w="3358824" h="2709333">
                  <a:moveTo>
                    <a:pt x="0" y="0"/>
                  </a:moveTo>
                  <a:lnTo>
                    <a:pt x="3358824" y="0"/>
                  </a:lnTo>
                  <a:lnTo>
                    <a:pt x="3358824" y="2709333"/>
                  </a:lnTo>
                  <a:lnTo>
                    <a:pt x="0" y="2709333"/>
                  </a:lnTo>
                  <a:close/>
                </a:path>
              </a:pathLst>
            </a:custGeom>
            <a:grpFill/>
          </p:spPr>
          <p:txBody>
            <a:bodyPr/>
            <a:lstStyle/>
            <a:p>
              <a:endParaRPr lang="tr-TR"/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0" y="-38100"/>
              <a:ext cx="3358824" cy="2747433"/>
            </a:xfrm>
            <a:prstGeom prst="rect">
              <a:avLst/>
            </a:prstGeom>
            <a:grpFill/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940"/>
                </a:lnSpc>
              </a:pPr>
              <a:endParaRPr/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11653271" y="2195976"/>
            <a:ext cx="3241165" cy="5559935"/>
            <a:chOff x="0" y="0"/>
            <a:chExt cx="4321553" cy="7413246"/>
          </a:xfrm>
        </p:grpSpPr>
        <p:pic>
          <p:nvPicPr>
            <p:cNvPr id="6" name="Picture 6"/>
            <p:cNvPicPr>
              <a:picLocks noChangeAspect="1"/>
            </p:cNvPicPr>
            <p:nvPr/>
          </p:nvPicPr>
          <p:blipFill>
            <a:blip r:embed="rId2"/>
            <a:srcRect l="26285" r="34737"/>
            <a:stretch>
              <a:fillRect/>
            </a:stretch>
          </p:blipFill>
          <p:spPr>
            <a:xfrm>
              <a:off x="0" y="0"/>
              <a:ext cx="4321553" cy="7413246"/>
            </a:xfrm>
            <a:prstGeom prst="rect">
              <a:avLst/>
            </a:prstGeom>
          </p:spPr>
        </p:pic>
      </p:grpSp>
      <p:grpSp>
        <p:nvGrpSpPr>
          <p:cNvPr id="7" name="Group 7"/>
          <p:cNvGrpSpPr/>
          <p:nvPr/>
        </p:nvGrpSpPr>
        <p:grpSpPr>
          <a:xfrm>
            <a:off x="15046835" y="2195976"/>
            <a:ext cx="3241165" cy="5559935"/>
            <a:chOff x="0" y="0"/>
            <a:chExt cx="4321553" cy="7413246"/>
          </a:xfrm>
        </p:grpSpPr>
        <p:pic>
          <p:nvPicPr>
            <p:cNvPr id="8" name="Picture 8"/>
            <p:cNvPicPr>
              <a:picLocks noChangeAspect="1"/>
            </p:cNvPicPr>
            <p:nvPr/>
          </p:nvPicPr>
          <p:blipFill>
            <a:blip r:embed="rId3"/>
            <a:srcRect l="32010" r="35198"/>
            <a:stretch>
              <a:fillRect/>
            </a:stretch>
          </p:blipFill>
          <p:spPr>
            <a:xfrm>
              <a:off x="0" y="0"/>
              <a:ext cx="4321553" cy="7413246"/>
            </a:xfrm>
            <a:prstGeom prst="rect">
              <a:avLst/>
            </a:prstGeom>
          </p:spPr>
        </p:pic>
      </p:grpSp>
      <p:sp>
        <p:nvSpPr>
          <p:cNvPr id="9" name="Freeform 9"/>
          <p:cNvSpPr/>
          <p:nvPr/>
        </p:nvSpPr>
        <p:spPr>
          <a:xfrm>
            <a:off x="12400255" y="9021491"/>
            <a:ext cx="3211827" cy="2879938"/>
          </a:xfrm>
          <a:custGeom>
            <a:avLst/>
            <a:gdLst/>
            <a:ahLst/>
            <a:cxnLst/>
            <a:rect l="l" t="t" r="r" b="b"/>
            <a:pathLst>
              <a:path w="3211827" h="2879938">
                <a:moveTo>
                  <a:pt x="0" y="0"/>
                </a:moveTo>
                <a:lnTo>
                  <a:pt x="3211827" y="0"/>
                </a:lnTo>
                <a:lnTo>
                  <a:pt x="3211827" y="2879938"/>
                </a:lnTo>
                <a:lnTo>
                  <a:pt x="0" y="2879938"/>
                </a:lnTo>
                <a:lnTo>
                  <a:pt x="0" y="0"/>
                </a:lnTo>
                <a:close/>
              </a:path>
            </a:pathLst>
          </a:custGeom>
          <a:blipFill>
            <a:blip r:embed="rId4">
              <a:extLst>
                <a:ext uri="{96DAC541-7B7A-43D3-8B79-37D633B846F1}">
                  <asvg:svgBlip xmlns:asvg="http://schemas.microsoft.com/office/drawing/2016/SVG/main" r:embed="rId5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tr-TR"/>
          </a:p>
        </p:txBody>
      </p:sp>
      <p:sp>
        <p:nvSpPr>
          <p:cNvPr id="10" name="Freeform 10"/>
          <p:cNvSpPr/>
          <p:nvPr/>
        </p:nvSpPr>
        <p:spPr>
          <a:xfrm>
            <a:off x="16052795" y="596667"/>
            <a:ext cx="1216708" cy="1216708"/>
          </a:xfrm>
          <a:custGeom>
            <a:avLst/>
            <a:gdLst/>
            <a:ahLst/>
            <a:cxnLst/>
            <a:rect l="l" t="t" r="r" b="b"/>
            <a:pathLst>
              <a:path w="1216708" h="1216708">
                <a:moveTo>
                  <a:pt x="0" y="0"/>
                </a:moveTo>
                <a:lnTo>
                  <a:pt x="1216708" y="0"/>
                </a:lnTo>
                <a:lnTo>
                  <a:pt x="1216708" y="1216708"/>
                </a:lnTo>
                <a:lnTo>
                  <a:pt x="0" y="1216708"/>
                </a:lnTo>
                <a:lnTo>
                  <a:pt x="0" y="0"/>
                </a:lnTo>
                <a:close/>
              </a:path>
            </a:pathLst>
          </a:custGeom>
          <a:blipFill>
            <a:blip r:embed="rId6"/>
            <a:stretch>
              <a:fillRect/>
            </a:stretch>
          </a:blipFill>
          <a:ln cap="sq">
            <a:noFill/>
            <a:prstDash val="solid"/>
            <a:miter/>
          </a:ln>
        </p:spPr>
        <p:txBody>
          <a:bodyPr/>
          <a:lstStyle/>
          <a:p>
            <a:endParaRPr lang="tr-TR"/>
          </a:p>
        </p:txBody>
      </p:sp>
      <p:sp>
        <p:nvSpPr>
          <p:cNvPr id="11" name="Freeform 11"/>
          <p:cNvSpPr/>
          <p:nvPr/>
        </p:nvSpPr>
        <p:spPr>
          <a:xfrm>
            <a:off x="851334" y="596667"/>
            <a:ext cx="2061427" cy="2061427"/>
          </a:xfrm>
          <a:custGeom>
            <a:avLst/>
            <a:gdLst/>
            <a:ahLst/>
            <a:cxnLst/>
            <a:rect l="l" t="t" r="r" b="b"/>
            <a:pathLst>
              <a:path w="2061427" h="2061427">
                <a:moveTo>
                  <a:pt x="0" y="0"/>
                </a:moveTo>
                <a:lnTo>
                  <a:pt x="2061428" y="0"/>
                </a:lnTo>
                <a:lnTo>
                  <a:pt x="2061428" y="2061427"/>
                </a:lnTo>
                <a:lnTo>
                  <a:pt x="0" y="2061427"/>
                </a:lnTo>
                <a:lnTo>
                  <a:pt x="0" y="0"/>
                </a:lnTo>
                <a:close/>
              </a:path>
            </a:pathLst>
          </a:custGeom>
          <a:blipFill>
            <a:blip r:embed="rId7">
              <a:extLst>
                <a:ext uri="{96DAC541-7B7A-43D3-8B79-37D633B846F1}">
                  <asvg:svgBlip xmlns:asvg="http://schemas.microsoft.com/office/drawing/2016/SVG/main" r:embed="rId8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tr-TR"/>
          </a:p>
        </p:txBody>
      </p:sp>
      <p:sp>
        <p:nvSpPr>
          <p:cNvPr id="12" name="Freeform 12"/>
          <p:cNvSpPr/>
          <p:nvPr/>
        </p:nvSpPr>
        <p:spPr>
          <a:xfrm>
            <a:off x="854169" y="7252751"/>
            <a:ext cx="386295" cy="386295"/>
          </a:xfrm>
          <a:custGeom>
            <a:avLst/>
            <a:gdLst/>
            <a:ahLst/>
            <a:cxnLst/>
            <a:rect l="l" t="t" r="r" b="b"/>
            <a:pathLst>
              <a:path w="386295" h="386295">
                <a:moveTo>
                  <a:pt x="0" y="0"/>
                </a:moveTo>
                <a:lnTo>
                  <a:pt x="386295" y="0"/>
                </a:lnTo>
                <a:lnTo>
                  <a:pt x="386295" y="386295"/>
                </a:lnTo>
                <a:lnTo>
                  <a:pt x="0" y="386295"/>
                </a:lnTo>
                <a:lnTo>
                  <a:pt x="0" y="0"/>
                </a:lnTo>
                <a:close/>
              </a:path>
            </a:pathLst>
          </a:custGeom>
          <a:blipFill>
            <a:blip r:embed="rId9">
              <a:extLst>
                <a:ext uri="{96DAC541-7B7A-43D3-8B79-37D633B846F1}">
                  <asvg:svgBlip xmlns:asvg="http://schemas.microsoft.com/office/drawing/2016/SVG/main" r:embed="rId10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tr-TR"/>
          </a:p>
        </p:txBody>
      </p:sp>
      <p:sp>
        <p:nvSpPr>
          <p:cNvPr id="13" name="Freeform 13"/>
          <p:cNvSpPr/>
          <p:nvPr/>
        </p:nvSpPr>
        <p:spPr>
          <a:xfrm>
            <a:off x="812686" y="7755911"/>
            <a:ext cx="595651" cy="347711"/>
          </a:xfrm>
          <a:custGeom>
            <a:avLst/>
            <a:gdLst/>
            <a:ahLst/>
            <a:cxnLst/>
            <a:rect l="l" t="t" r="r" b="b"/>
            <a:pathLst>
              <a:path w="595651" h="347711">
                <a:moveTo>
                  <a:pt x="0" y="0"/>
                </a:moveTo>
                <a:lnTo>
                  <a:pt x="595651" y="0"/>
                </a:lnTo>
                <a:lnTo>
                  <a:pt x="595651" y="347711"/>
                </a:lnTo>
                <a:lnTo>
                  <a:pt x="0" y="347711"/>
                </a:lnTo>
                <a:lnTo>
                  <a:pt x="0" y="0"/>
                </a:lnTo>
                <a:close/>
              </a:path>
            </a:pathLst>
          </a:custGeom>
          <a:blipFill>
            <a:blip r:embed="rId11">
              <a:extLst>
                <a:ext uri="{96DAC541-7B7A-43D3-8B79-37D633B846F1}">
                  <asvg:svgBlip xmlns:asvg="http://schemas.microsoft.com/office/drawing/2016/SVG/main" r:embed="rId12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tr-TR"/>
          </a:p>
        </p:txBody>
      </p:sp>
      <p:sp>
        <p:nvSpPr>
          <p:cNvPr id="17" name="TextBox 17"/>
          <p:cNvSpPr txBox="1"/>
          <p:nvPr/>
        </p:nvSpPr>
        <p:spPr>
          <a:xfrm>
            <a:off x="1882048" y="2358708"/>
            <a:ext cx="9440648" cy="35877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2800"/>
              </a:lnSpc>
            </a:pPr>
            <a:r>
              <a:rPr lang="en-US" sz="2000">
                <a:solidFill>
                  <a:srgbClr val="000000"/>
                </a:solidFill>
                <a:latin typeface="Roboto Condensed"/>
                <a:ea typeface="Roboto Condensed"/>
                <a:cs typeface="Roboto Condensed"/>
                <a:sym typeface="Roboto Condensed"/>
              </a:rPr>
              <a:t>YARIŞMA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1127035" y="1522605"/>
            <a:ext cx="9440648" cy="855888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6900"/>
              </a:lnSpc>
            </a:pPr>
            <a:r>
              <a:rPr lang="en-US" sz="4928">
                <a:solidFill>
                  <a:srgbClr val="000000"/>
                </a:solidFill>
                <a:latin typeface="Roboto Condensed"/>
                <a:ea typeface="Roboto Condensed"/>
                <a:cs typeface="Roboto Condensed"/>
                <a:sym typeface="Roboto Condensed"/>
              </a:rPr>
              <a:t>ŞİRKET OLİMPİYATLARI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8256852" y="2195976"/>
            <a:ext cx="3241165" cy="5559935"/>
            <a:chOff x="0" y="0"/>
            <a:chExt cx="4321553" cy="7413246"/>
          </a:xfrm>
        </p:grpSpPr>
        <p:pic>
          <p:nvPicPr>
            <p:cNvPr id="20" name="Picture 20"/>
            <p:cNvPicPr>
              <a:picLocks noChangeAspect="1"/>
            </p:cNvPicPr>
            <p:nvPr/>
          </p:nvPicPr>
          <p:blipFill>
            <a:blip r:embed="rId13"/>
            <a:srcRect l="5288" r="55847"/>
            <a:stretch>
              <a:fillRect/>
            </a:stretch>
          </p:blipFill>
          <p:spPr>
            <a:xfrm>
              <a:off x="0" y="0"/>
              <a:ext cx="4321553" cy="7413246"/>
            </a:xfrm>
            <a:prstGeom prst="rect">
              <a:avLst/>
            </a:prstGeom>
          </p:spPr>
        </p:pic>
      </p:grpSp>
      <p:sp>
        <p:nvSpPr>
          <p:cNvPr id="21" name="Freeform 21"/>
          <p:cNvSpPr/>
          <p:nvPr/>
        </p:nvSpPr>
        <p:spPr>
          <a:xfrm>
            <a:off x="9838607" y="9258300"/>
            <a:ext cx="824341" cy="607951"/>
          </a:xfrm>
          <a:custGeom>
            <a:avLst/>
            <a:gdLst/>
            <a:ahLst/>
            <a:cxnLst/>
            <a:rect l="l" t="t" r="r" b="b"/>
            <a:pathLst>
              <a:path w="824341" h="607951">
                <a:moveTo>
                  <a:pt x="0" y="0"/>
                </a:moveTo>
                <a:lnTo>
                  <a:pt x="824341" y="0"/>
                </a:lnTo>
                <a:lnTo>
                  <a:pt x="824341" y="607951"/>
                </a:lnTo>
                <a:lnTo>
                  <a:pt x="0" y="607951"/>
                </a:lnTo>
                <a:lnTo>
                  <a:pt x="0" y="0"/>
                </a:lnTo>
                <a:close/>
              </a:path>
            </a:pathLst>
          </a:custGeom>
        </p:spPr>
        <p:txBody>
          <a:bodyPr/>
          <a:lstStyle/>
          <a:p>
            <a:endParaRPr lang="tr-TR"/>
          </a:p>
        </p:txBody>
      </p:sp>
      <p:sp>
        <p:nvSpPr>
          <p:cNvPr id="22" name="Freeform 22"/>
          <p:cNvSpPr/>
          <p:nvPr/>
        </p:nvSpPr>
        <p:spPr>
          <a:xfrm>
            <a:off x="10384741" y="9590801"/>
            <a:ext cx="556412" cy="569949"/>
          </a:xfrm>
          <a:custGeom>
            <a:avLst/>
            <a:gdLst/>
            <a:ahLst/>
            <a:cxnLst/>
            <a:rect l="l" t="t" r="r" b="b"/>
            <a:pathLst>
              <a:path w="556412" h="569949">
                <a:moveTo>
                  <a:pt x="0" y="0"/>
                </a:moveTo>
                <a:lnTo>
                  <a:pt x="556413" y="0"/>
                </a:lnTo>
                <a:lnTo>
                  <a:pt x="556413" y="569949"/>
                </a:lnTo>
                <a:lnTo>
                  <a:pt x="0" y="569949"/>
                </a:lnTo>
                <a:lnTo>
                  <a:pt x="0" y="0"/>
                </a:lnTo>
                <a:close/>
              </a:path>
            </a:pathLst>
          </a:custGeom>
          <a:blipFill>
            <a:blip r:embed="rId14">
              <a:extLst>
                <a:ext uri="{96DAC541-7B7A-43D3-8B79-37D633B846F1}">
                  <asvg:svgBlip xmlns:asvg="http://schemas.microsoft.com/office/drawing/2016/SVG/main" r:embed="rId15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tr-TR"/>
          </a:p>
        </p:txBody>
      </p:sp>
      <p:sp>
        <p:nvSpPr>
          <p:cNvPr id="23" name="TextBox 23"/>
          <p:cNvSpPr txBox="1"/>
          <p:nvPr/>
        </p:nvSpPr>
        <p:spPr>
          <a:xfrm>
            <a:off x="1589642" y="7248730"/>
            <a:ext cx="1419436" cy="345479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marL="0" lvl="0" indent="0" algn="l">
              <a:lnSpc>
                <a:spcPts val="2940"/>
              </a:lnSpc>
              <a:spcBef>
                <a:spcPct val="0"/>
              </a:spcBef>
            </a:pPr>
            <a:r>
              <a:rPr lang="en-US" sz="2100" b="1" dirty="0">
                <a:solidFill>
                  <a:srgbClr val="565656"/>
                </a:solidFill>
                <a:latin typeface="Montserrat Bold"/>
                <a:ea typeface="Montserrat Bold"/>
                <a:cs typeface="Montserrat Bold"/>
                <a:sym typeface="Montserrat Bold"/>
              </a:rPr>
              <a:t>60-120 dk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1589642" y="7756913"/>
            <a:ext cx="6667210" cy="356234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marL="0" lvl="0" indent="0" algn="l">
              <a:lnSpc>
                <a:spcPts val="2940"/>
              </a:lnSpc>
              <a:spcBef>
                <a:spcPct val="0"/>
              </a:spcBef>
            </a:pPr>
            <a:r>
              <a:rPr lang="en-US" sz="2100" b="1" u="none" strike="noStrike" dirty="0">
                <a:solidFill>
                  <a:srgbClr val="565656"/>
                </a:solidFill>
                <a:latin typeface="Montserrat Bold"/>
                <a:ea typeface="Montserrat Bold"/>
                <a:cs typeface="Montserrat Bold"/>
                <a:sym typeface="Montserrat Bold"/>
              </a:rPr>
              <a:t>1 moderatör, 1 koordinatör, her </a:t>
            </a:r>
            <a:r>
              <a:rPr lang="en-US" sz="2100" b="1" u="none" strike="noStrike" dirty="0" err="1">
                <a:solidFill>
                  <a:srgbClr val="565656"/>
                </a:solidFill>
                <a:latin typeface="Montserrat Bold"/>
                <a:ea typeface="Montserrat Bold"/>
                <a:cs typeface="Montserrat Bold"/>
                <a:sym typeface="Montserrat Bold"/>
              </a:rPr>
              <a:t>takıma</a:t>
            </a:r>
            <a:r>
              <a:rPr lang="en-US" sz="2100" b="1" u="none" strike="noStrike" dirty="0">
                <a:solidFill>
                  <a:srgbClr val="565656"/>
                </a:solidFill>
                <a:latin typeface="Montserrat Bold"/>
                <a:ea typeface="Montserrat Bold"/>
                <a:cs typeface="Montserrat Bold"/>
                <a:sym typeface="Montserrat Bold"/>
              </a:rPr>
              <a:t> 1 asistan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834811" y="8265547"/>
            <a:ext cx="3508589" cy="345479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marL="0" lvl="0" indent="0" algn="l">
              <a:lnSpc>
                <a:spcPts val="2940"/>
              </a:lnSpc>
              <a:spcBef>
                <a:spcPct val="0"/>
              </a:spcBef>
            </a:pPr>
            <a:r>
              <a:rPr lang="en-US" sz="2100" b="1" u="none" strike="noStrike" dirty="0">
                <a:solidFill>
                  <a:srgbClr val="565656"/>
                </a:solidFill>
                <a:latin typeface="Montserrat Bold"/>
                <a:ea typeface="Montserrat Bold"/>
                <a:cs typeface="Montserrat Bold"/>
                <a:sym typeface="Montserrat Bold"/>
              </a:rPr>
              <a:t>Katılımcı Sayısı:  10-100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812686" y="3274476"/>
            <a:ext cx="7288912" cy="2846164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just">
              <a:lnSpc>
                <a:spcPts val="2800"/>
              </a:lnSpc>
            </a:pP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Seçeceğiniz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spor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dallarından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oluşan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parkurlarda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takımlarınız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yarışıyor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ve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en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başarılı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takımlar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altın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,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gümüş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ve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bronz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madalyalarla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ödüllendiriliyor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.</a:t>
            </a:r>
          </a:p>
          <a:p>
            <a:pPr algn="just">
              <a:lnSpc>
                <a:spcPts val="2800"/>
              </a:lnSpc>
            </a:pPr>
            <a:endParaRPr lang="en-US" sz="2000" dirty="0">
              <a:solidFill>
                <a:srgbClr val="565656"/>
              </a:solidFill>
              <a:latin typeface="Montserrat"/>
              <a:ea typeface="Montserrat"/>
              <a:cs typeface="Montserrat"/>
              <a:sym typeface="Montserrat"/>
            </a:endParaRPr>
          </a:p>
          <a:p>
            <a:pPr marL="0" lvl="0" indent="0" algn="just">
              <a:lnSpc>
                <a:spcPts val="2800"/>
              </a:lnSpc>
              <a:spcBef>
                <a:spcPct val="0"/>
              </a:spcBef>
            </a:pP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Seçenekler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; Badminton,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bisiklet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,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koşu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,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dövüş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sporları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,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basketbol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,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uzun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atlama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,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gülle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atma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,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tenis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,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voleybol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,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okçuluk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, dart, bowling.</a:t>
            </a:r>
          </a:p>
          <a:p>
            <a:pPr marL="0" lvl="0" indent="0" algn="l">
              <a:lnSpc>
                <a:spcPts val="2800"/>
              </a:lnSpc>
              <a:spcBef>
                <a:spcPct val="0"/>
              </a:spcBef>
            </a:pPr>
            <a:endParaRPr lang="en-US" sz="2000" dirty="0">
              <a:solidFill>
                <a:srgbClr val="565656"/>
              </a:solidFill>
              <a:latin typeface="Montserrat"/>
              <a:ea typeface="Montserrat"/>
              <a:cs typeface="Montserrat"/>
              <a:sym typeface="Montserrat"/>
            </a:endParaRPr>
          </a:p>
        </p:txBody>
      </p:sp>
      <p:sp>
        <p:nvSpPr>
          <p:cNvPr id="27" name="TextBox 27"/>
          <p:cNvSpPr txBox="1"/>
          <p:nvPr/>
        </p:nvSpPr>
        <p:spPr>
          <a:xfrm>
            <a:off x="1028700" y="9463603"/>
            <a:ext cx="1980378" cy="26670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2160"/>
              </a:lnSpc>
            </a:pPr>
            <a:r>
              <a:rPr lang="en-US" sz="1800" b="1">
                <a:solidFill>
                  <a:srgbClr val="FFFFFF"/>
                </a:solidFill>
                <a:latin typeface="Montserrat Bold"/>
                <a:ea typeface="Montserrat Bold"/>
                <a:cs typeface="Montserrat Bold"/>
                <a:sym typeface="Montserrat Bold"/>
              </a:rPr>
              <a:t>Fiyat: </a:t>
            </a:r>
          </a:p>
        </p:txBody>
      </p:sp>
      <p:sp>
        <p:nvSpPr>
          <p:cNvPr id="28" name="TextBox 28"/>
          <p:cNvSpPr txBox="1"/>
          <p:nvPr/>
        </p:nvSpPr>
        <p:spPr>
          <a:xfrm>
            <a:off x="3274322" y="9587428"/>
            <a:ext cx="6564285" cy="32321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0" lvl="0" indent="0" algn="ctr">
              <a:lnSpc>
                <a:spcPts val="2660"/>
              </a:lnSpc>
              <a:spcBef>
                <a:spcPct val="0"/>
              </a:spcBef>
            </a:pPr>
            <a:r>
              <a:rPr lang="en-US" sz="190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https://www.m3.com.tr/sirket-olimpiyatlari/ </a:t>
            </a:r>
          </a:p>
        </p:txBody>
      </p:sp>
      <p:sp>
        <p:nvSpPr>
          <p:cNvPr id="29" name="TextBox 29"/>
          <p:cNvSpPr txBox="1"/>
          <p:nvPr/>
        </p:nvSpPr>
        <p:spPr>
          <a:xfrm>
            <a:off x="5572493" y="9240719"/>
            <a:ext cx="1818907" cy="345479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marL="0" lvl="0" indent="0" algn="l">
              <a:lnSpc>
                <a:spcPts val="2940"/>
              </a:lnSpc>
              <a:spcBef>
                <a:spcPct val="0"/>
              </a:spcBef>
            </a:pPr>
            <a:r>
              <a:rPr lang="en-US" sz="2100" b="1" dirty="0">
                <a:solidFill>
                  <a:srgbClr val="565656"/>
                </a:solidFill>
                <a:latin typeface="Montserrat Bold"/>
                <a:ea typeface="Montserrat Bold"/>
                <a:cs typeface="Montserrat Bold"/>
                <a:sym typeface="Montserrat Bold"/>
              </a:rPr>
              <a:t>Detaylı bilgi:</a:t>
            </a:r>
          </a:p>
        </p:txBody>
      </p:sp>
    </p:spTree>
  </p:cSld>
  <p:clrMapOvr>
    <a:masterClrMapping/>
  </p:clrMapOvr>
</p:sld>
</file>

<file path=ppt/slides/slide7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2"/>
          <p:cNvGrpSpPr/>
          <p:nvPr/>
        </p:nvGrpSpPr>
        <p:grpSpPr>
          <a:xfrm>
            <a:off x="9414121" y="0"/>
            <a:ext cx="8873880" cy="10287000"/>
            <a:chOff x="0" y="0"/>
            <a:chExt cx="3358824" cy="2709333"/>
          </a:xfrm>
          <a:solidFill>
            <a:schemeClr val="tx2">
              <a:lumMod val="75000"/>
            </a:schemeClr>
          </a:solidFill>
        </p:grpSpPr>
        <p:sp>
          <p:nvSpPr>
            <p:cNvPr id="3" name="Freeform 3"/>
            <p:cNvSpPr/>
            <p:nvPr/>
          </p:nvSpPr>
          <p:spPr>
            <a:xfrm>
              <a:off x="0" y="0"/>
              <a:ext cx="3358824" cy="2709333"/>
            </a:xfrm>
            <a:custGeom>
              <a:avLst/>
              <a:gdLst/>
              <a:ahLst/>
              <a:cxnLst/>
              <a:rect l="l" t="t" r="r" b="b"/>
              <a:pathLst>
                <a:path w="3358824" h="2709333">
                  <a:moveTo>
                    <a:pt x="0" y="0"/>
                  </a:moveTo>
                  <a:lnTo>
                    <a:pt x="3358824" y="0"/>
                  </a:lnTo>
                  <a:lnTo>
                    <a:pt x="3358824" y="2709333"/>
                  </a:lnTo>
                  <a:lnTo>
                    <a:pt x="0" y="2709333"/>
                  </a:lnTo>
                  <a:close/>
                </a:path>
              </a:pathLst>
            </a:custGeom>
            <a:grpFill/>
          </p:spPr>
          <p:txBody>
            <a:bodyPr/>
            <a:lstStyle/>
            <a:p>
              <a:endParaRPr lang="tr-TR"/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0" y="-38100"/>
              <a:ext cx="3358824" cy="2747433"/>
            </a:xfrm>
            <a:prstGeom prst="rect">
              <a:avLst/>
            </a:prstGeom>
            <a:grpFill/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940"/>
                </a:lnSpc>
              </a:pPr>
              <a:endParaRPr/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11653271" y="2195976"/>
            <a:ext cx="3241165" cy="5559935"/>
            <a:chOff x="0" y="0"/>
            <a:chExt cx="4321553" cy="7413246"/>
          </a:xfrm>
        </p:grpSpPr>
        <p:pic>
          <p:nvPicPr>
            <p:cNvPr id="6" name="Picture 6"/>
            <p:cNvPicPr>
              <a:picLocks noChangeAspect="1"/>
            </p:cNvPicPr>
            <p:nvPr/>
          </p:nvPicPr>
          <p:blipFill>
            <a:blip r:embed="rId2"/>
            <a:srcRect l="20691" r="46449"/>
            <a:stretch>
              <a:fillRect/>
            </a:stretch>
          </p:blipFill>
          <p:spPr>
            <a:xfrm>
              <a:off x="0" y="0"/>
              <a:ext cx="4321553" cy="7413246"/>
            </a:xfrm>
            <a:prstGeom prst="rect">
              <a:avLst/>
            </a:prstGeom>
          </p:spPr>
        </p:pic>
      </p:grpSp>
      <p:grpSp>
        <p:nvGrpSpPr>
          <p:cNvPr id="7" name="Group 7"/>
          <p:cNvGrpSpPr/>
          <p:nvPr/>
        </p:nvGrpSpPr>
        <p:grpSpPr>
          <a:xfrm>
            <a:off x="15046835" y="2195976"/>
            <a:ext cx="3241165" cy="5559935"/>
            <a:chOff x="0" y="0"/>
            <a:chExt cx="4321553" cy="7413246"/>
          </a:xfrm>
        </p:grpSpPr>
        <p:pic>
          <p:nvPicPr>
            <p:cNvPr id="8" name="Picture 8"/>
            <p:cNvPicPr>
              <a:picLocks noChangeAspect="1"/>
            </p:cNvPicPr>
            <p:nvPr/>
          </p:nvPicPr>
          <p:blipFill>
            <a:blip r:embed="rId3"/>
            <a:srcRect l="24495" r="42713"/>
            <a:stretch>
              <a:fillRect/>
            </a:stretch>
          </p:blipFill>
          <p:spPr>
            <a:xfrm>
              <a:off x="0" y="0"/>
              <a:ext cx="4321553" cy="7413246"/>
            </a:xfrm>
            <a:prstGeom prst="rect">
              <a:avLst/>
            </a:prstGeom>
          </p:spPr>
        </p:pic>
      </p:grpSp>
      <p:sp>
        <p:nvSpPr>
          <p:cNvPr id="9" name="Freeform 9"/>
          <p:cNvSpPr/>
          <p:nvPr/>
        </p:nvSpPr>
        <p:spPr>
          <a:xfrm>
            <a:off x="12400255" y="9021491"/>
            <a:ext cx="3211827" cy="2879938"/>
          </a:xfrm>
          <a:custGeom>
            <a:avLst/>
            <a:gdLst/>
            <a:ahLst/>
            <a:cxnLst/>
            <a:rect l="l" t="t" r="r" b="b"/>
            <a:pathLst>
              <a:path w="3211827" h="2879938">
                <a:moveTo>
                  <a:pt x="0" y="0"/>
                </a:moveTo>
                <a:lnTo>
                  <a:pt x="3211827" y="0"/>
                </a:lnTo>
                <a:lnTo>
                  <a:pt x="3211827" y="2879938"/>
                </a:lnTo>
                <a:lnTo>
                  <a:pt x="0" y="2879938"/>
                </a:lnTo>
                <a:lnTo>
                  <a:pt x="0" y="0"/>
                </a:lnTo>
                <a:close/>
              </a:path>
            </a:pathLst>
          </a:custGeom>
          <a:blipFill>
            <a:blip r:embed="rId4">
              <a:extLst>
                <a:ext uri="{96DAC541-7B7A-43D3-8B79-37D633B846F1}">
                  <asvg:svgBlip xmlns:asvg="http://schemas.microsoft.com/office/drawing/2016/SVG/main" r:embed="rId5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tr-TR"/>
          </a:p>
        </p:txBody>
      </p:sp>
      <p:sp>
        <p:nvSpPr>
          <p:cNvPr id="10" name="Freeform 10"/>
          <p:cNvSpPr/>
          <p:nvPr/>
        </p:nvSpPr>
        <p:spPr>
          <a:xfrm>
            <a:off x="16052795" y="596667"/>
            <a:ext cx="1216708" cy="1216708"/>
          </a:xfrm>
          <a:custGeom>
            <a:avLst/>
            <a:gdLst/>
            <a:ahLst/>
            <a:cxnLst/>
            <a:rect l="l" t="t" r="r" b="b"/>
            <a:pathLst>
              <a:path w="1216708" h="1216708">
                <a:moveTo>
                  <a:pt x="0" y="0"/>
                </a:moveTo>
                <a:lnTo>
                  <a:pt x="1216708" y="0"/>
                </a:lnTo>
                <a:lnTo>
                  <a:pt x="1216708" y="1216708"/>
                </a:lnTo>
                <a:lnTo>
                  <a:pt x="0" y="1216708"/>
                </a:lnTo>
                <a:lnTo>
                  <a:pt x="0" y="0"/>
                </a:lnTo>
                <a:close/>
              </a:path>
            </a:pathLst>
          </a:custGeom>
          <a:blipFill>
            <a:blip r:embed="rId6"/>
            <a:stretch>
              <a:fillRect/>
            </a:stretch>
          </a:blipFill>
          <a:ln cap="sq">
            <a:noFill/>
            <a:prstDash val="solid"/>
            <a:miter/>
          </a:ln>
        </p:spPr>
        <p:txBody>
          <a:bodyPr/>
          <a:lstStyle/>
          <a:p>
            <a:endParaRPr lang="tr-TR"/>
          </a:p>
        </p:txBody>
      </p:sp>
      <p:sp>
        <p:nvSpPr>
          <p:cNvPr id="11" name="Freeform 11"/>
          <p:cNvSpPr/>
          <p:nvPr/>
        </p:nvSpPr>
        <p:spPr>
          <a:xfrm>
            <a:off x="851334" y="596667"/>
            <a:ext cx="2061427" cy="2061427"/>
          </a:xfrm>
          <a:custGeom>
            <a:avLst/>
            <a:gdLst/>
            <a:ahLst/>
            <a:cxnLst/>
            <a:rect l="l" t="t" r="r" b="b"/>
            <a:pathLst>
              <a:path w="2061427" h="2061427">
                <a:moveTo>
                  <a:pt x="0" y="0"/>
                </a:moveTo>
                <a:lnTo>
                  <a:pt x="2061428" y="0"/>
                </a:lnTo>
                <a:lnTo>
                  <a:pt x="2061428" y="2061427"/>
                </a:lnTo>
                <a:lnTo>
                  <a:pt x="0" y="2061427"/>
                </a:lnTo>
                <a:lnTo>
                  <a:pt x="0" y="0"/>
                </a:lnTo>
                <a:close/>
              </a:path>
            </a:pathLst>
          </a:custGeom>
          <a:blipFill>
            <a:blip r:embed="rId7">
              <a:extLst>
                <a:ext uri="{96DAC541-7B7A-43D3-8B79-37D633B846F1}">
                  <asvg:svgBlip xmlns:asvg="http://schemas.microsoft.com/office/drawing/2016/SVG/main" r:embed="rId8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tr-TR"/>
          </a:p>
        </p:txBody>
      </p:sp>
      <p:sp>
        <p:nvSpPr>
          <p:cNvPr id="12" name="Freeform 12"/>
          <p:cNvSpPr/>
          <p:nvPr/>
        </p:nvSpPr>
        <p:spPr>
          <a:xfrm>
            <a:off x="854169" y="7252751"/>
            <a:ext cx="386295" cy="386295"/>
          </a:xfrm>
          <a:custGeom>
            <a:avLst/>
            <a:gdLst/>
            <a:ahLst/>
            <a:cxnLst/>
            <a:rect l="l" t="t" r="r" b="b"/>
            <a:pathLst>
              <a:path w="386295" h="386295">
                <a:moveTo>
                  <a:pt x="0" y="0"/>
                </a:moveTo>
                <a:lnTo>
                  <a:pt x="386295" y="0"/>
                </a:lnTo>
                <a:lnTo>
                  <a:pt x="386295" y="386295"/>
                </a:lnTo>
                <a:lnTo>
                  <a:pt x="0" y="386295"/>
                </a:lnTo>
                <a:lnTo>
                  <a:pt x="0" y="0"/>
                </a:lnTo>
                <a:close/>
              </a:path>
            </a:pathLst>
          </a:custGeom>
          <a:blipFill>
            <a:blip r:embed="rId9">
              <a:extLst>
                <a:ext uri="{96DAC541-7B7A-43D3-8B79-37D633B846F1}">
                  <asvg:svgBlip xmlns:asvg="http://schemas.microsoft.com/office/drawing/2016/SVG/main" r:embed="rId10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tr-TR"/>
          </a:p>
        </p:txBody>
      </p:sp>
      <p:sp>
        <p:nvSpPr>
          <p:cNvPr id="13" name="Freeform 13"/>
          <p:cNvSpPr/>
          <p:nvPr/>
        </p:nvSpPr>
        <p:spPr>
          <a:xfrm>
            <a:off x="812686" y="7755911"/>
            <a:ext cx="595651" cy="347711"/>
          </a:xfrm>
          <a:custGeom>
            <a:avLst/>
            <a:gdLst/>
            <a:ahLst/>
            <a:cxnLst/>
            <a:rect l="l" t="t" r="r" b="b"/>
            <a:pathLst>
              <a:path w="595651" h="347711">
                <a:moveTo>
                  <a:pt x="0" y="0"/>
                </a:moveTo>
                <a:lnTo>
                  <a:pt x="595651" y="0"/>
                </a:lnTo>
                <a:lnTo>
                  <a:pt x="595651" y="347711"/>
                </a:lnTo>
                <a:lnTo>
                  <a:pt x="0" y="347711"/>
                </a:lnTo>
                <a:lnTo>
                  <a:pt x="0" y="0"/>
                </a:lnTo>
                <a:close/>
              </a:path>
            </a:pathLst>
          </a:custGeom>
          <a:blipFill>
            <a:blip r:embed="rId11">
              <a:extLst>
                <a:ext uri="{96DAC541-7B7A-43D3-8B79-37D633B846F1}">
                  <asvg:svgBlip xmlns:asvg="http://schemas.microsoft.com/office/drawing/2016/SVG/main" r:embed="rId12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tr-TR"/>
          </a:p>
        </p:txBody>
      </p:sp>
      <p:sp>
        <p:nvSpPr>
          <p:cNvPr id="17" name="TextBox 17"/>
          <p:cNvSpPr txBox="1"/>
          <p:nvPr/>
        </p:nvSpPr>
        <p:spPr>
          <a:xfrm>
            <a:off x="1882048" y="2358708"/>
            <a:ext cx="9440648" cy="35877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2800"/>
              </a:lnSpc>
            </a:pPr>
            <a:r>
              <a:rPr lang="en-US" sz="2000">
                <a:solidFill>
                  <a:srgbClr val="000000"/>
                </a:solidFill>
                <a:latin typeface="Roboto Condensed"/>
                <a:ea typeface="Roboto Condensed"/>
                <a:cs typeface="Roboto Condensed"/>
                <a:sym typeface="Roboto Condensed"/>
              </a:rPr>
              <a:t>YARIŞMA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1127035" y="1522605"/>
            <a:ext cx="9440648" cy="855888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6900"/>
              </a:lnSpc>
            </a:pPr>
            <a:r>
              <a:rPr lang="en-US" sz="4928">
                <a:solidFill>
                  <a:srgbClr val="000000"/>
                </a:solidFill>
                <a:latin typeface="Roboto Condensed"/>
                <a:ea typeface="Roboto Condensed"/>
                <a:cs typeface="Roboto Condensed"/>
                <a:sym typeface="Roboto Condensed"/>
              </a:rPr>
              <a:t>TRIATLON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8256852" y="2195976"/>
            <a:ext cx="3241165" cy="5559935"/>
            <a:chOff x="0" y="0"/>
            <a:chExt cx="4321553" cy="7413246"/>
          </a:xfrm>
        </p:grpSpPr>
        <p:pic>
          <p:nvPicPr>
            <p:cNvPr id="20" name="Picture 20"/>
            <p:cNvPicPr>
              <a:picLocks noChangeAspect="1"/>
            </p:cNvPicPr>
            <p:nvPr/>
          </p:nvPicPr>
          <p:blipFill>
            <a:blip r:embed="rId13"/>
            <a:srcRect r="67231"/>
            <a:stretch>
              <a:fillRect/>
            </a:stretch>
          </p:blipFill>
          <p:spPr>
            <a:xfrm>
              <a:off x="0" y="0"/>
              <a:ext cx="4321553" cy="7413246"/>
            </a:xfrm>
            <a:prstGeom prst="rect">
              <a:avLst/>
            </a:prstGeom>
          </p:spPr>
        </p:pic>
      </p:grpSp>
      <p:sp>
        <p:nvSpPr>
          <p:cNvPr id="21" name="Freeform 21"/>
          <p:cNvSpPr/>
          <p:nvPr/>
        </p:nvSpPr>
        <p:spPr>
          <a:xfrm>
            <a:off x="9838607" y="9258300"/>
            <a:ext cx="824341" cy="607951"/>
          </a:xfrm>
          <a:custGeom>
            <a:avLst/>
            <a:gdLst/>
            <a:ahLst/>
            <a:cxnLst/>
            <a:rect l="l" t="t" r="r" b="b"/>
            <a:pathLst>
              <a:path w="824341" h="607951">
                <a:moveTo>
                  <a:pt x="0" y="0"/>
                </a:moveTo>
                <a:lnTo>
                  <a:pt x="824341" y="0"/>
                </a:lnTo>
                <a:lnTo>
                  <a:pt x="824341" y="607951"/>
                </a:lnTo>
                <a:lnTo>
                  <a:pt x="0" y="607951"/>
                </a:lnTo>
                <a:lnTo>
                  <a:pt x="0" y="0"/>
                </a:lnTo>
                <a:close/>
              </a:path>
            </a:pathLst>
          </a:custGeom>
        </p:spPr>
        <p:txBody>
          <a:bodyPr/>
          <a:lstStyle/>
          <a:p>
            <a:endParaRPr lang="tr-TR"/>
          </a:p>
        </p:txBody>
      </p:sp>
      <p:sp>
        <p:nvSpPr>
          <p:cNvPr id="22" name="Freeform 22"/>
          <p:cNvSpPr/>
          <p:nvPr/>
        </p:nvSpPr>
        <p:spPr>
          <a:xfrm>
            <a:off x="10384741" y="9590801"/>
            <a:ext cx="556412" cy="569949"/>
          </a:xfrm>
          <a:custGeom>
            <a:avLst/>
            <a:gdLst/>
            <a:ahLst/>
            <a:cxnLst/>
            <a:rect l="l" t="t" r="r" b="b"/>
            <a:pathLst>
              <a:path w="556412" h="569949">
                <a:moveTo>
                  <a:pt x="0" y="0"/>
                </a:moveTo>
                <a:lnTo>
                  <a:pt x="556413" y="0"/>
                </a:lnTo>
                <a:lnTo>
                  <a:pt x="556413" y="569949"/>
                </a:lnTo>
                <a:lnTo>
                  <a:pt x="0" y="569949"/>
                </a:lnTo>
                <a:lnTo>
                  <a:pt x="0" y="0"/>
                </a:lnTo>
                <a:close/>
              </a:path>
            </a:pathLst>
          </a:custGeom>
          <a:blipFill>
            <a:blip r:embed="rId14">
              <a:extLst>
                <a:ext uri="{96DAC541-7B7A-43D3-8B79-37D633B846F1}">
                  <asvg:svgBlip xmlns:asvg="http://schemas.microsoft.com/office/drawing/2016/SVG/main" r:embed="rId15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tr-TR"/>
          </a:p>
        </p:txBody>
      </p:sp>
      <p:sp>
        <p:nvSpPr>
          <p:cNvPr id="23" name="TextBox 23"/>
          <p:cNvSpPr txBox="1"/>
          <p:nvPr/>
        </p:nvSpPr>
        <p:spPr>
          <a:xfrm>
            <a:off x="1589642" y="7248731"/>
            <a:ext cx="1419436" cy="355782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marL="0" lvl="0" indent="0" algn="l">
              <a:lnSpc>
                <a:spcPts val="2940"/>
              </a:lnSpc>
              <a:spcBef>
                <a:spcPct val="0"/>
              </a:spcBef>
            </a:pPr>
            <a:r>
              <a:rPr lang="en-US" sz="2100" b="1" dirty="0">
                <a:solidFill>
                  <a:srgbClr val="565656"/>
                </a:solidFill>
                <a:latin typeface="Montserrat Bold"/>
                <a:ea typeface="Montserrat Bold"/>
                <a:cs typeface="Montserrat Bold"/>
                <a:sym typeface="Montserrat Bold"/>
              </a:rPr>
              <a:t>60-120 dk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1589642" y="7756913"/>
            <a:ext cx="6667210" cy="355782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marL="0" lvl="0" indent="0" algn="l">
              <a:lnSpc>
                <a:spcPts val="2940"/>
              </a:lnSpc>
              <a:spcBef>
                <a:spcPct val="0"/>
              </a:spcBef>
            </a:pPr>
            <a:r>
              <a:rPr lang="en-US" sz="2100" b="1" u="none" strike="noStrike" dirty="0">
                <a:solidFill>
                  <a:srgbClr val="565656"/>
                </a:solidFill>
                <a:latin typeface="Montserrat Bold"/>
                <a:ea typeface="Montserrat Bold"/>
                <a:cs typeface="Montserrat Bold"/>
                <a:sym typeface="Montserrat Bold"/>
              </a:rPr>
              <a:t>1 moderatör, 1 koordinatör, her </a:t>
            </a:r>
            <a:r>
              <a:rPr lang="en-US" sz="2100" b="1" u="none" strike="noStrike" dirty="0" err="1">
                <a:solidFill>
                  <a:srgbClr val="565656"/>
                </a:solidFill>
                <a:latin typeface="Montserrat Bold"/>
                <a:ea typeface="Montserrat Bold"/>
                <a:cs typeface="Montserrat Bold"/>
                <a:sym typeface="Montserrat Bold"/>
              </a:rPr>
              <a:t>takıma</a:t>
            </a:r>
            <a:r>
              <a:rPr lang="en-US" sz="2100" b="1" u="none" strike="noStrike" dirty="0">
                <a:solidFill>
                  <a:srgbClr val="565656"/>
                </a:solidFill>
                <a:latin typeface="Montserrat Bold"/>
                <a:ea typeface="Montserrat Bold"/>
                <a:cs typeface="Montserrat Bold"/>
                <a:sym typeface="Montserrat Bold"/>
              </a:rPr>
              <a:t> 1 asistan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834811" y="8265547"/>
            <a:ext cx="3356189" cy="355782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marL="0" lvl="0" indent="0" algn="l">
              <a:lnSpc>
                <a:spcPts val="2940"/>
              </a:lnSpc>
              <a:spcBef>
                <a:spcPct val="0"/>
              </a:spcBef>
            </a:pPr>
            <a:r>
              <a:rPr lang="en-US" sz="2100" b="1" u="none" strike="noStrike" dirty="0">
                <a:solidFill>
                  <a:srgbClr val="565656"/>
                </a:solidFill>
                <a:latin typeface="Montserrat Bold"/>
                <a:ea typeface="Montserrat Bold"/>
                <a:cs typeface="Montserrat Bold"/>
                <a:sym typeface="Montserrat Bold"/>
              </a:rPr>
              <a:t>Katılımcı Sayısı:  50-200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812686" y="3274476"/>
            <a:ext cx="7188314" cy="2128018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just">
              <a:lnSpc>
                <a:spcPts val="2800"/>
              </a:lnSpc>
            </a:pP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Günümüz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demir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adamları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ve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kadınları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iş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dünyasından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!</a:t>
            </a:r>
          </a:p>
          <a:p>
            <a:pPr algn="just">
              <a:lnSpc>
                <a:spcPts val="2800"/>
              </a:lnSpc>
            </a:pPr>
            <a:endParaRPr lang="en-US" sz="2000" dirty="0">
              <a:solidFill>
                <a:srgbClr val="565656"/>
              </a:solidFill>
              <a:latin typeface="Montserrat"/>
              <a:ea typeface="Montserrat"/>
              <a:cs typeface="Montserrat"/>
              <a:sym typeface="Montserrat"/>
            </a:endParaRPr>
          </a:p>
          <a:p>
            <a:pPr marL="0" lvl="0" indent="0" algn="just">
              <a:lnSpc>
                <a:spcPts val="2800"/>
              </a:lnSpc>
              <a:spcBef>
                <a:spcPct val="0"/>
              </a:spcBef>
            </a:pP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Koşu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,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bisiklet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/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yüzme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,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engelli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parkur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üçlemesini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en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başarılı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şekilde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tamamlayan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takımlar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kupa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ve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madalyaları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evlerine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götürmeye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hak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kazanıyor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.</a:t>
            </a:r>
            <a:endParaRPr lang="en-US" sz="2000" dirty="0">
              <a:solidFill>
                <a:srgbClr val="565656"/>
              </a:solidFill>
              <a:latin typeface="Montserrat"/>
              <a:ea typeface="Montserrat"/>
              <a:cs typeface="Montserrat"/>
              <a:sym typeface="Montserrat"/>
              <a:hlinkClick r:id="rId16" tooltip="https://youtu.be/JG12LpqA1BI"/>
            </a:endParaRPr>
          </a:p>
          <a:p>
            <a:pPr marL="0" lvl="0" indent="0" algn="l">
              <a:lnSpc>
                <a:spcPts val="2800"/>
              </a:lnSpc>
              <a:spcBef>
                <a:spcPct val="0"/>
              </a:spcBef>
            </a:pPr>
            <a:endParaRPr lang="en-US" sz="2000" dirty="0">
              <a:solidFill>
                <a:srgbClr val="565656"/>
              </a:solidFill>
              <a:latin typeface="Montserrat"/>
              <a:ea typeface="Montserrat"/>
              <a:cs typeface="Montserrat"/>
              <a:sym typeface="Montserrat"/>
              <a:hlinkClick r:id="rId16" tooltip="https://youtu.be/JG12LpqA1BI"/>
            </a:endParaRPr>
          </a:p>
        </p:txBody>
      </p:sp>
      <p:sp>
        <p:nvSpPr>
          <p:cNvPr id="27" name="TextBox 27"/>
          <p:cNvSpPr txBox="1"/>
          <p:nvPr/>
        </p:nvSpPr>
        <p:spPr>
          <a:xfrm>
            <a:off x="1028700" y="9463603"/>
            <a:ext cx="1980378" cy="26670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2160"/>
              </a:lnSpc>
            </a:pPr>
            <a:r>
              <a:rPr lang="en-US" sz="1800" b="1">
                <a:solidFill>
                  <a:srgbClr val="FFFFFF"/>
                </a:solidFill>
                <a:latin typeface="Montserrat Bold"/>
                <a:ea typeface="Montserrat Bold"/>
                <a:cs typeface="Montserrat Bold"/>
                <a:sym typeface="Montserrat Bold"/>
              </a:rPr>
              <a:t>Fiyat: </a:t>
            </a:r>
          </a:p>
        </p:txBody>
      </p:sp>
      <p:sp>
        <p:nvSpPr>
          <p:cNvPr id="28" name="TextBox 28"/>
          <p:cNvSpPr txBox="1"/>
          <p:nvPr/>
        </p:nvSpPr>
        <p:spPr>
          <a:xfrm>
            <a:off x="3274322" y="9587428"/>
            <a:ext cx="6564285" cy="32321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0" lvl="0" indent="0" algn="ctr">
              <a:lnSpc>
                <a:spcPts val="2660"/>
              </a:lnSpc>
              <a:spcBef>
                <a:spcPct val="0"/>
              </a:spcBef>
            </a:pPr>
            <a:r>
              <a:rPr lang="en-US" sz="190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https://www.m3.com.tr/triatlon/ </a:t>
            </a:r>
          </a:p>
        </p:txBody>
      </p:sp>
      <p:sp>
        <p:nvSpPr>
          <p:cNvPr id="29" name="TextBox 29"/>
          <p:cNvSpPr txBox="1"/>
          <p:nvPr/>
        </p:nvSpPr>
        <p:spPr>
          <a:xfrm>
            <a:off x="5572493" y="9240719"/>
            <a:ext cx="1818907" cy="355782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marL="0" lvl="0" indent="0" algn="l">
              <a:lnSpc>
                <a:spcPts val="2940"/>
              </a:lnSpc>
              <a:spcBef>
                <a:spcPct val="0"/>
              </a:spcBef>
            </a:pPr>
            <a:r>
              <a:rPr lang="en-US" sz="2100" b="1" dirty="0">
                <a:solidFill>
                  <a:srgbClr val="565656"/>
                </a:solidFill>
                <a:latin typeface="Montserrat Bold"/>
                <a:ea typeface="Montserrat Bold"/>
                <a:cs typeface="Montserrat Bold"/>
                <a:sym typeface="Montserrat Bold"/>
              </a:rPr>
              <a:t>Detaylı bilgi:</a:t>
            </a:r>
          </a:p>
        </p:txBody>
      </p:sp>
    </p:spTree>
  </p:cSld>
  <p:clrMapOvr>
    <a:masterClrMapping/>
  </p:clrMapOvr>
</p:sld>
</file>

<file path=ppt/slides/slide7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2"/>
          <p:cNvGrpSpPr/>
          <p:nvPr/>
        </p:nvGrpSpPr>
        <p:grpSpPr>
          <a:xfrm>
            <a:off x="9414121" y="0"/>
            <a:ext cx="8873880" cy="10287000"/>
            <a:chOff x="0" y="0"/>
            <a:chExt cx="3358824" cy="2709333"/>
          </a:xfrm>
          <a:solidFill>
            <a:schemeClr val="tx2">
              <a:lumMod val="75000"/>
            </a:schemeClr>
          </a:solidFill>
        </p:grpSpPr>
        <p:sp>
          <p:nvSpPr>
            <p:cNvPr id="3" name="Freeform 3"/>
            <p:cNvSpPr/>
            <p:nvPr/>
          </p:nvSpPr>
          <p:spPr>
            <a:xfrm>
              <a:off x="0" y="0"/>
              <a:ext cx="3358824" cy="2709333"/>
            </a:xfrm>
            <a:custGeom>
              <a:avLst/>
              <a:gdLst/>
              <a:ahLst/>
              <a:cxnLst/>
              <a:rect l="l" t="t" r="r" b="b"/>
              <a:pathLst>
                <a:path w="3358824" h="2709333">
                  <a:moveTo>
                    <a:pt x="0" y="0"/>
                  </a:moveTo>
                  <a:lnTo>
                    <a:pt x="3358824" y="0"/>
                  </a:lnTo>
                  <a:lnTo>
                    <a:pt x="3358824" y="2709333"/>
                  </a:lnTo>
                  <a:lnTo>
                    <a:pt x="0" y="2709333"/>
                  </a:lnTo>
                  <a:close/>
                </a:path>
              </a:pathLst>
            </a:custGeom>
            <a:grpFill/>
          </p:spPr>
          <p:txBody>
            <a:bodyPr/>
            <a:lstStyle/>
            <a:p>
              <a:endParaRPr lang="tr-TR"/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0" y="-38100"/>
              <a:ext cx="3358824" cy="2747433"/>
            </a:xfrm>
            <a:prstGeom prst="rect">
              <a:avLst/>
            </a:prstGeom>
            <a:grpFill/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940"/>
                </a:lnSpc>
              </a:pPr>
              <a:endParaRPr/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11653271" y="2195976"/>
            <a:ext cx="3241165" cy="5559935"/>
            <a:chOff x="0" y="0"/>
            <a:chExt cx="4321553" cy="7413246"/>
          </a:xfrm>
        </p:grpSpPr>
        <p:pic>
          <p:nvPicPr>
            <p:cNvPr id="6" name="Picture 6"/>
            <p:cNvPicPr>
              <a:picLocks noChangeAspect="1"/>
            </p:cNvPicPr>
            <p:nvPr/>
          </p:nvPicPr>
          <p:blipFill>
            <a:blip r:embed="rId2"/>
            <a:srcRect l="35426" r="35426"/>
            <a:stretch>
              <a:fillRect/>
            </a:stretch>
          </p:blipFill>
          <p:spPr>
            <a:xfrm>
              <a:off x="0" y="0"/>
              <a:ext cx="4321553" cy="7413246"/>
            </a:xfrm>
            <a:prstGeom prst="rect">
              <a:avLst/>
            </a:prstGeom>
          </p:spPr>
        </p:pic>
      </p:grpSp>
      <p:grpSp>
        <p:nvGrpSpPr>
          <p:cNvPr id="7" name="Group 7"/>
          <p:cNvGrpSpPr/>
          <p:nvPr/>
        </p:nvGrpSpPr>
        <p:grpSpPr>
          <a:xfrm>
            <a:off x="15046835" y="2195976"/>
            <a:ext cx="3241165" cy="5559935"/>
            <a:chOff x="0" y="0"/>
            <a:chExt cx="4321553" cy="7413246"/>
          </a:xfrm>
        </p:grpSpPr>
        <p:pic>
          <p:nvPicPr>
            <p:cNvPr id="8" name="Picture 8"/>
            <p:cNvPicPr>
              <a:picLocks noChangeAspect="1"/>
            </p:cNvPicPr>
            <p:nvPr/>
          </p:nvPicPr>
          <p:blipFill>
            <a:blip r:embed="rId2"/>
            <a:srcRect l="64263" r="6589"/>
            <a:stretch>
              <a:fillRect/>
            </a:stretch>
          </p:blipFill>
          <p:spPr>
            <a:xfrm>
              <a:off x="0" y="0"/>
              <a:ext cx="4321553" cy="7413246"/>
            </a:xfrm>
            <a:prstGeom prst="rect">
              <a:avLst/>
            </a:prstGeom>
          </p:spPr>
        </p:pic>
      </p:grpSp>
      <p:sp>
        <p:nvSpPr>
          <p:cNvPr id="9" name="Freeform 9"/>
          <p:cNvSpPr/>
          <p:nvPr/>
        </p:nvSpPr>
        <p:spPr>
          <a:xfrm>
            <a:off x="12400255" y="9021491"/>
            <a:ext cx="3211827" cy="2879938"/>
          </a:xfrm>
          <a:custGeom>
            <a:avLst/>
            <a:gdLst/>
            <a:ahLst/>
            <a:cxnLst/>
            <a:rect l="l" t="t" r="r" b="b"/>
            <a:pathLst>
              <a:path w="3211827" h="2879938">
                <a:moveTo>
                  <a:pt x="0" y="0"/>
                </a:moveTo>
                <a:lnTo>
                  <a:pt x="3211827" y="0"/>
                </a:lnTo>
                <a:lnTo>
                  <a:pt x="3211827" y="2879938"/>
                </a:lnTo>
                <a:lnTo>
                  <a:pt x="0" y="2879938"/>
                </a:lnTo>
                <a:lnTo>
                  <a:pt x="0" y="0"/>
                </a:lnTo>
                <a:close/>
              </a:path>
            </a:pathLst>
          </a:custGeom>
          <a:blipFill>
            <a:blip r:embed="rId3">
              <a:extLst>
                <a:ext uri="{96DAC541-7B7A-43D3-8B79-37D633B846F1}">
                  <asvg:svgBlip xmlns:asvg="http://schemas.microsoft.com/office/drawing/2016/SVG/main" r:embed="rId4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tr-TR"/>
          </a:p>
        </p:txBody>
      </p:sp>
      <p:sp>
        <p:nvSpPr>
          <p:cNvPr id="10" name="Freeform 10"/>
          <p:cNvSpPr/>
          <p:nvPr/>
        </p:nvSpPr>
        <p:spPr>
          <a:xfrm>
            <a:off x="16052795" y="596667"/>
            <a:ext cx="1216708" cy="1216708"/>
          </a:xfrm>
          <a:custGeom>
            <a:avLst/>
            <a:gdLst/>
            <a:ahLst/>
            <a:cxnLst/>
            <a:rect l="l" t="t" r="r" b="b"/>
            <a:pathLst>
              <a:path w="1216708" h="1216708">
                <a:moveTo>
                  <a:pt x="0" y="0"/>
                </a:moveTo>
                <a:lnTo>
                  <a:pt x="1216708" y="0"/>
                </a:lnTo>
                <a:lnTo>
                  <a:pt x="1216708" y="1216708"/>
                </a:lnTo>
                <a:lnTo>
                  <a:pt x="0" y="1216708"/>
                </a:lnTo>
                <a:lnTo>
                  <a:pt x="0" y="0"/>
                </a:lnTo>
                <a:close/>
              </a:path>
            </a:pathLst>
          </a:custGeom>
          <a:blipFill>
            <a:blip r:embed="rId5"/>
            <a:stretch>
              <a:fillRect/>
            </a:stretch>
          </a:blipFill>
          <a:ln cap="sq">
            <a:noFill/>
            <a:prstDash val="solid"/>
            <a:miter/>
          </a:ln>
        </p:spPr>
        <p:txBody>
          <a:bodyPr/>
          <a:lstStyle/>
          <a:p>
            <a:endParaRPr lang="tr-TR"/>
          </a:p>
        </p:txBody>
      </p:sp>
      <p:sp>
        <p:nvSpPr>
          <p:cNvPr id="11" name="Freeform 11"/>
          <p:cNvSpPr/>
          <p:nvPr/>
        </p:nvSpPr>
        <p:spPr>
          <a:xfrm>
            <a:off x="851334" y="596667"/>
            <a:ext cx="2061427" cy="2061427"/>
          </a:xfrm>
          <a:custGeom>
            <a:avLst/>
            <a:gdLst/>
            <a:ahLst/>
            <a:cxnLst/>
            <a:rect l="l" t="t" r="r" b="b"/>
            <a:pathLst>
              <a:path w="2061427" h="2061427">
                <a:moveTo>
                  <a:pt x="0" y="0"/>
                </a:moveTo>
                <a:lnTo>
                  <a:pt x="2061428" y="0"/>
                </a:lnTo>
                <a:lnTo>
                  <a:pt x="2061428" y="2061427"/>
                </a:lnTo>
                <a:lnTo>
                  <a:pt x="0" y="2061427"/>
                </a:lnTo>
                <a:lnTo>
                  <a:pt x="0" y="0"/>
                </a:lnTo>
                <a:close/>
              </a:path>
            </a:pathLst>
          </a:custGeom>
          <a:blipFill>
            <a:blip r:embed="rId6">
              <a:extLst>
                <a:ext uri="{96DAC541-7B7A-43D3-8B79-37D633B846F1}">
                  <asvg:svgBlip xmlns:asvg="http://schemas.microsoft.com/office/drawing/2016/SVG/main" r:embed="rId7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tr-TR"/>
          </a:p>
        </p:txBody>
      </p:sp>
      <p:sp>
        <p:nvSpPr>
          <p:cNvPr id="12" name="Freeform 12"/>
          <p:cNvSpPr/>
          <p:nvPr/>
        </p:nvSpPr>
        <p:spPr>
          <a:xfrm>
            <a:off x="854169" y="7252751"/>
            <a:ext cx="386295" cy="386295"/>
          </a:xfrm>
          <a:custGeom>
            <a:avLst/>
            <a:gdLst/>
            <a:ahLst/>
            <a:cxnLst/>
            <a:rect l="l" t="t" r="r" b="b"/>
            <a:pathLst>
              <a:path w="386295" h="386295">
                <a:moveTo>
                  <a:pt x="0" y="0"/>
                </a:moveTo>
                <a:lnTo>
                  <a:pt x="386295" y="0"/>
                </a:lnTo>
                <a:lnTo>
                  <a:pt x="386295" y="386295"/>
                </a:lnTo>
                <a:lnTo>
                  <a:pt x="0" y="386295"/>
                </a:lnTo>
                <a:lnTo>
                  <a:pt x="0" y="0"/>
                </a:lnTo>
                <a:close/>
              </a:path>
            </a:pathLst>
          </a:custGeom>
          <a:blipFill>
            <a:blip r:embed="rId8">
              <a:extLst>
                <a:ext uri="{96DAC541-7B7A-43D3-8B79-37D633B846F1}">
                  <asvg:svgBlip xmlns:asvg="http://schemas.microsoft.com/office/drawing/2016/SVG/main" r:embed="rId9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tr-TR"/>
          </a:p>
        </p:txBody>
      </p:sp>
      <p:sp>
        <p:nvSpPr>
          <p:cNvPr id="13" name="Freeform 13"/>
          <p:cNvSpPr/>
          <p:nvPr/>
        </p:nvSpPr>
        <p:spPr>
          <a:xfrm>
            <a:off x="812686" y="7755911"/>
            <a:ext cx="595651" cy="347711"/>
          </a:xfrm>
          <a:custGeom>
            <a:avLst/>
            <a:gdLst/>
            <a:ahLst/>
            <a:cxnLst/>
            <a:rect l="l" t="t" r="r" b="b"/>
            <a:pathLst>
              <a:path w="595651" h="347711">
                <a:moveTo>
                  <a:pt x="0" y="0"/>
                </a:moveTo>
                <a:lnTo>
                  <a:pt x="595651" y="0"/>
                </a:lnTo>
                <a:lnTo>
                  <a:pt x="595651" y="347711"/>
                </a:lnTo>
                <a:lnTo>
                  <a:pt x="0" y="347711"/>
                </a:lnTo>
                <a:lnTo>
                  <a:pt x="0" y="0"/>
                </a:lnTo>
                <a:close/>
              </a:path>
            </a:pathLst>
          </a:custGeom>
          <a:blipFill>
            <a:blip r:embed="rId10">
              <a:extLst>
                <a:ext uri="{96DAC541-7B7A-43D3-8B79-37D633B846F1}">
                  <asvg:svgBlip xmlns:asvg="http://schemas.microsoft.com/office/drawing/2016/SVG/main" r:embed="rId11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tr-TR"/>
          </a:p>
        </p:txBody>
      </p:sp>
      <p:sp>
        <p:nvSpPr>
          <p:cNvPr id="17" name="TextBox 17"/>
          <p:cNvSpPr txBox="1"/>
          <p:nvPr/>
        </p:nvSpPr>
        <p:spPr>
          <a:xfrm>
            <a:off x="1882048" y="2358708"/>
            <a:ext cx="9440648" cy="35877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2800"/>
              </a:lnSpc>
            </a:pPr>
            <a:r>
              <a:rPr lang="en-US" sz="2000">
                <a:solidFill>
                  <a:srgbClr val="000000"/>
                </a:solidFill>
                <a:latin typeface="Roboto Condensed"/>
                <a:ea typeface="Roboto Condensed"/>
                <a:cs typeface="Roboto Condensed"/>
                <a:sym typeface="Roboto Condensed"/>
              </a:rPr>
              <a:t>PRODÜKSİYON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1127035" y="1522605"/>
            <a:ext cx="9440648" cy="855888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6900"/>
              </a:lnSpc>
            </a:pPr>
            <a:r>
              <a:rPr lang="en-US" sz="4928">
                <a:solidFill>
                  <a:srgbClr val="000000"/>
                </a:solidFill>
                <a:latin typeface="Roboto Condensed"/>
                <a:ea typeface="Roboto Condensed"/>
                <a:cs typeface="Roboto Condensed"/>
                <a:sym typeface="Roboto Condensed"/>
              </a:rPr>
              <a:t>BODY LOGO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8256852" y="2195976"/>
            <a:ext cx="3241165" cy="5559935"/>
            <a:chOff x="0" y="0"/>
            <a:chExt cx="4321553" cy="7413246"/>
          </a:xfrm>
        </p:grpSpPr>
        <p:pic>
          <p:nvPicPr>
            <p:cNvPr id="20" name="Picture 20"/>
            <p:cNvPicPr>
              <a:picLocks noChangeAspect="1"/>
            </p:cNvPicPr>
            <p:nvPr/>
          </p:nvPicPr>
          <p:blipFill>
            <a:blip r:embed="rId2"/>
            <a:srcRect r="70852"/>
            <a:stretch>
              <a:fillRect/>
            </a:stretch>
          </p:blipFill>
          <p:spPr>
            <a:xfrm>
              <a:off x="0" y="0"/>
              <a:ext cx="4321553" cy="7413246"/>
            </a:xfrm>
            <a:prstGeom prst="rect">
              <a:avLst/>
            </a:prstGeom>
          </p:spPr>
        </p:pic>
      </p:grpSp>
      <p:sp>
        <p:nvSpPr>
          <p:cNvPr id="21" name="Freeform 21"/>
          <p:cNvSpPr/>
          <p:nvPr/>
        </p:nvSpPr>
        <p:spPr>
          <a:xfrm>
            <a:off x="9838607" y="9258300"/>
            <a:ext cx="824341" cy="607951"/>
          </a:xfrm>
          <a:custGeom>
            <a:avLst/>
            <a:gdLst/>
            <a:ahLst/>
            <a:cxnLst/>
            <a:rect l="l" t="t" r="r" b="b"/>
            <a:pathLst>
              <a:path w="824341" h="607951">
                <a:moveTo>
                  <a:pt x="0" y="0"/>
                </a:moveTo>
                <a:lnTo>
                  <a:pt x="824341" y="0"/>
                </a:lnTo>
                <a:lnTo>
                  <a:pt x="824341" y="607951"/>
                </a:lnTo>
                <a:lnTo>
                  <a:pt x="0" y="607951"/>
                </a:lnTo>
                <a:lnTo>
                  <a:pt x="0" y="0"/>
                </a:lnTo>
                <a:close/>
              </a:path>
            </a:pathLst>
          </a:custGeom>
        </p:spPr>
        <p:txBody>
          <a:bodyPr/>
          <a:lstStyle/>
          <a:p>
            <a:endParaRPr lang="tr-TR"/>
          </a:p>
        </p:txBody>
      </p:sp>
      <p:sp>
        <p:nvSpPr>
          <p:cNvPr id="22" name="Freeform 22"/>
          <p:cNvSpPr/>
          <p:nvPr/>
        </p:nvSpPr>
        <p:spPr>
          <a:xfrm>
            <a:off x="10384741" y="9590801"/>
            <a:ext cx="556412" cy="569949"/>
          </a:xfrm>
          <a:custGeom>
            <a:avLst/>
            <a:gdLst/>
            <a:ahLst/>
            <a:cxnLst/>
            <a:rect l="l" t="t" r="r" b="b"/>
            <a:pathLst>
              <a:path w="556412" h="569949">
                <a:moveTo>
                  <a:pt x="0" y="0"/>
                </a:moveTo>
                <a:lnTo>
                  <a:pt x="556413" y="0"/>
                </a:lnTo>
                <a:lnTo>
                  <a:pt x="556413" y="569949"/>
                </a:lnTo>
                <a:lnTo>
                  <a:pt x="0" y="569949"/>
                </a:lnTo>
                <a:lnTo>
                  <a:pt x="0" y="0"/>
                </a:lnTo>
                <a:close/>
              </a:path>
            </a:pathLst>
          </a:custGeom>
          <a:blipFill>
            <a:blip r:embed="rId12">
              <a:extLst>
                <a:ext uri="{96DAC541-7B7A-43D3-8B79-37D633B846F1}">
                  <asvg:svgBlip xmlns:asvg="http://schemas.microsoft.com/office/drawing/2016/SVG/main" r:embed="rId13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tr-TR"/>
          </a:p>
        </p:txBody>
      </p:sp>
      <p:sp>
        <p:nvSpPr>
          <p:cNvPr id="23" name="TextBox 23"/>
          <p:cNvSpPr txBox="1"/>
          <p:nvPr/>
        </p:nvSpPr>
        <p:spPr>
          <a:xfrm>
            <a:off x="1589642" y="7248731"/>
            <a:ext cx="4994913" cy="355782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marL="0" lvl="0" indent="0" algn="l">
              <a:lnSpc>
                <a:spcPts val="2940"/>
              </a:lnSpc>
              <a:spcBef>
                <a:spcPct val="0"/>
              </a:spcBef>
            </a:pPr>
            <a:r>
              <a:rPr lang="en-US" sz="2100" b="1" dirty="0">
                <a:solidFill>
                  <a:srgbClr val="565656"/>
                </a:solidFill>
                <a:latin typeface="Montserrat Bold"/>
                <a:ea typeface="Montserrat Bold"/>
                <a:cs typeface="Montserrat Bold"/>
                <a:sym typeface="Montserrat Bold"/>
              </a:rPr>
              <a:t>60-120 dk (</a:t>
            </a:r>
            <a:r>
              <a:rPr lang="en-US" sz="2100" b="1" dirty="0" err="1">
                <a:solidFill>
                  <a:srgbClr val="565656"/>
                </a:solidFill>
                <a:latin typeface="Montserrat Bold"/>
                <a:ea typeface="Montserrat Bold"/>
                <a:cs typeface="Montserrat Bold"/>
                <a:sym typeface="Montserrat Bold"/>
              </a:rPr>
              <a:t>Hazırlık</a:t>
            </a:r>
            <a:r>
              <a:rPr lang="en-US" sz="2100" b="1" dirty="0">
                <a:solidFill>
                  <a:srgbClr val="565656"/>
                </a:solidFill>
                <a:latin typeface="Montserrat Bold"/>
                <a:ea typeface="Montserrat Bold"/>
                <a:cs typeface="Montserrat Bold"/>
                <a:sym typeface="Montserrat Bold"/>
              </a:rPr>
              <a:t> </a:t>
            </a:r>
            <a:r>
              <a:rPr lang="en-US" sz="2100" b="1" dirty="0" err="1">
                <a:solidFill>
                  <a:srgbClr val="565656"/>
                </a:solidFill>
                <a:latin typeface="Montserrat Bold"/>
                <a:ea typeface="Montserrat Bold"/>
                <a:cs typeface="Montserrat Bold"/>
                <a:sym typeface="Montserrat Bold"/>
              </a:rPr>
              <a:t>süreci</a:t>
            </a:r>
            <a:r>
              <a:rPr lang="en-US" sz="2100" b="1" dirty="0">
                <a:solidFill>
                  <a:srgbClr val="565656"/>
                </a:solidFill>
                <a:latin typeface="Montserrat Bold"/>
                <a:ea typeface="Montserrat Bold"/>
                <a:cs typeface="Montserrat Bold"/>
                <a:sym typeface="Montserrat Bold"/>
              </a:rPr>
              <a:t> 6-7 </a:t>
            </a:r>
            <a:r>
              <a:rPr lang="en-US" sz="2100" b="1" dirty="0" err="1">
                <a:solidFill>
                  <a:srgbClr val="565656"/>
                </a:solidFill>
                <a:latin typeface="Montserrat Bold"/>
                <a:ea typeface="Montserrat Bold"/>
                <a:cs typeface="Montserrat Bold"/>
                <a:sym typeface="Montserrat Bold"/>
              </a:rPr>
              <a:t>saat</a:t>
            </a:r>
            <a:r>
              <a:rPr lang="en-US" sz="2100" b="1" dirty="0">
                <a:solidFill>
                  <a:srgbClr val="565656"/>
                </a:solidFill>
                <a:latin typeface="Montserrat Bold"/>
                <a:ea typeface="Montserrat Bold"/>
                <a:cs typeface="Montserrat Bold"/>
                <a:sym typeface="Montserrat Bold"/>
              </a:rPr>
              <a:t>)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1589642" y="7756913"/>
            <a:ext cx="4923998" cy="355782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marL="0" lvl="0" indent="0" algn="l">
              <a:lnSpc>
                <a:spcPts val="2940"/>
              </a:lnSpc>
              <a:spcBef>
                <a:spcPct val="0"/>
              </a:spcBef>
            </a:pPr>
            <a:r>
              <a:rPr lang="en-US" sz="2100" b="1" u="none" strike="noStrike" dirty="0">
                <a:solidFill>
                  <a:srgbClr val="565656"/>
                </a:solidFill>
                <a:latin typeface="Montserrat Bold"/>
                <a:ea typeface="Montserrat Bold"/>
                <a:cs typeface="Montserrat Bold"/>
                <a:sym typeface="Montserrat Bold"/>
              </a:rPr>
              <a:t>1 moderatör, 1 koordinatör, asistan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834810" y="8265547"/>
            <a:ext cx="3584789" cy="347711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marL="0" lvl="0" indent="0" algn="l">
              <a:lnSpc>
                <a:spcPts val="2940"/>
              </a:lnSpc>
              <a:spcBef>
                <a:spcPct val="0"/>
              </a:spcBef>
            </a:pPr>
            <a:r>
              <a:rPr lang="en-US" sz="2100" b="1" u="none" strike="noStrike" dirty="0">
                <a:solidFill>
                  <a:srgbClr val="565656"/>
                </a:solidFill>
                <a:latin typeface="Montserrat Bold"/>
                <a:ea typeface="Montserrat Bold"/>
                <a:cs typeface="Montserrat Bold"/>
                <a:sym typeface="Montserrat Bold"/>
              </a:rPr>
              <a:t>Katılımcı Sayısı:  50-5000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904312" y="2836615"/>
            <a:ext cx="7020488" cy="4282454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just">
              <a:lnSpc>
                <a:spcPts val="2800"/>
              </a:lnSpc>
            </a:pP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  <a:hlinkClick r:id="rId14" tooltip="https://youtu.be/JG12LpqA1BI"/>
              </a:rPr>
              <a:t>“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Sensiz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bu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şirket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tam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olmaz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”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mesajını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vermenin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en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keyifli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yolu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!</a:t>
            </a:r>
          </a:p>
          <a:p>
            <a:pPr algn="just">
              <a:lnSpc>
                <a:spcPts val="2800"/>
              </a:lnSpc>
            </a:pPr>
            <a:endParaRPr lang="en-US" sz="2000" dirty="0">
              <a:solidFill>
                <a:srgbClr val="565656"/>
              </a:solidFill>
              <a:latin typeface="Montserrat"/>
              <a:ea typeface="Montserrat"/>
              <a:cs typeface="Montserrat"/>
              <a:sym typeface="Montserrat"/>
            </a:endParaRPr>
          </a:p>
          <a:p>
            <a:pPr marL="0" lvl="0" indent="0" algn="just">
              <a:lnSpc>
                <a:spcPts val="2800"/>
              </a:lnSpc>
              <a:spcBef>
                <a:spcPct val="0"/>
              </a:spcBef>
            </a:pP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İnsan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kaynağı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,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şirketimiz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için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en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önemli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zenginliğimizdir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. Body Logo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bunu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vurgulamanın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en etkili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yöntemlerindendir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.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Oluşturmak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istediğimiz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mesaj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veya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logo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için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yapılacak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ön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çalışmanın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ardından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uygun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kıyafetler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seçilir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ve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konumlandırma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yapılır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.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Yeterince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provanın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ardından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gerçekleştirilecek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çalışmada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tüm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ekibinizin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nasıl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ahenkle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, tek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vücut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hareket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ettiğine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şaşıracaksınız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!</a:t>
            </a:r>
            <a:endParaRPr lang="en-US" sz="2000" dirty="0">
              <a:solidFill>
                <a:srgbClr val="565656"/>
              </a:solidFill>
              <a:latin typeface="Montserrat"/>
              <a:ea typeface="Montserrat"/>
              <a:cs typeface="Montserrat"/>
              <a:sym typeface="Montserrat"/>
              <a:hlinkClick r:id="rId14" tooltip="https://youtu.be/JG12LpqA1BI"/>
            </a:endParaRPr>
          </a:p>
          <a:p>
            <a:pPr marL="0" lvl="0" indent="0" algn="l">
              <a:lnSpc>
                <a:spcPts val="2800"/>
              </a:lnSpc>
              <a:spcBef>
                <a:spcPct val="0"/>
              </a:spcBef>
            </a:pPr>
            <a:endParaRPr lang="en-US" sz="2000" dirty="0">
              <a:solidFill>
                <a:srgbClr val="565656"/>
              </a:solidFill>
              <a:latin typeface="Montserrat"/>
              <a:ea typeface="Montserrat"/>
              <a:cs typeface="Montserrat"/>
              <a:sym typeface="Montserrat"/>
              <a:hlinkClick r:id="rId14" tooltip="https://youtu.be/JG12LpqA1BI"/>
            </a:endParaRPr>
          </a:p>
        </p:txBody>
      </p:sp>
      <p:sp>
        <p:nvSpPr>
          <p:cNvPr id="27" name="TextBox 27"/>
          <p:cNvSpPr txBox="1"/>
          <p:nvPr/>
        </p:nvSpPr>
        <p:spPr>
          <a:xfrm>
            <a:off x="1028700" y="9463603"/>
            <a:ext cx="1980378" cy="26670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2160"/>
              </a:lnSpc>
            </a:pPr>
            <a:r>
              <a:rPr lang="en-US" sz="1800" b="1">
                <a:solidFill>
                  <a:srgbClr val="FFFFFF"/>
                </a:solidFill>
                <a:latin typeface="Montserrat Bold"/>
                <a:ea typeface="Montserrat Bold"/>
                <a:cs typeface="Montserrat Bold"/>
                <a:sym typeface="Montserrat Bold"/>
              </a:rPr>
              <a:t>Fiyat: </a:t>
            </a:r>
          </a:p>
        </p:txBody>
      </p:sp>
      <p:sp>
        <p:nvSpPr>
          <p:cNvPr id="28" name="TextBox 28"/>
          <p:cNvSpPr txBox="1"/>
          <p:nvPr/>
        </p:nvSpPr>
        <p:spPr>
          <a:xfrm>
            <a:off x="3274322" y="9587428"/>
            <a:ext cx="6564285" cy="32321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0" lvl="0" indent="0" algn="ctr">
              <a:lnSpc>
                <a:spcPts val="2660"/>
              </a:lnSpc>
              <a:spcBef>
                <a:spcPct val="0"/>
              </a:spcBef>
            </a:pPr>
            <a:r>
              <a:rPr lang="en-US" sz="190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https://www.m3.com.tr/body-logo/ </a:t>
            </a:r>
          </a:p>
        </p:txBody>
      </p:sp>
      <p:sp>
        <p:nvSpPr>
          <p:cNvPr id="29" name="TextBox 29"/>
          <p:cNvSpPr txBox="1"/>
          <p:nvPr/>
        </p:nvSpPr>
        <p:spPr>
          <a:xfrm>
            <a:off x="5572493" y="9240719"/>
            <a:ext cx="1895107" cy="346709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marL="0" lvl="0" indent="0" algn="l">
              <a:lnSpc>
                <a:spcPts val="2940"/>
              </a:lnSpc>
              <a:spcBef>
                <a:spcPct val="0"/>
              </a:spcBef>
            </a:pPr>
            <a:r>
              <a:rPr lang="en-US" sz="2100" b="1" dirty="0">
                <a:solidFill>
                  <a:srgbClr val="565656"/>
                </a:solidFill>
                <a:latin typeface="Montserrat Bold"/>
                <a:ea typeface="Montserrat Bold"/>
                <a:cs typeface="Montserrat Bold"/>
                <a:sym typeface="Montserrat Bold"/>
              </a:rPr>
              <a:t>Detaylı bilgi:</a:t>
            </a:r>
          </a:p>
        </p:txBody>
      </p:sp>
    </p:spTree>
  </p:cSld>
  <p:clrMapOvr>
    <a:masterClrMapping/>
  </p:clrMapOvr>
</p:sld>
</file>

<file path=ppt/slides/slide7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2"/>
          <p:cNvGrpSpPr/>
          <p:nvPr/>
        </p:nvGrpSpPr>
        <p:grpSpPr>
          <a:xfrm>
            <a:off x="9414121" y="0"/>
            <a:ext cx="8873880" cy="10287000"/>
            <a:chOff x="0" y="0"/>
            <a:chExt cx="3358824" cy="2709333"/>
          </a:xfrm>
          <a:solidFill>
            <a:schemeClr val="tx2">
              <a:lumMod val="75000"/>
            </a:schemeClr>
          </a:solidFill>
        </p:grpSpPr>
        <p:sp>
          <p:nvSpPr>
            <p:cNvPr id="3" name="Freeform 3"/>
            <p:cNvSpPr/>
            <p:nvPr/>
          </p:nvSpPr>
          <p:spPr>
            <a:xfrm>
              <a:off x="0" y="0"/>
              <a:ext cx="3358824" cy="2709333"/>
            </a:xfrm>
            <a:custGeom>
              <a:avLst/>
              <a:gdLst/>
              <a:ahLst/>
              <a:cxnLst/>
              <a:rect l="l" t="t" r="r" b="b"/>
              <a:pathLst>
                <a:path w="3358824" h="2709333">
                  <a:moveTo>
                    <a:pt x="0" y="0"/>
                  </a:moveTo>
                  <a:lnTo>
                    <a:pt x="3358824" y="0"/>
                  </a:lnTo>
                  <a:lnTo>
                    <a:pt x="3358824" y="2709333"/>
                  </a:lnTo>
                  <a:lnTo>
                    <a:pt x="0" y="2709333"/>
                  </a:lnTo>
                  <a:close/>
                </a:path>
              </a:pathLst>
            </a:custGeom>
            <a:grpFill/>
          </p:spPr>
          <p:txBody>
            <a:bodyPr/>
            <a:lstStyle/>
            <a:p>
              <a:endParaRPr lang="tr-TR"/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0" y="-38100"/>
              <a:ext cx="3358824" cy="2747433"/>
            </a:xfrm>
            <a:prstGeom prst="rect">
              <a:avLst/>
            </a:prstGeom>
            <a:grpFill/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940"/>
                </a:lnSpc>
              </a:pPr>
              <a:endParaRPr/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11653271" y="2195976"/>
            <a:ext cx="3241165" cy="5559935"/>
            <a:chOff x="0" y="0"/>
            <a:chExt cx="4321553" cy="7413246"/>
          </a:xfrm>
        </p:grpSpPr>
        <p:pic>
          <p:nvPicPr>
            <p:cNvPr id="6" name="Picture 6"/>
            <p:cNvPicPr>
              <a:picLocks noChangeAspect="1"/>
            </p:cNvPicPr>
            <p:nvPr/>
          </p:nvPicPr>
          <p:blipFill>
            <a:blip r:embed="rId2"/>
            <a:srcRect l="38537" t="1959" r="31023" b="2261"/>
            <a:stretch>
              <a:fillRect/>
            </a:stretch>
          </p:blipFill>
          <p:spPr>
            <a:xfrm>
              <a:off x="0" y="0"/>
              <a:ext cx="4321553" cy="7413246"/>
            </a:xfrm>
            <a:prstGeom prst="rect">
              <a:avLst/>
            </a:prstGeom>
          </p:spPr>
        </p:pic>
      </p:grpSp>
      <p:grpSp>
        <p:nvGrpSpPr>
          <p:cNvPr id="7" name="Group 7"/>
          <p:cNvGrpSpPr/>
          <p:nvPr/>
        </p:nvGrpSpPr>
        <p:grpSpPr>
          <a:xfrm>
            <a:off x="15046835" y="2195976"/>
            <a:ext cx="3241165" cy="5559935"/>
            <a:chOff x="0" y="0"/>
            <a:chExt cx="4321553" cy="7413246"/>
          </a:xfrm>
        </p:grpSpPr>
        <p:pic>
          <p:nvPicPr>
            <p:cNvPr id="8" name="Picture 8"/>
            <p:cNvPicPr>
              <a:picLocks noChangeAspect="1"/>
            </p:cNvPicPr>
            <p:nvPr/>
          </p:nvPicPr>
          <p:blipFill>
            <a:blip r:embed="rId3"/>
            <a:srcRect l="36383" t="3971" r="33974" b="3027"/>
            <a:stretch>
              <a:fillRect/>
            </a:stretch>
          </p:blipFill>
          <p:spPr>
            <a:xfrm>
              <a:off x="0" y="0"/>
              <a:ext cx="4321553" cy="7413246"/>
            </a:xfrm>
            <a:prstGeom prst="rect">
              <a:avLst/>
            </a:prstGeom>
          </p:spPr>
        </p:pic>
      </p:grpSp>
      <p:sp>
        <p:nvSpPr>
          <p:cNvPr id="9" name="Freeform 9"/>
          <p:cNvSpPr/>
          <p:nvPr/>
        </p:nvSpPr>
        <p:spPr>
          <a:xfrm>
            <a:off x="12400255" y="9021491"/>
            <a:ext cx="3211827" cy="2879938"/>
          </a:xfrm>
          <a:custGeom>
            <a:avLst/>
            <a:gdLst/>
            <a:ahLst/>
            <a:cxnLst/>
            <a:rect l="l" t="t" r="r" b="b"/>
            <a:pathLst>
              <a:path w="3211827" h="2879938">
                <a:moveTo>
                  <a:pt x="0" y="0"/>
                </a:moveTo>
                <a:lnTo>
                  <a:pt x="3211827" y="0"/>
                </a:lnTo>
                <a:lnTo>
                  <a:pt x="3211827" y="2879938"/>
                </a:lnTo>
                <a:lnTo>
                  <a:pt x="0" y="2879938"/>
                </a:lnTo>
                <a:lnTo>
                  <a:pt x="0" y="0"/>
                </a:lnTo>
                <a:close/>
              </a:path>
            </a:pathLst>
          </a:custGeom>
          <a:blipFill>
            <a:blip r:embed="rId4">
              <a:extLst>
                <a:ext uri="{96DAC541-7B7A-43D3-8B79-37D633B846F1}">
                  <asvg:svgBlip xmlns:asvg="http://schemas.microsoft.com/office/drawing/2016/SVG/main" r:embed="rId5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tr-TR"/>
          </a:p>
        </p:txBody>
      </p:sp>
      <p:sp>
        <p:nvSpPr>
          <p:cNvPr id="10" name="Freeform 10"/>
          <p:cNvSpPr/>
          <p:nvPr/>
        </p:nvSpPr>
        <p:spPr>
          <a:xfrm>
            <a:off x="16052795" y="596667"/>
            <a:ext cx="1216708" cy="1216708"/>
          </a:xfrm>
          <a:custGeom>
            <a:avLst/>
            <a:gdLst/>
            <a:ahLst/>
            <a:cxnLst/>
            <a:rect l="l" t="t" r="r" b="b"/>
            <a:pathLst>
              <a:path w="1216708" h="1216708">
                <a:moveTo>
                  <a:pt x="0" y="0"/>
                </a:moveTo>
                <a:lnTo>
                  <a:pt x="1216708" y="0"/>
                </a:lnTo>
                <a:lnTo>
                  <a:pt x="1216708" y="1216708"/>
                </a:lnTo>
                <a:lnTo>
                  <a:pt x="0" y="1216708"/>
                </a:lnTo>
                <a:lnTo>
                  <a:pt x="0" y="0"/>
                </a:lnTo>
                <a:close/>
              </a:path>
            </a:pathLst>
          </a:custGeom>
          <a:blipFill>
            <a:blip r:embed="rId6"/>
            <a:stretch>
              <a:fillRect/>
            </a:stretch>
          </a:blipFill>
          <a:ln cap="sq">
            <a:noFill/>
            <a:prstDash val="solid"/>
            <a:miter/>
          </a:ln>
        </p:spPr>
        <p:txBody>
          <a:bodyPr/>
          <a:lstStyle/>
          <a:p>
            <a:endParaRPr lang="tr-TR"/>
          </a:p>
        </p:txBody>
      </p:sp>
      <p:sp>
        <p:nvSpPr>
          <p:cNvPr id="11" name="Freeform 11"/>
          <p:cNvSpPr/>
          <p:nvPr/>
        </p:nvSpPr>
        <p:spPr>
          <a:xfrm>
            <a:off x="851334" y="596667"/>
            <a:ext cx="2061427" cy="2061427"/>
          </a:xfrm>
          <a:custGeom>
            <a:avLst/>
            <a:gdLst/>
            <a:ahLst/>
            <a:cxnLst/>
            <a:rect l="l" t="t" r="r" b="b"/>
            <a:pathLst>
              <a:path w="2061427" h="2061427">
                <a:moveTo>
                  <a:pt x="0" y="0"/>
                </a:moveTo>
                <a:lnTo>
                  <a:pt x="2061428" y="0"/>
                </a:lnTo>
                <a:lnTo>
                  <a:pt x="2061428" y="2061427"/>
                </a:lnTo>
                <a:lnTo>
                  <a:pt x="0" y="2061427"/>
                </a:lnTo>
                <a:lnTo>
                  <a:pt x="0" y="0"/>
                </a:lnTo>
                <a:close/>
              </a:path>
            </a:pathLst>
          </a:custGeom>
          <a:blipFill>
            <a:blip r:embed="rId7">
              <a:extLst>
                <a:ext uri="{96DAC541-7B7A-43D3-8B79-37D633B846F1}">
                  <asvg:svgBlip xmlns:asvg="http://schemas.microsoft.com/office/drawing/2016/SVG/main" r:embed="rId8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tr-TR"/>
          </a:p>
        </p:txBody>
      </p:sp>
      <p:sp>
        <p:nvSpPr>
          <p:cNvPr id="12" name="Freeform 12"/>
          <p:cNvSpPr/>
          <p:nvPr/>
        </p:nvSpPr>
        <p:spPr>
          <a:xfrm>
            <a:off x="854169" y="7252751"/>
            <a:ext cx="386295" cy="386295"/>
          </a:xfrm>
          <a:custGeom>
            <a:avLst/>
            <a:gdLst/>
            <a:ahLst/>
            <a:cxnLst/>
            <a:rect l="l" t="t" r="r" b="b"/>
            <a:pathLst>
              <a:path w="386295" h="386295">
                <a:moveTo>
                  <a:pt x="0" y="0"/>
                </a:moveTo>
                <a:lnTo>
                  <a:pt x="386295" y="0"/>
                </a:lnTo>
                <a:lnTo>
                  <a:pt x="386295" y="386295"/>
                </a:lnTo>
                <a:lnTo>
                  <a:pt x="0" y="386295"/>
                </a:lnTo>
                <a:lnTo>
                  <a:pt x="0" y="0"/>
                </a:lnTo>
                <a:close/>
              </a:path>
            </a:pathLst>
          </a:custGeom>
          <a:blipFill>
            <a:blip r:embed="rId9">
              <a:extLst>
                <a:ext uri="{96DAC541-7B7A-43D3-8B79-37D633B846F1}">
                  <asvg:svgBlip xmlns:asvg="http://schemas.microsoft.com/office/drawing/2016/SVG/main" r:embed="rId10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tr-TR"/>
          </a:p>
        </p:txBody>
      </p:sp>
      <p:sp>
        <p:nvSpPr>
          <p:cNvPr id="13" name="Freeform 13"/>
          <p:cNvSpPr/>
          <p:nvPr/>
        </p:nvSpPr>
        <p:spPr>
          <a:xfrm>
            <a:off x="812686" y="7755911"/>
            <a:ext cx="595651" cy="347711"/>
          </a:xfrm>
          <a:custGeom>
            <a:avLst/>
            <a:gdLst/>
            <a:ahLst/>
            <a:cxnLst/>
            <a:rect l="l" t="t" r="r" b="b"/>
            <a:pathLst>
              <a:path w="595651" h="347711">
                <a:moveTo>
                  <a:pt x="0" y="0"/>
                </a:moveTo>
                <a:lnTo>
                  <a:pt x="595651" y="0"/>
                </a:lnTo>
                <a:lnTo>
                  <a:pt x="595651" y="347711"/>
                </a:lnTo>
                <a:lnTo>
                  <a:pt x="0" y="347711"/>
                </a:lnTo>
                <a:lnTo>
                  <a:pt x="0" y="0"/>
                </a:lnTo>
                <a:close/>
              </a:path>
            </a:pathLst>
          </a:custGeom>
          <a:blipFill>
            <a:blip r:embed="rId11">
              <a:extLst>
                <a:ext uri="{96DAC541-7B7A-43D3-8B79-37D633B846F1}">
                  <asvg:svgBlip xmlns:asvg="http://schemas.microsoft.com/office/drawing/2016/SVG/main" r:embed="rId12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tr-TR"/>
          </a:p>
        </p:txBody>
      </p:sp>
      <p:sp>
        <p:nvSpPr>
          <p:cNvPr id="17" name="TextBox 17"/>
          <p:cNvSpPr txBox="1"/>
          <p:nvPr/>
        </p:nvSpPr>
        <p:spPr>
          <a:xfrm>
            <a:off x="1882048" y="2358708"/>
            <a:ext cx="9440648" cy="35877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2800"/>
              </a:lnSpc>
            </a:pPr>
            <a:r>
              <a:rPr lang="en-US" sz="2000">
                <a:solidFill>
                  <a:srgbClr val="000000"/>
                </a:solidFill>
                <a:latin typeface="Roboto Condensed"/>
                <a:ea typeface="Roboto Condensed"/>
                <a:cs typeface="Roboto Condensed"/>
                <a:sym typeface="Roboto Condensed"/>
              </a:rPr>
              <a:t>PRODÜKSİYON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1127035" y="1522605"/>
            <a:ext cx="9440648" cy="855888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6900"/>
              </a:lnSpc>
            </a:pPr>
            <a:r>
              <a:rPr lang="en-US" sz="4928">
                <a:solidFill>
                  <a:srgbClr val="000000"/>
                </a:solidFill>
                <a:latin typeface="Roboto Condensed"/>
                <a:ea typeface="Roboto Condensed"/>
                <a:cs typeface="Roboto Condensed"/>
                <a:sym typeface="Roboto Condensed"/>
              </a:rPr>
              <a:t>LOGO MOZAİK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8256852" y="2195976"/>
            <a:ext cx="3241165" cy="5559935"/>
            <a:chOff x="0" y="0"/>
            <a:chExt cx="4321553" cy="7413246"/>
          </a:xfrm>
        </p:grpSpPr>
        <p:pic>
          <p:nvPicPr>
            <p:cNvPr id="20" name="Picture 20"/>
            <p:cNvPicPr>
              <a:picLocks noChangeAspect="1"/>
            </p:cNvPicPr>
            <p:nvPr/>
          </p:nvPicPr>
          <p:blipFill>
            <a:blip r:embed="rId2"/>
            <a:srcRect l="4766" t="2154" r="64847" b="2234"/>
            <a:stretch>
              <a:fillRect/>
            </a:stretch>
          </p:blipFill>
          <p:spPr>
            <a:xfrm>
              <a:off x="0" y="0"/>
              <a:ext cx="4321553" cy="7413246"/>
            </a:xfrm>
            <a:prstGeom prst="rect">
              <a:avLst/>
            </a:prstGeom>
          </p:spPr>
        </p:pic>
      </p:grpSp>
      <p:sp>
        <p:nvSpPr>
          <p:cNvPr id="21" name="Freeform 21"/>
          <p:cNvSpPr/>
          <p:nvPr/>
        </p:nvSpPr>
        <p:spPr>
          <a:xfrm>
            <a:off x="9838607" y="9258300"/>
            <a:ext cx="824341" cy="607951"/>
          </a:xfrm>
          <a:custGeom>
            <a:avLst/>
            <a:gdLst/>
            <a:ahLst/>
            <a:cxnLst/>
            <a:rect l="l" t="t" r="r" b="b"/>
            <a:pathLst>
              <a:path w="824341" h="607951">
                <a:moveTo>
                  <a:pt x="0" y="0"/>
                </a:moveTo>
                <a:lnTo>
                  <a:pt x="824341" y="0"/>
                </a:lnTo>
                <a:lnTo>
                  <a:pt x="824341" y="607951"/>
                </a:lnTo>
                <a:lnTo>
                  <a:pt x="0" y="607951"/>
                </a:lnTo>
                <a:lnTo>
                  <a:pt x="0" y="0"/>
                </a:lnTo>
                <a:close/>
              </a:path>
            </a:pathLst>
          </a:custGeom>
        </p:spPr>
        <p:txBody>
          <a:bodyPr/>
          <a:lstStyle/>
          <a:p>
            <a:endParaRPr lang="tr-TR"/>
          </a:p>
        </p:txBody>
      </p:sp>
      <p:sp>
        <p:nvSpPr>
          <p:cNvPr id="22" name="Freeform 22"/>
          <p:cNvSpPr/>
          <p:nvPr/>
        </p:nvSpPr>
        <p:spPr>
          <a:xfrm>
            <a:off x="10384741" y="9590801"/>
            <a:ext cx="556412" cy="569949"/>
          </a:xfrm>
          <a:custGeom>
            <a:avLst/>
            <a:gdLst/>
            <a:ahLst/>
            <a:cxnLst/>
            <a:rect l="l" t="t" r="r" b="b"/>
            <a:pathLst>
              <a:path w="556412" h="569949">
                <a:moveTo>
                  <a:pt x="0" y="0"/>
                </a:moveTo>
                <a:lnTo>
                  <a:pt x="556413" y="0"/>
                </a:lnTo>
                <a:lnTo>
                  <a:pt x="556413" y="569949"/>
                </a:lnTo>
                <a:lnTo>
                  <a:pt x="0" y="569949"/>
                </a:lnTo>
                <a:lnTo>
                  <a:pt x="0" y="0"/>
                </a:lnTo>
                <a:close/>
              </a:path>
            </a:pathLst>
          </a:custGeom>
          <a:blipFill>
            <a:blip r:embed="rId13">
              <a:extLst>
                <a:ext uri="{96DAC541-7B7A-43D3-8B79-37D633B846F1}">
                  <asvg:svgBlip xmlns:asvg="http://schemas.microsoft.com/office/drawing/2016/SVG/main" r:embed="rId14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tr-TR"/>
          </a:p>
        </p:txBody>
      </p:sp>
      <p:sp>
        <p:nvSpPr>
          <p:cNvPr id="23" name="TextBox 23"/>
          <p:cNvSpPr txBox="1"/>
          <p:nvPr/>
        </p:nvSpPr>
        <p:spPr>
          <a:xfrm>
            <a:off x="1589642" y="7248730"/>
            <a:ext cx="3095650" cy="345479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marL="0" lvl="0" indent="0" algn="l">
              <a:lnSpc>
                <a:spcPts val="2940"/>
              </a:lnSpc>
              <a:spcBef>
                <a:spcPct val="0"/>
              </a:spcBef>
            </a:pPr>
            <a:r>
              <a:rPr lang="en-US" sz="2100" b="1" dirty="0">
                <a:solidFill>
                  <a:srgbClr val="565656"/>
                </a:solidFill>
                <a:latin typeface="Montserrat Bold"/>
                <a:ea typeface="Montserrat Bold"/>
                <a:cs typeface="Montserrat Bold"/>
                <a:sym typeface="Montserrat Bold"/>
              </a:rPr>
              <a:t>Teslim </a:t>
            </a:r>
            <a:r>
              <a:rPr lang="en-US" sz="2100" b="1" dirty="0" err="1">
                <a:solidFill>
                  <a:srgbClr val="565656"/>
                </a:solidFill>
                <a:latin typeface="Montserrat Bold"/>
                <a:ea typeface="Montserrat Bold"/>
                <a:cs typeface="Montserrat Bold"/>
                <a:sym typeface="Montserrat Bold"/>
              </a:rPr>
              <a:t>süresi</a:t>
            </a:r>
            <a:r>
              <a:rPr lang="en-US" sz="2100" b="1" dirty="0">
                <a:solidFill>
                  <a:srgbClr val="565656"/>
                </a:solidFill>
                <a:latin typeface="Montserrat Bold"/>
                <a:ea typeface="Montserrat Bold"/>
                <a:cs typeface="Montserrat Bold"/>
                <a:sym typeface="Montserrat Bold"/>
              </a:rPr>
              <a:t> 3 </a:t>
            </a:r>
            <a:r>
              <a:rPr lang="en-US" sz="2100" b="1" dirty="0" err="1">
                <a:solidFill>
                  <a:srgbClr val="565656"/>
                </a:solidFill>
                <a:latin typeface="Montserrat Bold"/>
                <a:ea typeface="Montserrat Bold"/>
                <a:cs typeface="Montserrat Bold"/>
                <a:sym typeface="Montserrat Bold"/>
              </a:rPr>
              <a:t>hafta</a:t>
            </a:r>
            <a:endParaRPr lang="en-US" sz="2100" b="1" dirty="0">
              <a:solidFill>
                <a:srgbClr val="565656"/>
              </a:solidFill>
              <a:latin typeface="Montserrat Bold"/>
              <a:ea typeface="Montserrat Bold"/>
              <a:cs typeface="Montserrat Bold"/>
              <a:sym typeface="Montserrat Bold"/>
            </a:endParaRPr>
          </a:p>
        </p:txBody>
      </p:sp>
      <p:sp>
        <p:nvSpPr>
          <p:cNvPr id="24" name="TextBox 24"/>
          <p:cNvSpPr txBox="1"/>
          <p:nvPr/>
        </p:nvSpPr>
        <p:spPr>
          <a:xfrm>
            <a:off x="1589641" y="7756913"/>
            <a:ext cx="3850481" cy="356234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marL="0" lvl="0" indent="0" algn="l">
              <a:lnSpc>
                <a:spcPts val="2940"/>
              </a:lnSpc>
              <a:spcBef>
                <a:spcPct val="0"/>
              </a:spcBef>
            </a:pPr>
            <a:r>
              <a:rPr lang="en-US" sz="2100" b="1" u="none" strike="noStrike" dirty="0">
                <a:solidFill>
                  <a:srgbClr val="565656"/>
                </a:solidFill>
                <a:latin typeface="Montserrat Bold"/>
                <a:ea typeface="Montserrat Bold"/>
                <a:cs typeface="Montserrat Bold"/>
                <a:sym typeface="Montserrat Bold"/>
              </a:rPr>
              <a:t>1 moderatör, 1 koordinatör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834811" y="8265546"/>
            <a:ext cx="4041989" cy="345479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marL="0" lvl="0" indent="0" algn="l">
              <a:lnSpc>
                <a:spcPts val="2940"/>
              </a:lnSpc>
              <a:spcBef>
                <a:spcPct val="0"/>
              </a:spcBef>
            </a:pPr>
            <a:r>
              <a:rPr lang="en-US" sz="2100" b="1" u="none" strike="noStrike" dirty="0">
                <a:solidFill>
                  <a:srgbClr val="565656"/>
                </a:solidFill>
                <a:latin typeface="Montserrat Bold"/>
                <a:ea typeface="Montserrat Bold"/>
                <a:cs typeface="Montserrat Bold"/>
                <a:sym typeface="Montserrat Bold"/>
              </a:rPr>
              <a:t>Katılımcı Sayısı:  200-10.000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904312" y="2836615"/>
            <a:ext cx="7096688" cy="4282454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just">
              <a:lnSpc>
                <a:spcPts val="2800"/>
              </a:lnSpc>
            </a:pP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Siz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Yoksanız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, Bu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Takım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da Yok!</a:t>
            </a:r>
          </a:p>
          <a:p>
            <a:pPr algn="just">
              <a:lnSpc>
                <a:spcPts val="2800"/>
              </a:lnSpc>
            </a:pP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Şirket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logonuzu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/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markanızı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şirket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çalışanlarınızın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özel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arka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planlar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ile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çektiğimiz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fotoğraflarıyla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oluşturarak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, “Her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biriniz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bu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şirketin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olmazsa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olmaz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bir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parçasısınız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. Bir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kişi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bile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eksik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olsa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şirketimiz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eksik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kalır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,”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mesajını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iletiyor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ve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bunu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olağanüstü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bir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video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sunumu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ile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sunuyoruz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.</a:t>
            </a:r>
          </a:p>
          <a:p>
            <a:pPr marL="0" lvl="0" indent="0" algn="just">
              <a:lnSpc>
                <a:spcPts val="2800"/>
              </a:lnSpc>
              <a:spcBef>
                <a:spcPct val="0"/>
              </a:spcBef>
            </a:pP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Başta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tek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tek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,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sonra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grup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grup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fotoğraf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geçişlerinin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olduğu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,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fonda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etkileyici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bir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müziğin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bulunduğu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videoda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,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kamera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fotoğraflardan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uzaklaştıkça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izleyiciler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yavaş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yavaş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fotoğrafların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neyi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oluşturduğunu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anlıyor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: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Tamamen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çalışanlarınızdan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oluşan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dev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logonuz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!</a:t>
            </a:r>
            <a:endParaRPr lang="en-US" sz="2000" dirty="0">
              <a:solidFill>
                <a:srgbClr val="565656"/>
              </a:solidFill>
              <a:latin typeface="Montserrat"/>
              <a:ea typeface="Montserrat"/>
              <a:cs typeface="Montserrat"/>
              <a:sym typeface="Montserrat"/>
              <a:hlinkClick r:id="rId15" tooltip="https://youtu.be/JG12LpqA1BI"/>
            </a:endParaRPr>
          </a:p>
        </p:txBody>
      </p:sp>
      <p:sp>
        <p:nvSpPr>
          <p:cNvPr id="27" name="TextBox 27"/>
          <p:cNvSpPr txBox="1"/>
          <p:nvPr/>
        </p:nvSpPr>
        <p:spPr>
          <a:xfrm>
            <a:off x="1028700" y="9463603"/>
            <a:ext cx="1980378" cy="26670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2160"/>
              </a:lnSpc>
            </a:pPr>
            <a:r>
              <a:rPr lang="en-US" sz="1800" b="1">
                <a:solidFill>
                  <a:srgbClr val="FFFFFF"/>
                </a:solidFill>
                <a:latin typeface="Montserrat Bold"/>
                <a:ea typeface="Montserrat Bold"/>
                <a:cs typeface="Montserrat Bold"/>
                <a:sym typeface="Montserrat Bold"/>
              </a:rPr>
              <a:t>Fiyat: </a:t>
            </a:r>
          </a:p>
        </p:txBody>
      </p:sp>
      <p:sp>
        <p:nvSpPr>
          <p:cNvPr id="28" name="TextBox 28"/>
          <p:cNvSpPr txBox="1"/>
          <p:nvPr/>
        </p:nvSpPr>
        <p:spPr>
          <a:xfrm>
            <a:off x="3274322" y="9587428"/>
            <a:ext cx="6564285" cy="32321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0" lvl="0" indent="0" algn="ctr">
              <a:lnSpc>
                <a:spcPts val="2660"/>
              </a:lnSpc>
              <a:spcBef>
                <a:spcPct val="0"/>
              </a:spcBef>
            </a:pPr>
            <a:r>
              <a:rPr lang="en-US" sz="190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https://www.m3.com.tr/etkinlik/logomozaik/ </a:t>
            </a:r>
          </a:p>
        </p:txBody>
      </p:sp>
      <p:sp>
        <p:nvSpPr>
          <p:cNvPr id="29" name="TextBox 29"/>
          <p:cNvSpPr txBox="1"/>
          <p:nvPr/>
        </p:nvSpPr>
        <p:spPr>
          <a:xfrm>
            <a:off x="5572493" y="9240719"/>
            <a:ext cx="1973905" cy="346709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marL="0" lvl="0" indent="0" algn="l">
              <a:lnSpc>
                <a:spcPts val="2940"/>
              </a:lnSpc>
              <a:spcBef>
                <a:spcPct val="0"/>
              </a:spcBef>
            </a:pPr>
            <a:r>
              <a:rPr lang="en-US" sz="2100" b="1" dirty="0">
                <a:solidFill>
                  <a:srgbClr val="565656"/>
                </a:solidFill>
                <a:latin typeface="Montserrat Bold"/>
                <a:ea typeface="Montserrat Bold"/>
                <a:cs typeface="Montserrat Bold"/>
                <a:sym typeface="Montserrat Bold"/>
              </a:rPr>
              <a:t>Detaylı bilgi:</a:t>
            </a:r>
          </a:p>
        </p:txBody>
      </p:sp>
    </p:spTree>
  </p:cSld>
  <p:clrMapOvr>
    <a:masterClrMapping/>
  </p:clrMapOvr>
</p:sld>
</file>

<file path=ppt/slides/slide7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F93A4A5E-48FD-816B-EA7C-D3B0A06550DD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3" name="Group 3">
            <a:extLst>
              <a:ext uri="{FF2B5EF4-FFF2-40B4-BE49-F238E27FC236}">
                <a16:creationId xmlns:a16="http://schemas.microsoft.com/office/drawing/2014/main" id="{B3590168-2144-BE00-A715-9F9E3B0B6319}"/>
              </a:ext>
            </a:extLst>
          </p:cNvPr>
          <p:cNvGrpSpPr/>
          <p:nvPr/>
        </p:nvGrpSpPr>
        <p:grpSpPr>
          <a:xfrm>
            <a:off x="8686800" y="3826058"/>
            <a:ext cx="9440648" cy="4614174"/>
            <a:chOff x="0" y="0"/>
            <a:chExt cx="2379503" cy="1215256"/>
          </a:xfrm>
          <a:solidFill>
            <a:schemeClr val="tx1"/>
          </a:solidFill>
        </p:grpSpPr>
        <p:sp>
          <p:nvSpPr>
            <p:cNvPr id="4" name="Freeform 4">
              <a:extLst>
                <a:ext uri="{FF2B5EF4-FFF2-40B4-BE49-F238E27FC236}">
                  <a16:creationId xmlns:a16="http://schemas.microsoft.com/office/drawing/2014/main" id="{8570F9A4-7403-FAB5-94B4-8D3CE66326E8}"/>
                </a:ext>
              </a:extLst>
            </p:cNvPr>
            <p:cNvSpPr/>
            <p:nvPr/>
          </p:nvSpPr>
          <p:spPr>
            <a:xfrm>
              <a:off x="0" y="0"/>
              <a:ext cx="2379503" cy="1215256"/>
            </a:xfrm>
            <a:custGeom>
              <a:avLst/>
              <a:gdLst/>
              <a:ahLst/>
              <a:cxnLst/>
              <a:rect l="l" t="t" r="r" b="b"/>
              <a:pathLst>
                <a:path w="2379503" h="1215256">
                  <a:moveTo>
                    <a:pt x="0" y="0"/>
                  </a:moveTo>
                  <a:lnTo>
                    <a:pt x="2379503" y="0"/>
                  </a:lnTo>
                  <a:lnTo>
                    <a:pt x="2379503" y="1215256"/>
                  </a:lnTo>
                  <a:lnTo>
                    <a:pt x="0" y="1215256"/>
                  </a:lnTo>
                  <a:close/>
                </a:path>
              </a:pathLst>
            </a:custGeom>
            <a:grpFill/>
          </p:spPr>
          <p:txBody>
            <a:bodyPr/>
            <a:lstStyle/>
            <a:p>
              <a:endParaRPr lang="tr-TR">
                <a:solidFill>
                  <a:srgbClr val="FF0000"/>
                </a:solidFill>
              </a:endParaRPr>
            </a:p>
          </p:txBody>
        </p:sp>
        <p:sp>
          <p:nvSpPr>
            <p:cNvPr id="5" name="TextBox 5">
              <a:extLst>
                <a:ext uri="{FF2B5EF4-FFF2-40B4-BE49-F238E27FC236}">
                  <a16:creationId xmlns:a16="http://schemas.microsoft.com/office/drawing/2014/main" id="{EAD25655-E81D-EFAF-ADB5-7B4E008464F6}"/>
                </a:ext>
              </a:extLst>
            </p:cNvPr>
            <p:cNvSpPr txBox="1"/>
            <p:nvPr/>
          </p:nvSpPr>
          <p:spPr>
            <a:xfrm>
              <a:off x="0" y="-57150"/>
              <a:ext cx="2379503" cy="1272406"/>
            </a:xfrm>
            <a:prstGeom prst="rect">
              <a:avLst/>
            </a:prstGeom>
            <a:grpFill/>
          </p:spPr>
          <p:txBody>
            <a:bodyPr lIns="50800" tIns="50800" rIns="50800" bIns="50800" rtlCol="0" anchor="ctr"/>
            <a:lstStyle/>
            <a:p>
              <a:pPr algn="ctr">
                <a:lnSpc>
                  <a:spcPts val="3723"/>
                </a:lnSpc>
              </a:pPr>
              <a:endParaRPr>
                <a:solidFill>
                  <a:srgbClr val="FF0000"/>
                </a:solidFill>
              </a:endParaRPr>
            </a:p>
          </p:txBody>
        </p:sp>
      </p:grpSp>
      <p:grpSp>
        <p:nvGrpSpPr>
          <p:cNvPr id="6" name="Group 6">
            <a:extLst>
              <a:ext uri="{FF2B5EF4-FFF2-40B4-BE49-F238E27FC236}">
                <a16:creationId xmlns:a16="http://schemas.microsoft.com/office/drawing/2014/main" id="{88321038-AC1D-2852-9617-6D86DEF8FFC4}"/>
              </a:ext>
            </a:extLst>
          </p:cNvPr>
          <p:cNvGrpSpPr/>
          <p:nvPr/>
        </p:nvGrpSpPr>
        <p:grpSpPr>
          <a:xfrm>
            <a:off x="381000" y="3033806"/>
            <a:ext cx="9154038" cy="4614174"/>
            <a:chOff x="0" y="0"/>
            <a:chExt cx="2379503" cy="1215256"/>
          </a:xfrm>
          <a:solidFill>
            <a:schemeClr val="accent3">
              <a:lumMod val="75000"/>
            </a:schemeClr>
          </a:solidFill>
        </p:grpSpPr>
        <p:sp>
          <p:nvSpPr>
            <p:cNvPr id="7" name="Freeform 7">
              <a:extLst>
                <a:ext uri="{FF2B5EF4-FFF2-40B4-BE49-F238E27FC236}">
                  <a16:creationId xmlns:a16="http://schemas.microsoft.com/office/drawing/2014/main" id="{4EA1DEC0-3C89-8C49-B5BC-79E0124FDA83}"/>
                </a:ext>
              </a:extLst>
            </p:cNvPr>
            <p:cNvSpPr/>
            <p:nvPr/>
          </p:nvSpPr>
          <p:spPr>
            <a:xfrm>
              <a:off x="0" y="0"/>
              <a:ext cx="2379503" cy="1215256"/>
            </a:xfrm>
            <a:custGeom>
              <a:avLst/>
              <a:gdLst/>
              <a:ahLst/>
              <a:cxnLst/>
              <a:rect l="l" t="t" r="r" b="b"/>
              <a:pathLst>
                <a:path w="2379503" h="1215256">
                  <a:moveTo>
                    <a:pt x="0" y="0"/>
                  </a:moveTo>
                  <a:lnTo>
                    <a:pt x="2379503" y="0"/>
                  </a:lnTo>
                  <a:lnTo>
                    <a:pt x="2379503" y="1215256"/>
                  </a:lnTo>
                  <a:lnTo>
                    <a:pt x="0" y="1215256"/>
                  </a:lnTo>
                  <a:close/>
                </a:path>
              </a:pathLst>
            </a:custGeom>
            <a:grpFill/>
          </p:spPr>
          <p:txBody>
            <a:bodyPr/>
            <a:lstStyle/>
            <a:p>
              <a:endParaRPr lang="tr-TR"/>
            </a:p>
          </p:txBody>
        </p:sp>
        <p:sp>
          <p:nvSpPr>
            <p:cNvPr id="8" name="TextBox 8">
              <a:extLst>
                <a:ext uri="{FF2B5EF4-FFF2-40B4-BE49-F238E27FC236}">
                  <a16:creationId xmlns:a16="http://schemas.microsoft.com/office/drawing/2014/main" id="{1183E4AD-D257-E36A-313C-DDCB0F391777}"/>
                </a:ext>
              </a:extLst>
            </p:cNvPr>
            <p:cNvSpPr txBox="1"/>
            <p:nvPr/>
          </p:nvSpPr>
          <p:spPr>
            <a:xfrm>
              <a:off x="0" y="-57150"/>
              <a:ext cx="2379503" cy="1272406"/>
            </a:xfrm>
            <a:prstGeom prst="rect">
              <a:avLst/>
            </a:prstGeom>
            <a:grpFill/>
          </p:spPr>
          <p:txBody>
            <a:bodyPr lIns="50800" tIns="50800" rIns="50800" bIns="50800" rtlCol="0" anchor="ctr"/>
            <a:lstStyle/>
            <a:p>
              <a:pPr algn="ctr">
                <a:lnSpc>
                  <a:spcPts val="3723"/>
                </a:lnSpc>
              </a:pPr>
              <a:endParaRPr/>
            </a:p>
          </p:txBody>
        </p:sp>
      </p:grpSp>
      <p:grpSp>
        <p:nvGrpSpPr>
          <p:cNvPr id="11" name="Group 11">
            <a:extLst>
              <a:ext uri="{FF2B5EF4-FFF2-40B4-BE49-F238E27FC236}">
                <a16:creationId xmlns:a16="http://schemas.microsoft.com/office/drawing/2014/main" id="{59BE533E-1E74-1686-4700-15068F788DC6}"/>
              </a:ext>
            </a:extLst>
          </p:cNvPr>
          <p:cNvGrpSpPr/>
          <p:nvPr/>
        </p:nvGrpSpPr>
        <p:grpSpPr>
          <a:xfrm>
            <a:off x="9727036" y="4533900"/>
            <a:ext cx="2571948" cy="1959705"/>
            <a:chOff x="0" y="0"/>
            <a:chExt cx="775141" cy="549927"/>
          </a:xfrm>
        </p:grpSpPr>
        <p:sp>
          <p:nvSpPr>
            <p:cNvPr id="12" name="Freeform 12">
              <a:extLst>
                <a:ext uri="{FF2B5EF4-FFF2-40B4-BE49-F238E27FC236}">
                  <a16:creationId xmlns:a16="http://schemas.microsoft.com/office/drawing/2014/main" id="{726B9664-3D38-6E3D-3EDB-F471515B5536}"/>
                </a:ext>
              </a:extLst>
            </p:cNvPr>
            <p:cNvSpPr/>
            <p:nvPr/>
          </p:nvSpPr>
          <p:spPr>
            <a:xfrm>
              <a:off x="0" y="0"/>
              <a:ext cx="775141" cy="549927"/>
            </a:xfrm>
            <a:custGeom>
              <a:avLst/>
              <a:gdLst/>
              <a:ahLst/>
              <a:cxnLst/>
              <a:rect l="l" t="t" r="r" b="b"/>
              <a:pathLst>
                <a:path w="775141" h="549927">
                  <a:moveTo>
                    <a:pt x="0" y="0"/>
                  </a:moveTo>
                  <a:lnTo>
                    <a:pt x="775141" y="0"/>
                  </a:lnTo>
                  <a:lnTo>
                    <a:pt x="775141" y="549927"/>
                  </a:lnTo>
                  <a:lnTo>
                    <a:pt x="0" y="549927"/>
                  </a:lnTo>
                  <a:close/>
                </a:path>
              </a:pathLst>
            </a:custGeom>
            <a:blipFill>
              <a:blip r:embed="rId2"/>
              <a:stretch>
                <a:fillRect l="-3160" r="-3160"/>
              </a:stretch>
            </a:blipFill>
            <a:ln w="104775" cap="sq">
              <a:solidFill>
                <a:srgbClr val="FFFFFF"/>
              </a:solidFill>
              <a:prstDash val="solid"/>
              <a:miter/>
            </a:ln>
          </p:spPr>
          <p:txBody>
            <a:bodyPr/>
            <a:lstStyle/>
            <a:p>
              <a:endParaRPr lang="tr-TR"/>
            </a:p>
          </p:txBody>
        </p:sp>
      </p:grpSp>
      <p:grpSp>
        <p:nvGrpSpPr>
          <p:cNvPr id="13" name="Group 13">
            <a:extLst>
              <a:ext uri="{FF2B5EF4-FFF2-40B4-BE49-F238E27FC236}">
                <a16:creationId xmlns:a16="http://schemas.microsoft.com/office/drawing/2014/main" id="{4CDF612A-F826-2466-8B38-52B77F034770}"/>
              </a:ext>
            </a:extLst>
          </p:cNvPr>
          <p:cNvGrpSpPr/>
          <p:nvPr/>
        </p:nvGrpSpPr>
        <p:grpSpPr>
          <a:xfrm>
            <a:off x="12530599" y="4529444"/>
            <a:ext cx="2598927" cy="1959706"/>
            <a:chOff x="0" y="0"/>
            <a:chExt cx="775141" cy="549927"/>
          </a:xfrm>
        </p:grpSpPr>
        <p:sp>
          <p:nvSpPr>
            <p:cNvPr id="14" name="Freeform 14">
              <a:extLst>
                <a:ext uri="{FF2B5EF4-FFF2-40B4-BE49-F238E27FC236}">
                  <a16:creationId xmlns:a16="http://schemas.microsoft.com/office/drawing/2014/main" id="{5DFF2F5E-306C-CEDC-7DB9-F9AB7176212F}"/>
                </a:ext>
              </a:extLst>
            </p:cNvPr>
            <p:cNvSpPr/>
            <p:nvPr/>
          </p:nvSpPr>
          <p:spPr>
            <a:xfrm>
              <a:off x="0" y="0"/>
              <a:ext cx="775141" cy="549927"/>
            </a:xfrm>
            <a:custGeom>
              <a:avLst/>
              <a:gdLst/>
              <a:ahLst/>
              <a:cxnLst/>
              <a:rect l="l" t="t" r="r" b="b"/>
              <a:pathLst>
                <a:path w="775141" h="549927">
                  <a:moveTo>
                    <a:pt x="0" y="0"/>
                  </a:moveTo>
                  <a:lnTo>
                    <a:pt x="775141" y="0"/>
                  </a:lnTo>
                  <a:lnTo>
                    <a:pt x="775141" y="549927"/>
                  </a:lnTo>
                  <a:lnTo>
                    <a:pt x="0" y="549927"/>
                  </a:lnTo>
                  <a:close/>
                </a:path>
              </a:pathLst>
            </a:custGeom>
            <a:blipFill>
              <a:blip r:embed="rId3"/>
              <a:stretch>
                <a:fillRect l="-9738" r="-9738"/>
              </a:stretch>
            </a:blipFill>
            <a:ln w="104775" cap="sq">
              <a:solidFill>
                <a:srgbClr val="FFFFFF"/>
              </a:solidFill>
              <a:prstDash val="solid"/>
              <a:miter/>
            </a:ln>
          </p:spPr>
          <p:txBody>
            <a:bodyPr/>
            <a:lstStyle/>
            <a:p>
              <a:endParaRPr lang="tr-TR"/>
            </a:p>
          </p:txBody>
        </p:sp>
      </p:grpSp>
      <p:sp>
        <p:nvSpPr>
          <p:cNvPr id="16" name="Freeform 16">
            <a:extLst>
              <a:ext uri="{FF2B5EF4-FFF2-40B4-BE49-F238E27FC236}">
                <a16:creationId xmlns:a16="http://schemas.microsoft.com/office/drawing/2014/main" id="{3FB431B8-0610-2D4D-A0B4-2B0B14BCADA9}"/>
              </a:ext>
            </a:extLst>
          </p:cNvPr>
          <p:cNvSpPr/>
          <p:nvPr/>
        </p:nvSpPr>
        <p:spPr>
          <a:xfrm>
            <a:off x="3673052" y="4227205"/>
            <a:ext cx="2717759" cy="1905940"/>
          </a:xfrm>
          <a:custGeom>
            <a:avLst/>
            <a:gdLst/>
            <a:ahLst/>
            <a:cxnLst/>
            <a:rect l="l" t="t" r="r" b="b"/>
            <a:pathLst>
              <a:path w="812800" h="549927">
                <a:moveTo>
                  <a:pt x="0" y="0"/>
                </a:moveTo>
                <a:lnTo>
                  <a:pt x="812800" y="0"/>
                </a:lnTo>
                <a:lnTo>
                  <a:pt x="812800" y="549927"/>
                </a:lnTo>
                <a:lnTo>
                  <a:pt x="0" y="549927"/>
                </a:lnTo>
                <a:close/>
              </a:path>
            </a:pathLst>
          </a:custGeom>
          <a:blipFill>
            <a:blip r:embed="rId4"/>
            <a:stretch>
              <a:fillRect t="-544" b="-544"/>
            </a:stretch>
          </a:blipFill>
          <a:ln w="104775" cap="sq">
            <a:solidFill>
              <a:srgbClr val="FFFFFF"/>
            </a:solidFill>
            <a:prstDash val="solid"/>
            <a:miter/>
          </a:ln>
        </p:spPr>
        <p:txBody>
          <a:bodyPr/>
          <a:lstStyle/>
          <a:p>
            <a:endParaRPr lang="tr-TR" dirty="0"/>
          </a:p>
        </p:txBody>
      </p:sp>
      <p:grpSp>
        <p:nvGrpSpPr>
          <p:cNvPr id="17" name="Group 17">
            <a:extLst>
              <a:ext uri="{FF2B5EF4-FFF2-40B4-BE49-F238E27FC236}">
                <a16:creationId xmlns:a16="http://schemas.microsoft.com/office/drawing/2014/main" id="{EE0F5160-6A2A-D4D9-9A01-6BFBB2E826CC}"/>
              </a:ext>
            </a:extLst>
          </p:cNvPr>
          <p:cNvGrpSpPr/>
          <p:nvPr/>
        </p:nvGrpSpPr>
        <p:grpSpPr>
          <a:xfrm>
            <a:off x="627433" y="4227204"/>
            <a:ext cx="2787252" cy="1905941"/>
            <a:chOff x="0" y="0"/>
            <a:chExt cx="812800" cy="549927"/>
          </a:xfrm>
        </p:grpSpPr>
        <p:sp>
          <p:nvSpPr>
            <p:cNvPr id="18" name="Freeform 18">
              <a:extLst>
                <a:ext uri="{FF2B5EF4-FFF2-40B4-BE49-F238E27FC236}">
                  <a16:creationId xmlns:a16="http://schemas.microsoft.com/office/drawing/2014/main" id="{710E0ADB-E10E-A7F6-10CE-19CE351BDEA4}"/>
                </a:ext>
              </a:extLst>
            </p:cNvPr>
            <p:cNvSpPr/>
            <p:nvPr/>
          </p:nvSpPr>
          <p:spPr>
            <a:xfrm>
              <a:off x="0" y="0"/>
              <a:ext cx="812800" cy="549927"/>
            </a:xfrm>
            <a:custGeom>
              <a:avLst/>
              <a:gdLst/>
              <a:ahLst/>
              <a:cxnLst/>
              <a:rect l="l" t="t" r="r" b="b"/>
              <a:pathLst>
                <a:path w="812800" h="549927">
                  <a:moveTo>
                    <a:pt x="0" y="0"/>
                  </a:moveTo>
                  <a:lnTo>
                    <a:pt x="812800" y="0"/>
                  </a:lnTo>
                  <a:lnTo>
                    <a:pt x="812800" y="549927"/>
                  </a:lnTo>
                  <a:lnTo>
                    <a:pt x="0" y="549927"/>
                  </a:lnTo>
                  <a:close/>
                </a:path>
              </a:pathLst>
            </a:custGeom>
            <a:blipFill>
              <a:blip r:embed="rId5"/>
              <a:stretch>
                <a:fillRect l="-5858" t="-7070" r="-10716" b="-15327"/>
              </a:stretch>
            </a:blipFill>
            <a:ln w="104775" cap="sq">
              <a:solidFill>
                <a:srgbClr val="FFFFFF"/>
              </a:solidFill>
              <a:prstDash val="solid"/>
              <a:miter/>
            </a:ln>
          </p:spPr>
          <p:txBody>
            <a:bodyPr/>
            <a:lstStyle/>
            <a:p>
              <a:endParaRPr lang="tr-TR"/>
            </a:p>
          </p:txBody>
        </p:sp>
      </p:grpSp>
      <p:grpSp>
        <p:nvGrpSpPr>
          <p:cNvPr id="19" name="Group 19">
            <a:extLst>
              <a:ext uri="{FF2B5EF4-FFF2-40B4-BE49-F238E27FC236}">
                <a16:creationId xmlns:a16="http://schemas.microsoft.com/office/drawing/2014/main" id="{C5D379E7-6833-9F9F-1E55-67C9A744155B}"/>
              </a:ext>
            </a:extLst>
          </p:cNvPr>
          <p:cNvGrpSpPr/>
          <p:nvPr/>
        </p:nvGrpSpPr>
        <p:grpSpPr>
          <a:xfrm>
            <a:off x="15380004" y="4524030"/>
            <a:ext cx="2594129" cy="1959706"/>
            <a:chOff x="0" y="0"/>
            <a:chExt cx="775141" cy="549927"/>
          </a:xfrm>
        </p:grpSpPr>
        <p:sp>
          <p:nvSpPr>
            <p:cNvPr id="20" name="Freeform 20">
              <a:extLst>
                <a:ext uri="{FF2B5EF4-FFF2-40B4-BE49-F238E27FC236}">
                  <a16:creationId xmlns:a16="http://schemas.microsoft.com/office/drawing/2014/main" id="{F01CC589-7A38-46C3-EAE2-702758510939}"/>
                </a:ext>
              </a:extLst>
            </p:cNvPr>
            <p:cNvSpPr/>
            <p:nvPr/>
          </p:nvSpPr>
          <p:spPr>
            <a:xfrm>
              <a:off x="0" y="0"/>
              <a:ext cx="775141" cy="549927"/>
            </a:xfrm>
            <a:custGeom>
              <a:avLst/>
              <a:gdLst/>
              <a:ahLst/>
              <a:cxnLst/>
              <a:rect l="l" t="t" r="r" b="b"/>
              <a:pathLst>
                <a:path w="775141" h="549927">
                  <a:moveTo>
                    <a:pt x="0" y="0"/>
                  </a:moveTo>
                  <a:lnTo>
                    <a:pt x="775141" y="0"/>
                  </a:lnTo>
                  <a:lnTo>
                    <a:pt x="775141" y="549927"/>
                  </a:lnTo>
                  <a:lnTo>
                    <a:pt x="0" y="549927"/>
                  </a:lnTo>
                  <a:close/>
                </a:path>
              </a:pathLst>
            </a:custGeom>
            <a:blipFill>
              <a:blip r:embed="rId6"/>
              <a:stretch>
                <a:fillRect l="-3257" r="-3257"/>
              </a:stretch>
            </a:blipFill>
            <a:ln w="104775" cap="sq">
              <a:solidFill>
                <a:srgbClr val="FFFFFF"/>
              </a:solidFill>
              <a:prstDash val="solid"/>
              <a:miter/>
            </a:ln>
          </p:spPr>
          <p:txBody>
            <a:bodyPr/>
            <a:lstStyle/>
            <a:p>
              <a:endParaRPr lang="tr-TR"/>
            </a:p>
          </p:txBody>
        </p:sp>
      </p:grpSp>
      <p:sp>
        <p:nvSpPr>
          <p:cNvPr id="21" name="Freeform 21">
            <a:extLst>
              <a:ext uri="{FF2B5EF4-FFF2-40B4-BE49-F238E27FC236}">
                <a16:creationId xmlns:a16="http://schemas.microsoft.com/office/drawing/2014/main" id="{898EBC8B-CBA8-8BD0-C211-7F591DD529D8}"/>
              </a:ext>
            </a:extLst>
          </p:cNvPr>
          <p:cNvSpPr/>
          <p:nvPr/>
        </p:nvSpPr>
        <p:spPr>
          <a:xfrm>
            <a:off x="16052795" y="596667"/>
            <a:ext cx="1216708" cy="1216708"/>
          </a:xfrm>
          <a:custGeom>
            <a:avLst/>
            <a:gdLst/>
            <a:ahLst/>
            <a:cxnLst/>
            <a:rect l="l" t="t" r="r" b="b"/>
            <a:pathLst>
              <a:path w="1216708" h="1216708">
                <a:moveTo>
                  <a:pt x="0" y="0"/>
                </a:moveTo>
                <a:lnTo>
                  <a:pt x="1216708" y="0"/>
                </a:lnTo>
                <a:lnTo>
                  <a:pt x="1216708" y="1216708"/>
                </a:lnTo>
                <a:lnTo>
                  <a:pt x="0" y="1216708"/>
                </a:lnTo>
                <a:lnTo>
                  <a:pt x="0" y="0"/>
                </a:lnTo>
                <a:close/>
              </a:path>
            </a:pathLst>
          </a:custGeom>
          <a:blipFill>
            <a:blip r:embed="rId7"/>
            <a:stretch>
              <a:fillRect/>
            </a:stretch>
          </a:blipFill>
        </p:spPr>
        <p:txBody>
          <a:bodyPr/>
          <a:lstStyle/>
          <a:p>
            <a:endParaRPr lang="tr-TR"/>
          </a:p>
        </p:txBody>
      </p:sp>
      <p:sp>
        <p:nvSpPr>
          <p:cNvPr id="22" name="TextBox 22">
            <a:extLst>
              <a:ext uri="{FF2B5EF4-FFF2-40B4-BE49-F238E27FC236}">
                <a16:creationId xmlns:a16="http://schemas.microsoft.com/office/drawing/2014/main" id="{BDD09AD0-57B0-6424-79D9-D8C6B5E709E0}"/>
              </a:ext>
            </a:extLst>
          </p:cNvPr>
          <p:cNvSpPr txBox="1"/>
          <p:nvPr/>
        </p:nvSpPr>
        <p:spPr>
          <a:xfrm>
            <a:off x="1142999" y="1571817"/>
            <a:ext cx="14909795" cy="819776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l">
              <a:lnSpc>
                <a:spcPts val="6900"/>
              </a:lnSpc>
            </a:pPr>
            <a:r>
              <a:rPr lang="tr-TR" sz="4928" b="1" dirty="0">
                <a:solidFill>
                  <a:srgbClr val="000000"/>
                </a:solidFill>
                <a:latin typeface="Montserrat" panose="00000500000000000000" pitchFamily="2" charset="-94"/>
                <a:ea typeface="League Spartan"/>
                <a:cs typeface="League Spartan"/>
                <a:sym typeface="League Spartan"/>
              </a:rPr>
              <a:t>ATÖLYELER</a:t>
            </a:r>
          </a:p>
        </p:txBody>
      </p:sp>
      <p:sp>
        <p:nvSpPr>
          <p:cNvPr id="25" name="TextBox 25">
            <a:extLst>
              <a:ext uri="{FF2B5EF4-FFF2-40B4-BE49-F238E27FC236}">
                <a16:creationId xmlns:a16="http://schemas.microsoft.com/office/drawing/2014/main" id="{2DF6F50C-4209-104E-0F0F-140D9948C051}"/>
              </a:ext>
            </a:extLst>
          </p:cNvPr>
          <p:cNvSpPr txBox="1"/>
          <p:nvPr/>
        </p:nvSpPr>
        <p:spPr>
          <a:xfrm>
            <a:off x="571262" y="6327173"/>
            <a:ext cx="2899593" cy="25648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2031"/>
              </a:lnSpc>
            </a:pPr>
            <a:r>
              <a:rPr lang="tr-TR" b="1" spc="-29" dirty="0">
                <a:solidFill>
                  <a:srgbClr val="FFFFFF"/>
                </a:solidFill>
                <a:latin typeface="Montserrat" panose="00000500000000000000" pitchFamily="2" charset="-94"/>
                <a:ea typeface="Montserrat Bold"/>
                <a:cs typeface="Montserrat Bold"/>
                <a:sym typeface="Montserrat Bold"/>
              </a:rPr>
              <a:t>AI Müzik Yarışması</a:t>
            </a:r>
            <a:endParaRPr lang="en-US" b="1" spc="-29" dirty="0">
              <a:solidFill>
                <a:srgbClr val="FFFFFF"/>
              </a:solidFill>
              <a:latin typeface="Montserrat" panose="00000500000000000000" pitchFamily="2" charset="-94"/>
              <a:ea typeface="Montserrat Bold"/>
              <a:cs typeface="Montserrat Bold"/>
              <a:sym typeface="Montserrat Bold"/>
            </a:endParaRPr>
          </a:p>
        </p:txBody>
      </p:sp>
      <p:sp>
        <p:nvSpPr>
          <p:cNvPr id="26" name="TextBox 26">
            <a:extLst>
              <a:ext uri="{FF2B5EF4-FFF2-40B4-BE49-F238E27FC236}">
                <a16:creationId xmlns:a16="http://schemas.microsoft.com/office/drawing/2014/main" id="{D50605B1-B7F6-4089-04C6-FD7FD0EB2B1E}"/>
              </a:ext>
            </a:extLst>
          </p:cNvPr>
          <p:cNvSpPr txBox="1"/>
          <p:nvPr/>
        </p:nvSpPr>
        <p:spPr>
          <a:xfrm>
            <a:off x="9535038" y="6706141"/>
            <a:ext cx="2899593" cy="25648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2031"/>
              </a:lnSpc>
            </a:pPr>
            <a:r>
              <a:rPr lang="en-US" b="1" spc="-29" dirty="0">
                <a:solidFill>
                  <a:srgbClr val="FFFFFF"/>
                </a:solidFill>
                <a:latin typeface="Montserrat" panose="00000500000000000000" pitchFamily="2" charset="-94"/>
                <a:ea typeface="Montserrat Bold"/>
                <a:cs typeface="Montserrat Bold"/>
                <a:sym typeface="Montserrat Bold"/>
              </a:rPr>
              <a:t>Karanlıkta Ritim</a:t>
            </a:r>
          </a:p>
        </p:txBody>
      </p:sp>
      <p:sp>
        <p:nvSpPr>
          <p:cNvPr id="27" name="TextBox 27">
            <a:extLst>
              <a:ext uri="{FF2B5EF4-FFF2-40B4-BE49-F238E27FC236}">
                <a16:creationId xmlns:a16="http://schemas.microsoft.com/office/drawing/2014/main" id="{96359B28-AC8C-6EE7-F4D7-7068068F7FA0}"/>
              </a:ext>
            </a:extLst>
          </p:cNvPr>
          <p:cNvSpPr txBox="1"/>
          <p:nvPr/>
        </p:nvSpPr>
        <p:spPr>
          <a:xfrm>
            <a:off x="3582134" y="6327173"/>
            <a:ext cx="2899593" cy="25648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2031"/>
              </a:lnSpc>
            </a:pPr>
            <a:r>
              <a:rPr lang="en-US" b="1" spc="-29" dirty="0">
                <a:solidFill>
                  <a:srgbClr val="FFFFFF"/>
                </a:solidFill>
                <a:latin typeface="Montserrat" panose="00000500000000000000" pitchFamily="2" charset="-94"/>
                <a:ea typeface="Montserrat Bold"/>
                <a:cs typeface="Montserrat Bold"/>
                <a:sym typeface="Montserrat Bold"/>
              </a:rPr>
              <a:t>Body Percussion</a:t>
            </a:r>
          </a:p>
        </p:txBody>
      </p:sp>
      <p:sp>
        <p:nvSpPr>
          <p:cNvPr id="28" name="TextBox 28">
            <a:extLst>
              <a:ext uri="{FF2B5EF4-FFF2-40B4-BE49-F238E27FC236}">
                <a16:creationId xmlns:a16="http://schemas.microsoft.com/office/drawing/2014/main" id="{4192D4DD-1723-FE10-87D1-C369F5497F17}"/>
              </a:ext>
            </a:extLst>
          </p:cNvPr>
          <p:cNvSpPr txBox="1"/>
          <p:nvPr/>
        </p:nvSpPr>
        <p:spPr>
          <a:xfrm>
            <a:off x="12388373" y="6706141"/>
            <a:ext cx="2899593" cy="25648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2031"/>
              </a:lnSpc>
            </a:pPr>
            <a:r>
              <a:rPr lang="en-US" b="1" spc="-29" dirty="0">
                <a:solidFill>
                  <a:srgbClr val="FFFFFF"/>
                </a:solidFill>
                <a:latin typeface="Montserrat" panose="00000500000000000000" pitchFamily="2" charset="-94"/>
                <a:ea typeface="Montserrat Bold"/>
                <a:cs typeface="Montserrat Bold"/>
                <a:sym typeface="Montserrat Bold"/>
              </a:rPr>
              <a:t>Duymaksızın İletişim</a:t>
            </a:r>
          </a:p>
        </p:txBody>
      </p:sp>
      <p:sp>
        <p:nvSpPr>
          <p:cNvPr id="29" name="TextBox 29">
            <a:extLst>
              <a:ext uri="{FF2B5EF4-FFF2-40B4-BE49-F238E27FC236}">
                <a16:creationId xmlns:a16="http://schemas.microsoft.com/office/drawing/2014/main" id="{47B74E55-3663-7100-ECBC-03BD26458880}"/>
              </a:ext>
            </a:extLst>
          </p:cNvPr>
          <p:cNvSpPr txBox="1"/>
          <p:nvPr/>
        </p:nvSpPr>
        <p:spPr>
          <a:xfrm>
            <a:off x="6508618" y="6327173"/>
            <a:ext cx="2899593" cy="25648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2031"/>
              </a:lnSpc>
            </a:pPr>
            <a:r>
              <a:rPr lang="en-US" b="1" spc="-29" dirty="0">
                <a:solidFill>
                  <a:srgbClr val="FFFFFF"/>
                </a:solidFill>
                <a:latin typeface="Montserrat" panose="00000500000000000000" pitchFamily="2" charset="-94"/>
                <a:ea typeface="Montserrat Bold"/>
                <a:cs typeface="Montserrat Bold"/>
                <a:sym typeface="Montserrat Bold"/>
              </a:rPr>
              <a:t>Müzikal Borular</a:t>
            </a:r>
          </a:p>
        </p:txBody>
      </p:sp>
      <p:sp>
        <p:nvSpPr>
          <p:cNvPr id="30" name="TextBox 30">
            <a:extLst>
              <a:ext uri="{FF2B5EF4-FFF2-40B4-BE49-F238E27FC236}">
                <a16:creationId xmlns:a16="http://schemas.microsoft.com/office/drawing/2014/main" id="{E45FCEE1-D5E9-6021-E853-30AD82762719}"/>
              </a:ext>
            </a:extLst>
          </p:cNvPr>
          <p:cNvSpPr txBox="1"/>
          <p:nvPr/>
        </p:nvSpPr>
        <p:spPr>
          <a:xfrm>
            <a:off x="15211352" y="6706141"/>
            <a:ext cx="2899593" cy="25648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2031"/>
              </a:lnSpc>
            </a:pPr>
            <a:r>
              <a:rPr lang="en-US" b="1" spc="-29" dirty="0">
                <a:solidFill>
                  <a:srgbClr val="FFFFFF"/>
                </a:solidFill>
                <a:latin typeface="Montserrat" panose="00000500000000000000" pitchFamily="2" charset="-94"/>
                <a:ea typeface="Montserrat Bold"/>
                <a:cs typeface="Montserrat Bold"/>
                <a:sym typeface="Montserrat Bold"/>
              </a:rPr>
              <a:t>Şirket Korosu</a:t>
            </a:r>
          </a:p>
        </p:txBody>
      </p:sp>
      <p:sp>
        <p:nvSpPr>
          <p:cNvPr id="31" name="Freeform 31">
            <a:extLst>
              <a:ext uri="{FF2B5EF4-FFF2-40B4-BE49-F238E27FC236}">
                <a16:creationId xmlns:a16="http://schemas.microsoft.com/office/drawing/2014/main" id="{DF2FAFAC-A8C0-E19B-C454-70CC89995597}"/>
              </a:ext>
            </a:extLst>
          </p:cNvPr>
          <p:cNvSpPr/>
          <p:nvPr/>
        </p:nvSpPr>
        <p:spPr>
          <a:xfrm>
            <a:off x="15357163" y="9258300"/>
            <a:ext cx="1912340" cy="793621"/>
          </a:xfrm>
          <a:custGeom>
            <a:avLst/>
            <a:gdLst/>
            <a:ahLst/>
            <a:cxnLst/>
            <a:rect l="l" t="t" r="r" b="b"/>
            <a:pathLst>
              <a:path w="1912340" h="793621">
                <a:moveTo>
                  <a:pt x="0" y="0"/>
                </a:moveTo>
                <a:lnTo>
                  <a:pt x="1912340" y="0"/>
                </a:lnTo>
                <a:lnTo>
                  <a:pt x="1912340" y="793621"/>
                </a:lnTo>
                <a:lnTo>
                  <a:pt x="0" y="793621"/>
                </a:lnTo>
                <a:lnTo>
                  <a:pt x="0" y="0"/>
                </a:lnTo>
                <a:close/>
              </a:path>
            </a:pathLst>
          </a:custGeom>
          <a:blipFill>
            <a:blip r:embed="rId8">
              <a:extLst>
                <a:ext uri="{96DAC541-7B7A-43D3-8B79-37D633B846F1}">
                  <asvg:svgBlip xmlns:asvg="http://schemas.microsoft.com/office/drawing/2016/SVG/main" r:embed="rId9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tr-TR"/>
          </a:p>
        </p:txBody>
      </p:sp>
      <p:sp>
        <p:nvSpPr>
          <p:cNvPr id="32" name="TextBox 32">
            <a:extLst>
              <a:ext uri="{FF2B5EF4-FFF2-40B4-BE49-F238E27FC236}">
                <a16:creationId xmlns:a16="http://schemas.microsoft.com/office/drawing/2014/main" id="{AE740524-5A56-0669-C2C1-5C4D80D1A6A7}"/>
              </a:ext>
            </a:extLst>
          </p:cNvPr>
          <p:cNvSpPr txBox="1"/>
          <p:nvPr/>
        </p:nvSpPr>
        <p:spPr>
          <a:xfrm>
            <a:off x="14719222" y="8853271"/>
            <a:ext cx="2899593" cy="23939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0" lvl="0" indent="0" algn="l">
              <a:lnSpc>
                <a:spcPts val="2029"/>
              </a:lnSpc>
              <a:spcBef>
                <a:spcPct val="0"/>
              </a:spcBef>
            </a:pPr>
            <a:r>
              <a:rPr lang="en-US" sz="1449" b="1" u="none" strike="noStrike" dirty="0">
                <a:solidFill>
                  <a:srgbClr val="000000"/>
                </a:solidFill>
                <a:latin typeface="Montserrat" panose="00000500000000000000" pitchFamily="2" charset="-94"/>
                <a:ea typeface="League Spartan"/>
                <a:cs typeface="League Spartan"/>
                <a:sym typeface="League Spartan"/>
              </a:rPr>
              <a:t>VE ÇOK DAHA FAZLASI...</a:t>
            </a:r>
          </a:p>
        </p:txBody>
      </p:sp>
      <p:sp>
        <p:nvSpPr>
          <p:cNvPr id="36" name="Freeform 16">
            <a:extLst>
              <a:ext uri="{FF2B5EF4-FFF2-40B4-BE49-F238E27FC236}">
                <a16:creationId xmlns:a16="http://schemas.microsoft.com/office/drawing/2014/main" id="{48DF37B9-805C-91CC-50C7-D6E65DF24567}"/>
              </a:ext>
            </a:extLst>
          </p:cNvPr>
          <p:cNvSpPr/>
          <p:nvPr/>
        </p:nvSpPr>
        <p:spPr>
          <a:xfrm>
            <a:off x="6649178" y="4227205"/>
            <a:ext cx="2682712" cy="1905940"/>
          </a:xfrm>
          <a:custGeom>
            <a:avLst/>
            <a:gdLst/>
            <a:ahLst/>
            <a:cxnLst/>
            <a:rect l="l" t="t" r="r" b="b"/>
            <a:pathLst>
              <a:path w="812800" h="549927">
                <a:moveTo>
                  <a:pt x="0" y="0"/>
                </a:moveTo>
                <a:lnTo>
                  <a:pt x="812800" y="0"/>
                </a:lnTo>
                <a:lnTo>
                  <a:pt x="812800" y="549927"/>
                </a:lnTo>
                <a:lnTo>
                  <a:pt x="0" y="549927"/>
                </a:lnTo>
                <a:close/>
              </a:path>
            </a:pathLst>
          </a:custGeom>
          <a:blipFill>
            <a:blip r:embed="rId4"/>
            <a:stretch>
              <a:fillRect t="-544" b="-544"/>
            </a:stretch>
          </a:blipFill>
          <a:ln w="104775" cap="sq">
            <a:solidFill>
              <a:srgbClr val="FFFFFF"/>
            </a:solidFill>
            <a:prstDash val="solid"/>
            <a:miter/>
          </a:ln>
        </p:spPr>
        <p:txBody>
          <a:bodyPr/>
          <a:lstStyle/>
          <a:p>
            <a:endParaRPr lang="tr-TR" dirty="0"/>
          </a:p>
        </p:txBody>
      </p:sp>
      <p:pic>
        <p:nvPicPr>
          <p:cNvPr id="34" name="Resim 33">
            <a:extLst>
              <a:ext uri="{FF2B5EF4-FFF2-40B4-BE49-F238E27FC236}">
                <a16:creationId xmlns:a16="http://schemas.microsoft.com/office/drawing/2014/main" id="{DE2B4763-44BC-1CCA-E0C0-42CA1A5DF6CB}"/>
              </a:ext>
            </a:extLst>
          </p:cNvPr>
          <p:cNvPicPr>
            <a:picLocks noChangeAspect="1"/>
          </p:cNvPicPr>
          <p:nvPr/>
        </p:nvPicPr>
        <p:blipFill>
          <a:blip r:embed="rId10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711897" y="4266235"/>
            <a:ext cx="2557273" cy="1788371"/>
          </a:xfrm>
          <a:prstGeom prst="rect">
            <a:avLst/>
          </a:prstGeom>
        </p:spPr>
      </p:pic>
      <p:pic>
        <p:nvPicPr>
          <p:cNvPr id="33" name="Resim 32">
            <a:extLst>
              <a:ext uri="{FF2B5EF4-FFF2-40B4-BE49-F238E27FC236}">
                <a16:creationId xmlns:a16="http://schemas.microsoft.com/office/drawing/2014/main" id="{C0EEF2E7-F227-741D-55C1-2109401E24B3}"/>
              </a:ext>
            </a:extLst>
          </p:cNvPr>
          <p:cNvPicPr>
            <a:picLocks noChangeAspect="1"/>
          </p:cNvPicPr>
          <p:nvPr/>
        </p:nvPicPr>
        <p:blipFill>
          <a:blip r:embed="rId11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622" t="29688" r="-841" b="20667"/>
          <a:stretch>
            <a:fillRect/>
          </a:stretch>
        </p:blipFill>
        <p:spPr>
          <a:xfrm>
            <a:off x="666519" y="4266235"/>
            <a:ext cx="2748166" cy="182787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53866982"/>
      </p:ext>
    </p:extLst>
  </p:cSld>
  <p:clrMapOvr>
    <a:masterClrMapping/>
  </p:clrMapOvr>
</p:sld>
</file>

<file path=ppt/slides/slide7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2"/>
          <p:cNvGrpSpPr/>
          <p:nvPr/>
        </p:nvGrpSpPr>
        <p:grpSpPr>
          <a:xfrm>
            <a:off x="9414121" y="0"/>
            <a:ext cx="8873880" cy="10287000"/>
            <a:chOff x="0" y="0"/>
            <a:chExt cx="3358824" cy="2709333"/>
          </a:xfrm>
          <a:solidFill>
            <a:schemeClr val="accent3">
              <a:lumMod val="75000"/>
            </a:schemeClr>
          </a:solidFill>
        </p:grpSpPr>
        <p:sp>
          <p:nvSpPr>
            <p:cNvPr id="3" name="Freeform 3"/>
            <p:cNvSpPr/>
            <p:nvPr/>
          </p:nvSpPr>
          <p:spPr>
            <a:xfrm>
              <a:off x="0" y="0"/>
              <a:ext cx="3358824" cy="2709333"/>
            </a:xfrm>
            <a:custGeom>
              <a:avLst/>
              <a:gdLst/>
              <a:ahLst/>
              <a:cxnLst/>
              <a:rect l="l" t="t" r="r" b="b"/>
              <a:pathLst>
                <a:path w="3358824" h="2709333">
                  <a:moveTo>
                    <a:pt x="0" y="0"/>
                  </a:moveTo>
                  <a:lnTo>
                    <a:pt x="3358824" y="0"/>
                  </a:lnTo>
                  <a:lnTo>
                    <a:pt x="3358824" y="2709333"/>
                  </a:lnTo>
                  <a:lnTo>
                    <a:pt x="0" y="2709333"/>
                  </a:lnTo>
                  <a:close/>
                </a:path>
              </a:pathLst>
            </a:custGeom>
            <a:grpFill/>
          </p:spPr>
          <p:txBody>
            <a:bodyPr/>
            <a:lstStyle/>
            <a:p>
              <a:endParaRPr lang="tr-TR"/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0" y="-38100"/>
              <a:ext cx="3358824" cy="2747433"/>
            </a:xfrm>
            <a:prstGeom prst="rect">
              <a:avLst/>
            </a:prstGeom>
            <a:grpFill/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940"/>
                </a:lnSpc>
              </a:pPr>
              <a:endParaRPr/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11653271" y="2195976"/>
            <a:ext cx="3241165" cy="5559935"/>
            <a:chOff x="0" y="0"/>
            <a:chExt cx="4321553" cy="7413246"/>
          </a:xfrm>
        </p:grpSpPr>
        <p:pic>
          <p:nvPicPr>
            <p:cNvPr id="6" name="Picture 6"/>
            <p:cNvPicPr>
              <a:picLocks noChangeAspect="1"/>
            </p:cNvPicPr>
            <p:nvPr/>
          </p:nvPicPr>
          <p:blipFill>
            <a:blip r:embed="rId2"/>
            <a:srcRect l="12530" t="10096" r="47394" b="12521"/>
            <a:stretch>
              <a:fillRect/>
            </a:stretch>
          </p:blipFill>
          <p:spPr>
            <a:xfrm>
              <a:off x="0" y="0"/>
              <a:ext cx="4321553" cy="7413246"/>
            </a:xfrm>
            <a:prstGeom prst="rect">
              <a:avLst/>
            </a:prstGeom>
          </p:spPr>
        </p:pic>
      </p:grpSp>
      <p:grpSp>
        <p:nvGrpSpPr>
          <p:cNvPr id="7" name="Group 7"/>
          <p:cNvGrpSpPr/>
          <p:nvPr/>
        </p:nvGrpSpPr>
        <p:grpSpPr>
          <a:xfrm>
            <a:off x="15046835" y="2195976"/>
            <a:ext cx="3241165" cy="5559935"/>
            <a:chOff x="0" y="0"/>
            <a:chExt cx="4321553" cy="7413246"/>
          </a:xfrm>
        </p:grpSpPr>
        <p:pic>
          <p:nvPicPr>
            <p:cNvPr id="8" name="Picture 8"/>
            <p:cNvPicPr>
              <a:picLocks noChangeAspect="1"/>
            </p:cNvPicPr>
            <p:nvPr/>
          </p:nvPicPr>
          <p:blipFill>
            <a:blip r:embed="rId3"/>
            <a:srcRect l="30816" r="36392"/>
            <a:stretch>
              <a:fillRect/>
            </a:stretch>
          </p:blipFill>
          <p:spPr>
            <a:xfrm>
              <a:off x="0" y="0"/>
              <a:ext cx="4321553" cy="7413246"/>
            </a:xfrm>
            <a:prstGeom prst="rect">
              <a:avLst/>
            </a:prstGeom>
          </p:spPr>
        </p:pic>
      </p:grpSp>
      <p:sp>
        <p:nvSpPr>
          <p:cNvPr id="9" name="Freeform 9"/>
          <p:cNvSpPr/>
          <p:nvPr/>
        </p:nvSpPr>
        <p:spPr>
          <a:xfrm>
            <a:off x="12400255" y="9021491"/>
            <a:ext cx="3211827" cy="2879938"/>
          </a:xfrm>
          <a:custGeom>
            <a:avLst/>
            <a:gdLst/>
            <a:ahLst/>
            <a:cxnLst/>
            <a:rect l="l" t="t" r="r" b="b"/>
            <a:pathLst>
              <a:path w="3211827" h="2879938">
                <a:moveTo>
                  <a:pt x="0" y="0"/>
                </a:moveTo>
                <a:lnTo>
                  <a:pt x="3211827" y="0"/>
                </a:lnTo>
                <a:lnTo>
                  <a:pt x="3211827" y="2879938"/>
                </a:lnTo>
                <a:lnTo>
                  <a:pt x="0" y="2879938"/>
                </a:lnTo>
                <a:lnTo>
                  <a:pt x="0" y="0"/>
                </a:lnTo>
                <a:close/>
              </a:path>
            </a:pathLst>
          </a:custGeom>
          <a:blipFill>
            <a:blip r:embed="rId4">
              <a:extLst>
                <a:ext uri="{96DAC541-7B7A-43D3-8B79-37D633B846F1}">
                  <asvg:svgBlip xmlns:asvg="http://schemas.microsoft.com/office/drawing/2016/SVG/main" r:embed="rId5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tr-TR"/>
          </a:p>
        </p:txBody>
      </p:sp>
      <p:sp>
        <p:nvSpPr>
          <p:cNvPr id="10" name="Freeform 10"/>
          <p:cNvSpPr/>
          <p:nvPr/>
        </p:nvSpPr>
        <p:spPr>
          <a:xfrm>
            <a:off x="16052795" y="596667"/>
            <a:ext cx="1216708" cy="1216708"/>
          </a:xfrm>
          <a:custGeom>
            <a:avLst/>
            <a:gdLst/>
            <a:ahLst/>
            <a:cxnLst/>
            <a:rect l="l" t="t" r="r" b="b"/>
            <a:pathLst>
              <a:path w="1216708" h="1216708">
                <a:moveTo>
                  <a:pt x="0" y="0"/>
                </a:moveTo>
                <a:lnTo>
                  <a:pt x="1216708" y="0"/>
                </a:lnTo>
                <a:lnTo>
                  <a:pt x="1216708" y="1216708"/>
                </a:lnTo>
                <a:lnTo>
                  <a:pt x="0" y="1216708"/>
                </a:lnTo>
                <a:lnTo>
                  <a:pt x="0" y="0"/>
                </a:lnTo>
                <a:close/>
              </a:path>
            </a:pathLst>
          </a:custGeom>
          <a:blipFill>
            <a:blip r:embed="rId6"/>
            <a:stretch>
              <a:fillRect/>
            </a:stretch>
          </a:blipFill>
          <a:ln cap="sq">
            <a:noFill/>
            <a:prstDash val="solid"/>
            <a:miter/>
          </a:ln>
        </p:spPr>
        <p:txBody>
          <a:bodyPr/>
          <a:lstStyle/>
          <a:p>
            <a:endParaRPr lang="tr-TR"/>
          </a:p>
        </p:txBody>
      </p:sp>
      <p:sp>
        <p:nvSpPr>
          <p:cNvPr id="11" name="Freeform 11"/>
          <p:cNvSpPr/>
          <p:nvPr/>
        </p:nvSpPr>
        <p:spPr>
          <a:xfrm>
            <a:off x="851334" y="596667"/>
            <a:ext cx="2061427" cy="2061427"/>
          </a:xfrm>
          <a:custGeom>
            <a:avLst/>
            <a:gdLst/>
            <a:ahLst/>
            <a:cxnLst/>
            <a:rect l="l" t="t" r="r" b="b"/>
            <a:pathLst>
              <a:path w="2061427" h="2061427">
                <a:moveTo>
                  <a:pt x="0" y="0"/>
                </a:moveTo>
                <a:lnTo>
                  <a:pt x="2061428" y="0"/>
                </a:lnTo>
                <a:lnTo>
                  <a:pt x="2061428" y="2061427"/>
                </a:lnTo>
                <a:lnTo>
                  <a:pt x="0" y="2061427"/>
                </a:lnTo>
                <a:lnTo>
                  <a:pt x="0" y="0"/>
                </a:lnTo>
                <a:close/>
              </a:path>
            </a:pathLst>
          </a:custGeom>
          <a:blipFill>
            <a:blip r:embed="rId7">
              <a:extLst>
                <a:ext uri="{96DAC541-7B7A-43D3-8B79-37D633B846F1}">
                  <asvg:svgBlip xmlns:asvg="http://schemas.microsoft.com/office/drawing/2016/SVG/main" r:embed="rId8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tr-TR"/>
          </a:p>
        </p:txBody>
      </p:sp>
      <p:sp>
        <p:nvSpPr>
          <p:cNvPr id="12" name="Freeform 12"/>
          <p:cNvSpPr/>
          <p:nvPr/>
        </p:nvSpPr>
        <p:spPr>
          <a:xfrm>
            <a:off x="854169" y="7252751"/>
            <a:ext cx="386295" cy="386295"/>
          </a:xfrm>
          <a:custGeom>
            <a:avLst/>
            <a:gdLst/>
            <a:ahLst/>
            <a:cxnLst/>
            <a:rect l="l" t="t" r="r" b="b"/>
            <a:pathLst>
              <a:path w="386295" h="386295">
                <a:moveTo>
                  <a:pt x="0" y="0"/>
                </a:moveTo>
                <a:lnTo>
                  <a:pt x="386295" y="0"/>
                </a:lnTo>
                <a:lnTo>
                  <a:pt x="386295" y="386295"/>
                </a:lnTo>
                <a:lnTo>
                  <a:pt x="0" y="386295"/>
                </a:lnTo>
                <a:lnTo>
                  <a:pt x="0" y="0"/>
                </a:lnTo>
                <a:close/>
              </a:path>
            </a:pathLst>
          </a:custGeom>
          <a:blipFill>
            <a:blip r:embed="rId9">
              <a:extLst>
                <a:ext uri="{96DAC541-7B7A-43D3-8B79-37D633B846F1}">
                  <asvg:svgBlip xmlns:asvg="http://schemas.microsoft.com/office/drawing/2016/SVG/main" r:embed="rId10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tr-TR"/>
          </a:p>
        </p:txBody>
      </p:sp>
      <p:sp>
        <p:nvSpPr>
          <p:cNvPr id="13" name="Freeform 13"/>
          <p:cNvSpPr/>
          <p:nvPr/>
        </p:nvSpPr>
        <p:spPr>
          <a:xfrm>
            <a:off x="812686" y="7755911"/>
            <a:ext cx="595651" cy="347711"/>
          </a:xfrm>
          <a:custGeom>
            <a:avLst/>
            <a:gdLst/>
            <a:ahLst/>
            <a:cxnLst/>
            <a:rect l="l" t="t" r="r" b="b"/>
            <a:pathLst>
              <a:path w="595651" h="347711">
                <a:moveTo>
                  <a:pt x="0" y="0"/>
                </a:moveTo>
                <a:lnTo>
                  <a:pt x="595651" y="0"/>
                </a:lnTo>
                <a:lnTo>
                  <a:pt x="595651" y="347711"/>
                </a:lnTo>
                <a:lnTo>
                  <a:pt x="0" y="347711"/>
                </a:lnTo>
                <a:lnTo>
                  <a:pt x="0" y="0"/>
                </a:lnTo>
                <a:close/>
              </a:path>
            </a:pathLst>
          </a:custGeom>
          <a:blipFill>
            <a:blip r:embed="rId11">
              <a:extLst>
                <a:ext uri="{96DAC541-7B7A-43D3-8B79-37D633B846F1}">
                  <asvg:svgBlip xmlns:asvg="http://schemas.microsoft.com/office/drawing/2016/SVG/main" r:embed="rId12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tr-TR"/>
          </a:p>
        </p:txBody>
      </p:sp>
      <p:sp>
        <p:nvSpPr>
          <p:cNvPr id="17" name="TextBox 17"/>
          <p:cNvSpPr txBox="1"/>
          <p:nvPr/>
        </p:nvSpPr>
        <p:spPr>
          <a:xfrm>
            <a:off x="1882048" y="2358708"/>
            <a:ext cx="9440648" cy="35877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2800"/>
              </a:lnSpc>
            </a:pPr>
            <a:r>
              <a:rPr lang="en-US" sz="2000">
                <a:solidFill>
                  <a:srgbClr val="000000"/>
                </a:solidFill>
                <a:latin typeface="Roboto Condensed"/>
                <a:ea typeface="Roboto Condensed"/>
                <a:cs typeface="Roboto Condensed"/>
                <a:sym typeface="Roboto Condensed"/>
              </a:rPr>
              <a:t>ATÖLYELER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1110511" y="1655220"/>
            <a:ext cx="12493259" cy="582202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4660"/>
              </a:lnSpc>
            </a:pPr>
            <a:r>
              <a:rPr lang="en-US" sz="3328">
                <a:solidFill>
                  <a:srgbClr val="000000"/>
                </a:solidFill>
                <a:latin typeface="Roboto Condensed"/>
                <a:ea typeface="Roboto Condensed"/>
                <a:cs typeface="Roboto Condensed"/>
                <a:sym typeface="Roboto Condensed"/>
              </a:rPr>
              <a:t>NEFES, MEDİTASYON, YOGA VE SAĞLIKLI YAŞAM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8256852" y="2195976"/>
            <a:ext cx="3241165" cy="5559935"/>
            <a:chOff x="0" y="0"/>
            <a:chExt cx="4321553" cy="7413246"/>
          </a:xfrm>
        </p:grpSpPr>
        <p:pic>
          <p:nvPicPr>
            <p:cNvPr id="20" name="Picture 20"/>
            <p:cNvPicPr>
              <a:picLocks noChangeAspect="1"/>
            </p:cNvPicPr>
            <p:nvPr/>
          </p:nvPicPr>
          <p:blipFill>
            <a:blip r:embed="rId13"/>
            <a:srcRect l="20760" t="5237" r="46259" b="12015"/>
            <a:stretch>
              <a:fillRect/>
            </a:stretch>
          </p:blipFill>
          <p:spPr>
            <a:xfrm>
              <a:off x="0" y="0"/>
              <a:ext cx="4321553" cy="7413246"/>
            </a:xfrm>
            <a:prstGeom prst="rect">
              <a:avLst/>
            </a:prstGeom>
          </p:spPr>
        </p:pic>
      </p:grpSp>
      <p:sp>
        <p:nvSpPr>
          <p:cNvPr id="21" name="Freeform 21"/>
          <p:cNvSpPr/>
          <p:nvPr/>
        </p:nvSpPr>
        <p:spPr>
          <a:xfrm>
            <a:off x="9838607" y="9258300"/>
            <a:ext cx="824341" cy="607951"/>
          </a:xfrm>
          <a:custGeom>
            <a:avLst/>
            <a:gdLst/>
            <a:ahLst/>
            <a:cxnLst/>
            <a:rect l="l" t="t" r="r" b="b"/>
            <a:pathLst>
              <a:path w="824341" h="607951">
                <a:moveTo>
                  <a:pt x="0" y="0"/>
                </a:moveTo>
                <a:lnTo>
                  <a:pt x="824341" y="0"/>
                </a:lnTo>
                <a:lnTo>
                  <a:pt x="824341" y="607951"/>
                </a:lnTo>
                <a:lnTo>
                  <a:pt x="0" y="607951"/>
                </a:lnTo>
                <a:lnTo>
                  <a:pt x="0" y="0"/>
                </a:lnTo>
                <a:close/>
              </a:path>
            </a:pathLst>
          </a:custGeom>
        </p:spPr>
        <p:txBody>
          <a:bodyPr/>
          <a:lstStyle/>
          <a:p>
            <a:endParaRPr lang="tr-TR"/>
          </a:p>
        </p:txBody>
      </p:sp>
      <p:sp>
        <p:nvSpPr>
          <p:cNvPr id="22" name="Freeform 22"/>
          <p:cNvSpPr/>
          <p:nvPr/>
        </p:nvSpPr>
        <p:spPr>
          <a:xfrm>
            <a:off x="10384741" y="9590801"/>
            <a:ext cx="556412" cy="569949"/>
          </a:xfrm>
          <a:custGeom>
            <a:avLst/>
            <a:gdLst/>
            <a:ahLst/>
            <a:cxnLst/>
            <a:rect l="l" t="t" r="r" b="b"/>
            <a:pathLst>
              <a:path w="556412" h="569949">
                <a:moveTo>
                  <a:pt x="0" y="0"/>
                </a:moveTo>
                <a:lnTo>
                  <a:pt x="556413" y="0"/>
                </a:lnTo>
                <a:lnTo>
                  <a:pt x="556413" y="569949"/>
                </a:lnTo>
                <a:lnTo>
                  <a:pt x="0" y="569949"/>
                </a:lnTo>
                <a:lnTo>
                  <a:pt x="0" y="0"/>
                </a:lnTo>
                <a:close/>
              </a:path>
            </a:pathLst>
          </a:custGeom>
          <a:blipFill>
            <a:blip r:embed="rId14">
              <a:extLst>
                <a:ext uri="{96DAC541-7B7A-43D3-8B79-37D633B846F1}">
                  <asvg:svgBlip xmlns:asvg="http://schemas.microsoft.com/office/drawing/2016/SVG/main" r:embed="rId15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tr-TR"/>
          </a:p>
        </p:txBody>
      </p:sp>
      <p:sp>
        <p:nvSpPr>
          <p:cNvPr id="23" name="TextBox 23"/>
          <p:cNvSpPr txBox="1"/>
          <p:nvPr/>
        </p:nvSpPr>
        <p:spPr>
          <a:xfrm>
            <a:off x="1589642" y="7248731"/>
            <a:ext cx="1323119" cy="355782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marL="0" lvl="0" indent="0" algn="l">
              <a:lnSpc>
                <a:spcPts val="2940"/>
              </a:lnSpc>
              <a:spcBef>
                <a:spcPct val="0"/>
              </a:spcBef>
            </a:pPr>
            <a:r>
              <a:rPr lang="en-US" sz="2100" b="1" dirty="0">
                <a:solidFill>
                  <a:srgbClr val="565656"/>
                </a:solidFill>
                <a:latin typeface="Montserrat Bold"/>
                <a:ea typeface="Montserrat Bold"/>
                <a:cs typeface="Montserrat Bold"/>
                <a:sym typeface="Montserrat Bold"/>
              </a:rPr>
              <a:t>10-60 dk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1589642" y="7756913"/>
            <a:ext cx="4811158" cy="355782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marL="0" lvl="0" indent="0" algn="l">
              <a:lnSpc>
                <a:spcPts val="2940"/>
              </a:lnSpc>
              <a:spcBef>
                <a:spcPct val="0"/>
              </a:spcBef>
            </a:pPr>
            <a:r>
              <a:rPr lang="en-US" sz="2100" b="1" u="none" strike="noStrike" dirty="0">
                <a:solidFill>
                  <a:srgbClr val="565656"/>
                </a:solidFill>
                <a:latin typeface="Montserrat Bold"/>
                <a:ea typeface="Montserrat Bold"/>
                <a:cs typeface="Montserrat Bold"/>
                <a:sym typeface="Montserrat Bold"/>
              </a:rPr>
              <a:t>1 moderatör, 1 koordinatör, asistan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834810" y="8265546"/>
            <a:ext cx="3508589" cy="345479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marL="0" lvl="0" indent="0" algn="l">
              <a:lnSpc>
                <a:spcPts val="2940"/>
              </a:lnSpc>
              <a:spcBef>
                <a:spcPct val="0"/>
              </a:spcBef>
            </a:pPr>
            <a:r>
              <a:rPr lang="en-US" sz="2100" b="1" u="none" strike="noStrike" dirty="0">
                <a:solidFill>
                  <a:srgbClr val="565656"/>
                </a:solidFill>
                <a:latin typeface="Montserrat Bold"/>
                <a:ea typeface="Montserrat Bold"/>
                <a:cs typeface="Montserrat Bold"/>
                <a:sym typeface="Montserrat Bold"/>
              </a:rPr>
              <a:t>Katılımcı Sayısı:  10-2000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904312" y="3093501"/>
            <a:ext cx="7020488" cy="3564309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just">
              <a:lnSpc>
                <a:spcPts val="2800"/>
              </a:lnSpc>
            </a:pP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Kendinizi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Bırakın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ve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Gevşeyin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!</a:t>
            </a:r>
          </a:p>
          <a:p>
            <a:pPr algn="just">
              <a:lnSpc>
                <a:spcPts val="2800"/>
              </a:lnSpc>
            </a:pPr>
            <a:endParaRPr lang="en-US" sz="2000" dirty="0">
              <a:solidFill>
                <a:srgbClr val="565656"/>
              </a:solidFill>
              <a:latin typeface="Montserrat"/>
              <a:ea typeface="Montserrat"/>
              <a:cs typeface="Montserrat"/>
              <a:sym typeface="Montserrat"/>
            </a:endParaRPr>
          </a:p>
          <a:p>
            <a:pPr marL="0" lvl="0" indent="0" algn="just">
              <a:lnSpc>
                <a:spcPts val="2800"/>
              </a:lnSpc>
              <a:spcBef>
                <a:spcPct val="0"/>
              </a:spcBef>
            </a:pP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Meditasyon’da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,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öncelikle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dinleyiciler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odaklanırlar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,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daha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açık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düşünebilir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ve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onlara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vermek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istediğiniz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mesajı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rahatça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ve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yaşam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karmaşası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olmadan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dinleyebilirler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.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Katılımcıların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;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ses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,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müzik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ve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ses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efektleri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tarafından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yönlendirilerek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,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motivasyon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ve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huzurla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,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ileride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hayatları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için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neler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tasarlamak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istediklerini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düşünmeleri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sağlanır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.</a:t>
            </a:r>
            <a:endParaRPr lang="en-US" sz="2000" dirty="0">
              <a:solidFill>
                <a:srgbClr val="565656"/>
              </a:solidFill>
              <a:latin typeface="Montserrat"/>
              <a:ea typeface="Montserrat"/>
              <a:cs typeface="Montserrat"/>
              <a:sym typeface="Montserrat"/>
              <a:hlinkClick r:id="rId16" tooltip="https://youtu.be/JG12LpqA1BI"/>
            </a:endParaRPr>
          </a:p>
          <a:p>
            <a:pPr marL="0" lvl="0" indent="0" algn="l">
              <a:lnSpc>
                <a:spcPts val="2800"/>
              </a:lnSpc>
              <a:spcBef>
                <a:spcPct val="0"/>
              </a:spcBef>
            </a:pPr>
            <a:endParaRPr lang="en-US" sz="2000" dirty="0">
              <a:solidFill>
                <a:srgbClr val="565656"/>
              </a:solidFill>
              <a:latin typeface="Montserrat"/>
              <a:ea typeface="Montserrat"/>
              <a:cs typeface="Montserrat"/>
              <a:sym typeface="Montserrat"/>
              <a:hlinkClick r:id="rId16" tooltip="https://youtu.be/JG12LpqA1BI"/>
            </a:endParaRPr>
          </a:p>
        </p:txBody>
      </p:sp>
      <p:sp>
        <p:nvSpPr>
          <p:cNvPr id="27" name="TextBox 27"/>
          <p:cNvSpPr txBox="1"/>
          <p:nvPr/>
        </p:nvSpPr>
        <p:spPr>
          <a:xfrm>
            <a:off x="1028700" y="9463603"/>
            <a:ext cx="1980378" cy="26670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2160"/>
              </a:lnSpc>
            </a:pPr>
            <a:r>
              <a:rPr lang="en-US" sz="1800" b="1">
                <a:solidFill>
                  <a:srgbClr val="FFFFFF"/>
                </a:solidFill>
                <a:latin typeface="Montserrat Bold"/>
                <a:ea typeface="Montserrat Bold"/>
                <a:cs typeface="Montserrat Bold"/>
                <a:sym typeface="Montserrat Bold"/>
              </a:rPr>
              <a:t>Fiyat: </a:t>
            </a:r>
          </a:p>
        </p:txBody>
      </p:sp>
      <p:sp>
        <p:nvSpPr>
          <p:cNvPr id="28" name="TextBox 28"/>
          <p:cNvSpPr txBox="1"/>
          <p:nvPr/>
        </p:nvSpPr>
        <p:spPr>
          <a:xfrm>
            <a:off x="3510739" y="9558853"/>
            <a:ext cx="5869678" cy="65659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0" lvl="0" indent="0" algn="ctr">
              <a:lnSpc>
                <a:spcPts val="2660"/>
              </a:lnSpc>
              <a:spcBef>
                <a:spcPct val="0"/>
              </a:spcBef>
            </a:pPr>
            <a:r>
              <a:rPr lang="en-US" sz="190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https://www.m3.com.tr/nefes-meditasyon-yoga-ve-saglikli-yasam/ </a:t>
            </a:r>
          </a:p>
        </p:txBody>
      </p:sp>
      <p:sp>
        <p:nvSpPr>
          <p:cNvPr id="29" name="TextBox 29"/>
          <p:cNvSpPr txBox="1"/>
          <p:nvPr/>
        </p:nvSpPr>
        <p:spPr>
          <a:xfrm>
            <a:off x="5572493" y="9240719"/>
            <a:ext cx="1818907" cy="350082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marL="0" lvl="0" indent="0" algn="l">
              <a:lnSpc>
                <a:spcPts val="2940"/>
              </a:lnSpc>
              <a:spcBef>
                <a:spcPct val="0"/>
              </a:spcBef>
            </a:pPr>
            <a:r>
              <a:rPr lang="en-US" sz="2100" b="1" dirty="0">
                <a:solidFill>
                  <a:srgbClr val="565656"/>
                </a:solidFill>
                <a:latin typeface="Montserrat Bold"/>
                <a:ea typeface="Montserrat Bold"/>
                <a:cs typeface="Montserrat Bold"/>
                <a:sym typeface="Montserrat Bold"/>
              </a:rPr>
              <a:t>Detaylı bilgi:</a:t>
            </a:r>
          </a:p>
        </p:txBody>
      </p:sp>
    </p:spTree>
  </p:cSld>
  <p:clrMapOvr>
    <a:masterClrMapping/>
  </p:clrMapOvr>
</p:sld>
</file>

<file path=ppt/slides/slide7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2"/>
          <p:cNvGrpSpPr/>
          <p:nvPr/>
        </p:nvGrpSpPr>
        <p:grpSpPr>
          <a:xfrm>
            <a:off x="9414121" y="0"/>
            <a:ext cx="8873880" cy="10287000"/>
            <a:chOff x="0" y="0"/>
            <a:chExt cx="3358824" cy="2709333"/>
          </a:xfrm>
          <a:solidFill>
            <a:schemeClr val="accent3">
              <a:lumMod val="75000"/>
            </a:schemeClr>
          </a:solidFill>
        </p:grpSpPr>
        <p:sp>
          <p:nvSpPr>
            <p:cNvPr id="3" name="Freeform 3"/>
            <p:cNvSpPr/>
            <p:nvPr/>
          </p:nvSpPr>
          <p:spPr>
            <a:xfrm>
              <a:off x="0" y="0"/>
              <a:ext cx="3358824" cy="2709333"/>
            </a:xfrm>
            <a:custGeom>
              <a:avLst/>
              <a:gdLst/>
              <a:ahLst/>
              <a:cxnLst/>
              <a:rect l="l" t="t" r="r" b="b"/>
              <a:pathLst>
                <a:path w="3358824" h="2709333">
                  <a:moveTo>
                    <a:pt x="0" y="0"/>
                  </a:moveTo>
                  <a:lnTo>
                    <a:pt x="3358824" y="0"/>
                  </a:lnTo>
                  <a:lnTo>
                    <a:pt x="3358824" y="2709333"/>
                  </a:lnTo>
                  <a:lnTo>
                    <a:pt x="0" y="2709333"/>
                  </a:lnTo>
                  <a:close/>
                </a:path>
              </a:pathLst>
            </a:custGeom>
            <a:grpFill/>
          </p:spPr>
          <p:txBody>
            <a:bodyPr/>
            <a:lstStyle/>
            <a:p>
              <a:endParaRPr lang="tr-TR"/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0" y="-38100"/>
              <a:ext cx="3358824" cy="2747433"/>
            </a:xfrm>
            <a:prstGeom prst="rect">
              <a:avLst/>
            </a:prstGeom>
            <a:grpFill/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940"/>
                </a:lnSpc>
              </a:pPr>
              <a:endParaRPr/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11653271" y="2195976"/>
            <a:ext cx="3241165" cy="5559935"/>
            <a:chOff x="0" y="0"/>
            <a:chExt cx="4321553" cy="7413246"/>
          </a:xfrm>
        </p:grpSpPr>
        <p:pic>
          <p:nvPicPr>
            <p:cNvPr id="6" name="Picture 6"/>
            <p:cNvPicPr>
              <a:picLocks noChangeAspect="1"/>
            </p:cNvPicPr>
            <p:nvPr/>
          </p:nvPicPr>
          <p:blipFill>
            <a:blip r:embed="rId2"/>
            <a:srcRect l="55738" t="9583" r="16145" b="10575"/>
            <a:stretch>
              <a:fillRect/>
            </a:stretch>
          </p:blipFill>
          <p:spPr>
            <a:xfrm>
              <a:off x="0" y="0"/>
              <a:ext cx="4321553" cy="7413246"/>
            </a:xfrm>
            <a:prstGeom prst="rect">
              <a:avLst/>
            </a:prstGeom>
          </p:spPr>
        </p:pic>
      </p:grpSp>
      <p:grpSp>
        <p:nvGrpSpPr>
          <p:cNvPr id="7" name="Group 7"/>
          <p:cNvGrpSpPr/>
          <p:nvPr/>
        </p:nvGrpSpPr>
        <p:grpSpPr>
          <a:xfrm>
            <a:off x="15046835" y="2195976"/>
            <a:ext cx="3241165" cy="5559935"/>
            <a:chOff x="0" y="0"/>
            <a:chExt cx="4321553" cy="7413246"/>
          </a:xfrm>
        </p:grpSpPr>
        <p:pic>
          <p:nvPicPr>
            <p:cNvPr id="8" name="Picture 8"/>
            <p:cNvPicPr>
              <a:picLocks noChangeAspect="1"/>
            </p:cNvPicPr>
            <p:nvPr/>
          </p:nvPicPr>
          <p:blipFill>
            <a:blip r:embed="rId3"/>
            <a:srcRect l="39541" t="7196" r="30099" b="23365"/>
            <a:stretch>
              <a:fillRect/>
            </a:stretch>
          </p:blipFill>
          <p:spPr>
            <a:xfrm>
              <a:off x="0" y="0"/>
              <a:ext cx="4321553" cy="7413246"/>
            </a:xfrm>
            <a:prstGeom prst="rect">
              <a:avLst/>
            </a:prstGeom>
          </p:spPr>
        </p:pic>
      </p:grpSp>
      <p:sp>
        <p:nvSpPr>
          <p:cNvPr id="9" name="Freeform 9"/>
          <p:cNvSpPr/>
          <p:nvPr/>
        </p:nvSpPr>
        <p:spPr>
          <a:xfrm>
            <a:off x="12400255" y="9021491"/>
            <a:ext cx="3211827" cy="2879938"/>
          </a:xfrm>
          <a:custGeom>
            <a:avLst/>
            <a:gdLst/>
            <a:ahLst/>
            <a:cxnLst/>
            <a:rect l="l" t="t" r="r" b="b"/>
            <a:pathLst>
              <a:path w="3211827" h="2879938">
                <a:moveTo>
                  <a:pt x="0" y="0"/>
                </a:moveTo>
                <a:lnTo>
                  <a:pt x="3211827" y="0"/>
                </a:lnTo>
                <a:lnTo>
                  <a:pt x="3211827" y="2879938"/>
                </a:lnTo>
                <a:lnTo>
                  <a:pt x="0" y="2879938"/>
                </a:lnTo>
                <a:lnTo>
                  <a:pt x="0" y="0"/>
                </a:lnTo>
                <a:close/>
              </a:path>
            </a:pathLst>
          </a:custGeom>
          <a:blipFill>
            <a:blip r:embed="rId4">
              <a:extLst>
                <a:ext uri="{96DAC541-7B7A-43D3-8B79-37D633B846F1}">
                  <asvg:svgBlip xmlns:asvg="http://schemas.microsoft.com/office/drawing/2016/SVG/main" r:embed="rId5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tr-TR"/>
          </a:p>
        </p:txBody>
      </p:sp>
      <p:sp>
        <p:nvSpPr>
          <p:cNvPr id="10" name="Freeform 10"/>
          <p:cNvSpPr/>
          <p:nvPr/>
        </p:nvSpPr>
        <p:spPr>
          <a:xfrm>
            <a:off x="16052795" y="596667"/>
            <a:ext cx="1216708" cy="1216708"/>
          </a:xfrm>
          <a:custGeom>
            <a:avLst/>
            <a:gdLst/>
            <a:ahLst/>
            <a:cxnLst/>
            <a:rect l="l" t="t" r="r" b="b"/>
            <a:pathLst>
              <a:path w="1216708" h="1216708">
                <a:moveTo>
                  <a:pt x="0" y="0"/>
                </a:moveTo>
                <a:lnTo>
                  <a:pt x="1216708" y="0"/>
                </a:lnTo>
                <a:lnTo>
                  <a:pt x="1216708" y="1216708"/>
                </a:lnTo>
                <a:lnTo>
                  <a:pt x="0" y="1216708"/>
                </a:lnTo>
                <a:lnTo>
                  <a:pt x="0" y="0"/>
                </a:lnTo>
                <a:close/>
              </a:path>
            </a:pathLst>
          </a:custGeom>
          <a:blipFill>
            <a:blip r:embed="rId6"/>
            <a:stretch>
              <a:fillRect/>
            </a:stretch>
          </a:blipFill>
          <a:ln cap="sq">
            <a:noFill/>
            <a:prstDash val="solid"/>
            <a:miter/>
          </a:ln>
        </p:spPr>
        <p:txBody>
          <a:bodyPr/>
          <a:lstStyle/>
          <a:p>
            <a:endParaRPr lang="tr-TR"/>
          </a:p>
        </p:txBody>
      </p:sp>
      <p:sp>
        <p:nvSpPr>
          <p:cNvPr id="11" name="Freeform 11"/>
          <p:cNvSpPr/>
          <p:nvPr/>
        </p:nvSpPr>
        <p:spPr>
          <a:xfrm>
            <a:off x="851334" y="596667"/>
            <a:ext cx="2061427" cy="2061427"/>
          </a:xfrm>
          <a:custGeom>
            <a:avLst/>
            <a:gdLst/>
            <a:ahLst/>
            <a:cxnLst/>
            <a:rect l="l" t="t" r="r" b="b"/>
            <a:pathLst>
              <a:path w="2061427" h="2061427">
                <a:moveTo>
                  <a:pt x="0" y="0"/>
                </a:moveTo>
                <a:lnTo>
                  <a:pt x="2061428" y="0"/>
                </a:lnTo>
                <a:lnTo>
                  <a:pt x="2061428" y="2061427"/>
                </a:lnTo>
                <a:lnTo>
                  <a:pt x="0" y="2061427"/>
                </a:lnTo>
                <a:lnTo>
                  <a:pt x="0" y="0"/>
                </a:lnTo>
                <a:close/>
              </a:path>
            </a:pathLst>
          </a:custGeom>
          <a:blipFill>
            <a:blip r:embed="rId7">
              <a:extLst>
                <a:ext uri="{96DAC541-7B7A-43D3-8B79-37D633B846F1}">
                  <asvg:svgBlip xmlns:asvg="http://schemas.microsoft.com/office/drawing/2016/SVG/main" r:embed="rId8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tr-TR"/>
          </a:p>
        </p:txBody>
      </p:sp>
      <p:sp>
        <p:nvSpPr>
          <p:cNvPr id="12" name="Freeform 12"/>
          <p:cNvSpPr/>
          <p:nvPr/>
        </p:nvSpPr>
        <p:spPr>
          <a:xfrm>
            <a:off x="854169" y="7252751"/>
            <a:ext cx="386295" cy="386295"/>
          </a:xfrm>
          <a:custGeom>
            <a:avLst/>
            <a:gdLst/>
            <a:ahLst/>
            <a:cxnLst/>
            <a:rect l="l" t="t" r="r" b="b"/>
            <a:pathLst>
              <a:path w="386295" h="386295">
                <a:moveTo>
                  <a:pt x="0" y="0"/>
                </a:moveTo>
                <a:lnTo>
                  <a:pt x="386295" y="0"/>
                </a:lnTo>
                <a:lnTo>
                  <a:pt x="386295" y="386295"/>
                </a:lnTo>
                <a:lnTo>
                  <a:pt x="0" y="386295"/>
                </a:lnTo>
                <a:lnTo>
                  <a:pt x="0" y="0"/>
                </a:lnTo>
                <a:close/>
              </a:path>
            </a:pathLst>
          </a:custGeom>
          <a:blipFill>
            <a:blip r:embed="rId9">
              <a:extLst>
                <a:ext uri="{96DAC541-7B7A-43D3-8B79-37D633B846F1}">
                  <asvg:svgBlip xmlns:asvg="http://schemas.microsoft.com/office/drawing/2016/SVG/main" r:embed="rId10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tr-TR"/>
          </a:p>
        </p:txBody>
      </p:sp>
      <p:sp>
        <p:nvSpPr>
          <p:cNvPr id="13" name="Freeform 13"/>
          <p:cNvSpPr/>
          <p:nvPr/>
        </p:nvSpPr>
        <p:spPr>
          <a:xfrm>
            <a:off x="812686" y="7755911"/>
            <a:ext cx="595651" cy="347711"/>
          </a:xfrm>
          <a:custGeom>
            <a:avLst/>
            <a:gdLst/>
            <a:ahLst/>
            <a:cxnLst/>
            <a:rect l="l" t="t" r="r" b="b"/>
            <a:pathLst>
              <a:path w="595651" h="347711">
                <a:moveTo>
                  <a:pt x="0" y="0"/>
                </a:moveTo>
                <a:lnTo>
                  <a:pt x="595651" y="0"/>
                </a:lnTo>
                <a:lnTo>
                  <a:pt x="595651" y="347711"/>
                </a:lnTo>
                <a:lnTo>
                  <a:pt x="0" y="347711"/>
                </a:lnTo>
                <a:lnTo>
                  <a:pt x="0" y="0"/>
                </a:lnTo>
                <a:close/>
              </a:path>
            </a:pathLst>
          </a:custGeom>
          <a:blipFill>
            <a:blip r:embed="rId11">
              <a:extLst>
                <a:ext uri="{96DAC541-7B7A-43D3-8B79-37D633B846F1}">
                  <asvg:svgBlip xmlns:asvg="http://schemas.microsoft.com/office/drawing/2016/SVG/main" r:embed="rId12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tr-TR"/>
          </a:p>
        </p:txBody>
      </p:sp>
      <p:sp>
        <p:nvSpPr>
          <p:cNvPr id="17" name="TextBox 17"/>
          <p:cNvSpPr txBox="1"/>
          <p:nvPr/>
        </p:nvSpPr>
        <p:spPr>
          <a:xfrm>
            <a:off x="1882048" y="2358708"/>
            <a:ext cx="9440648" cy="35877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2800"/>
              </a:lnSpc>
            </a:pPr>
            <a:r>
              <a:rPr lang="en-US" sz="2000">
                <a:solidFill>
                  <a:srgbClr val="000000"/>
                </a:solidFill>
                <a:latin typeface="Roboto Condensed"/>
                <a:ea typeface="Roboto Condensed"/>
                <a:cs typeface="Roboto Condensed"/>
                <a:sym typeface="Roboto Condensed"/>
              </a:rPr>
              <a:t>ATÖLYELER</a:t>
            </a:r>
          </a:p>
        </p:txBody>
      </p:sp>
      <p:grpSp>
        <p:nvGrpSpPr>
          <p:cNvPr id="18" name="Group 18"/>
          <p:cNvGrpSpPr/>
          <p:nvPr/>
        </p:nvGrpSpPr>
        <p:grpSpPr>
          <a:xfrm>
            <a:off x="8256852" y="2195976"/>
            <a:ext cx="3241165" cy="5559935"/>
            <a:chOff x="0" y="0"/>
            <a:chExt cx="4321553" cy="7413246"/>
          </a:xfrm>
        </p:grpSpPr>
        <p:pic>
          <p:nvPicPr>
            <p:cNvPr id="19" name="Picture 19"/>
            <p:cNvPicPr>
              <a:picLocks noChangeAspect="1"/>
            </p:cNvPicPr>
            <p:nvPr/>
          </p:nvPicPr>
          <p:blipFill>
            <a:blip r:embed="rId13"/>
            <a:srcRect l="16958" t="10855" r="27535" b="13599"/>
            <a:stretch>
              <a:fillRect/>
            </a:stretch>
          </p:blipFill>
          <p:spPr>
            <a:xfrm>
              <a:off x="0" y="0"/>
              <a:ext cx="4321553" cy="7413246"/>
            </a:xfrm>
            <a:prstGeom prst="rect">
              <a:avLst/>
            </a:prstGeom>
          </p:spPr>
        </p:pic>
      </p:grpSp>
      <p:sp>
        <p:nvSpPr>
          <p:cNvPr id="20" name="Freeform 20"/>
          <p:cNvSpPr/>
          <p:nvPr/>
        </p:nvSpPr>
        <p:spPr>
          <a:xfrm>
            <a:off x="9838607" y="9258300"/>
            <a:ext cx="824341" cy="607951"/>
          </a:xfrm>
          <a:custGeom>
            <a:avLst/>
            <a:gdLst/>
            <a:ahLst/>
            <a:cxnLst/>
            <a:rect l="l" t="t" r="r" b="b"/>
            <a:pathLst>
              <a:path w="824341" h="607951">
                <a:moveTo>
                  <a:pt x="0" y="0"/>
                </a:moveTo>
                <a:lnTo>
                  <a:pt x="824341" y="0"/>
                </a:lnTo>
                <a:lnTo>
                  <a:pt x="824341" y="607951"/>
                </a:lnTo>
                <a:lnTo>
                  <a:pt x="0" y="607951"/>
                </a:lnTo>
                <a:lnTo>
                  <a:pt x="0" y="0"/>
                </a:lnTo>
                <a:close/>
              </a:path>
            </a:pathLst>
          </a:custGeom>
        </p:spPr>
        <p:txBody>
          <a:bodyPr/>
          <a:lstStyle/>
          <a:p>
            <a:endParaRPr lang="tr-TR"/>
          </a:p>
        </p:txBody>
      </p:sp>
      <p:sp>
        <p:nvSpPr>
          <p:cNvPr id="21" name="Freeform 21"/>
          <p:cNvSpPr/>
          <p:nvPr/>
        </p:nvSpPr>
        <p:spPr>
          <a:xfrm>
            <a:off x="10384741" y="9590801"/>
            <a:ext cx="556412" cy="569949"/>
          </a:xfrm>
          <a:custGeom>
            <a:avLst/>
            <a:gdLst/>
            <a:ahLst/>
            <a:cxnLst/>
            <a:rect l="l" t="t" r="r" b="b"/>
            <a:pathLst>
              <a:path w="556412" h="569949">
                <a:moveTo>
                  <a:pt x="0" y="0"/>
                </a:moveTo>
                <a:lnTo>
                  <a:pt x="556413" y="0"/>
                </a:lnTo>
                <a:lnTo>
                  <a:pt x="556413" y="569949"/>
                </a:lnTo>
                <a:lnTo>
                  <a:pt x="0" y="569949"/>
                </a:lnTo>
                <a:lnTo>
                  <a:pt x="0" y="0"/>
                </a:lnTo>
                <a:close/>
              </a:path>
            </a:pathLst>
          </a:custGeom>
          <a:blipFill>
            <a:blip r:embed="rId14">
              <a:extLst>
                <a:ext uri="{96DAC541-7B7A-43D3-8B79-37D633B846F1}">
                  <asvg:svgBlip xmlns:asvg="http://schemas.microsoft.com/office/drawing/2016/SVG/main" r:embed="rId15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tr-TR"/>
          </a:p>
        </p:txBody>
      </p:sp>
      <p:sp>
        <p:nvSpPr>
          <p:cNvPr id="22" name="TextBox 22"/>
          <p:cNvSpPr txBox="1"/>
          <p:nvPr/>
        </p:nvSpPr>
        <p:spPr>
          <a:xfrm>
            <a:off x="1589642" y="7248731"/>
            <a:ext cx="1163717" cy="356234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0" lvl="0" indent="0" algn="l">
              <a:lnSpc>
                <a:spcPts val="2940"/>
              </a:lnSpc>
              <a:spcBef>
                <a:spcPct val="0"/>
              </a:spcBef>
            </a:pPr>
            <a:r>
              <a:rPr lang="en-US" sz="2100" b="1">
                <a:solidFill>
                  <a:srgbClr val="565656"/>
                </a:solidFill>
                <a:latin typeface="Montserrat Bold"/>
                <a:ea typeface="Montserrat Bold"/>
                <a:cs typeface="Montserrat Bold"/>
                <a:sym typeface="Montserrat Bold"/>
              </a:rPr>
              <a:t>10-30 dk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1589642" y="7756912"/>
            <a:ext cx="4979482" cy="345479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marL="0" lvl="0" indent="0" algn="l">
              <a:lnSpc>
                <a:spcPts val="2940"/>
              </a:lnSpc>
              <a:spcBef>
                <a:spcPct val="0"/>
              </a:spcBef>
            </a:pPr>
            <a:r>
              <a:rPr lang="en-US" sz="2100" b="1" u="none" strike="noStrike">
                <a:solidFill>
                  <a:srgbClr val="565656"/>
                </a:solidFill>
                <a:latin typeface="Montserrat Bold"/>
                <a:ea typeface="Montserrat Bold"/>
                <a:cs typeface="Montserrat Bold"/>
                <a:sym typeface="Montserrat Bold"/>
              </a:rPr>
              <a:t>1 moderatör, 1 koordinatör, asistan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834810" y="8265547"/>
            <a:ext cx="3737189" cy="356234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marL="0" lvl="0" indent="0" algn="l">
              <a:lnSpc>
                <a:spcPts val="2940"/>
              </a:lnSpc>
              <a:spcBef>
                <a:spcPct val="0"/>
              </a:spcBef>
            </a:pPr>
            <a:r>
              <a:rPr lang="en-US" sz="2100" b="1" u="none" strike="noStrike" dirty="0">
                <a:solidFill>
                  <a:srgbClr val="565656"/>
                </a:solidFill>
                <a:latin typeface="Montserrat Bold"/>
                <a:ea typeface="Montserrat Bold"/>
                <a:cs typeface="Montserrat Bold"/>
                <a:sym typeface="Montserrat Bold"/>
              </a:rPr>
              <a:t>Katılımcı Sayısı:  10-2000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834811" y="2883951"/>
            <a:ext cx="7166189" cy="4641527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just">
              <a:lnSpc>
                <a:spcPts val="2800"/>
              </a:lnSpc>
            </a:pPr>
            <a:r>
              <a:rPr lang="en-US" sz="2000" b="1" dirty="0" err="1">
                <a:solidFill>
                  <a:srgbClr val="565656"/>
                </a:solidFill>
                <a:latin typeface="Montserrat Bold"/>
                <a:ea typeface="Montserrat Bold"/>
                <a:cs typeface="Montserrat Bold"/>
                <a:sym typeface="Montserrat Bold"/>
              </a:rPr>
              <a:t>Kahkaha</a:t>
            </a:r>
            <a:r>
              <a:rPr lang="en-US" sz="2000" b="1" dirty="0">
                <a:solidFill>
                  <a:srgbClr val="565656"/>
                </a:solidFill>
                <a:latin typeface="Montserrat Bold"/>
                <a:ea typeface="Montserrat Bold"/>
                <a:cs typeface="Montserrat Bold"/>
                <a:sym typeface="Montserrat Bold"/>
              </a:rPr>
              <a:t> </a:t>
            </a:r>
            <a:r>
              <a:rPr lang="en-US" sz="2000" b="1" dirty="0" err="1">
                <a:solidFill>
                  <a:srgbClr val="565656"/>
                </a:solidFill>
                <a:latin typeface="Montserrat Bold"/>
                <a:ea typeface="Montserrat Bold"/>
                <a:cs typeface="Montserrat Bold"/>
                <a:sym typeface="Montserrat Bold"/>
              </a:rPr>
              <a:t>Yogası</a:t>
            </a:r>
            <a:r>
              <a:rPr lang="en-US" sz="2000" b="1" dirty="0">
                <a:solidFill>
                  <a:srgbClr val="565656"/>
                </a:solidFill>
                <a:latin typeface="Montserrat Bold"/>
                <a:ea typeface="Montserrat Bold"/>
                <a:cs typeface="Montserrat Bold"/>
                <a:sym typeface="Montserrat Bold"/>
              </a:rPr>
              <a:t> </a:t>
            </a:r>
            <a:r>
              <a:rPr lang="en-US" sz="2000" b="1" dirty="0" err="1">
                <a:solidFill>
                  <a:srgbClr val="565656"/>
                </a:solidFill>
                <a:latin typeface="Montserrat Bold"/>
                <a:ea typeface="Montserrat Bold"/>
                <a:cs typeface="Montserrat Bold"/>
                <a:sym typeface="Montserrat Bold"/>
              </a:rPr>
              <a:t>nedir</a:t>
            </a:r>
            <a:r>
              <a:rPr lang="en-US" sz="2000" b="1" dirty="0">
                <a:solidFill>
                  <a:srgbClr val="565656"/>
                </a:solidFill>
                <a:latin typeface="Montserrat Bold"/>
                <a:ea typeface="Montserrat Bold"/>
                <a:cs typeface="Montserrat Bold"/>
                <a:sym typeface="Montserrat Bold"/>
              </a:rPr>
              <a:t>?</a:t>
            </a:r>
          </a:p>
          <a:p>
            <a:pPr algn="just">
              <a:lnSpc>
                <a:spcPts val="2800"/>
              </a:lnSpc>
            </a:pP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Kahkaha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yogası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,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nefes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teknikleriyle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koşulsuz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kahkahanın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birleştiği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,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özellikle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diyafram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ve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karın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kaslarını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çalıştıran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egzersizlerden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oluşur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. Bu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sayede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gevşeme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ve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sakinlik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sağlayan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parasempatik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sinir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sistemi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aktive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olur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.</a:t>
            </a:r>
          </a:p>
          <a:p>
            <a:pPr algn="just">
              <a:lnSpc>
                <a:spcPts val="2800"/>
              </a:lnSpc>
            </a:pPr>
            <a:endParaRPr lang="en-US" sz="2000" dirty="0">
              <a:solidFill>
                <a:srgbClr val="565656"/>
              </a:solidFill>
              <a:latin typeface="Montserrat"/>
              <a:ea typeface="Montserrat"/>
              <a:cs typeface="Montserrat"/>
              <a:sym typeface="Montserrat"/>
            </a:endParaRPr>
          </a:p>
          <a:p>
            <a:pPr algn="just">
              <a:lnSpc>
                <a:spcPts val="2800"/>
              </a:lnSpc>
            </a:pPr>
            <a:r>
              <a:rPr lang="en-US" sz="2000" b="1" dirty="0" err="1">
                <a:solidFill>
                  <a:srgbClr val="565656"/>
                </a:solidFill>
                <a:latin typeface="Montserrat Bold"/>
                <a:ea typeface="Montserrat Bold"/>
                <a:cs typeface="Montserrat Bold"/>
                <a:sym typeface="Montserrat Bold"/>
              </a:rPr>
              <a:t>Şirketlerde</a:t>
            </a:r>
            <a:r>
              <a:rPr lang="en-US" sz="2000" b="1" dirty="0">
                <a:solidFill>
                  <a:srgbClr val="565656"/>
                </a:solidFill>
                <a:latin typeface="Montserrat Bold"/>
                <a:ea typeface="Montserrat Bold"/>
                <a:cs typeface="Montserrat Bold"/>
                <a:sym typeface="Montserrat Bold"/>
              </a:rPr>
              <a:t> </a:t>
            </a:r>
            <a:r>
              <a:rPr lang="en-US" sz="2000" b="1" dirty="0" err="1">
                <a:solidFill>
                  <a:srgbClr val="565656"/>
                </a:solidFill>
                <a:latin typeface="Montserrat Bold"/>
                <a:ea typeface="Montserrat Bold"/>
                <a:cs typeface="Montserrat Bold"/>
                <a:sym typeface="Montserrat Bold"/>
              </a:rPr>
              <a:t>Kahkaha</a:t>
            </a:r>
            <a:r>
              <a:rPr lang="en-US" sz="2000" b="1" dirty="0">
                <a:solidFill>
                  <a:srgbClr val="565656"/>
                </a:solidFill>
                <a:latin typeface="Montserrat Bold"/>
                <a:ea typeface="Montserrat Bold"/>
                <a:cs typeface="Montserrat Bold"/>
                <a:sym typeface="Montserrat Bold"/>
              </a:rPr>
              <a:t> </a:t>
            </a:r>
            <a:r>
              <a:rPr lang="en-US" sz="2000" b="1" dirty="0" err="1">
                <a:solidFill>
                  <a:srgbClr val="565656"/>
                </a:solidFill>
                <a:latin typeface="Montserrat Bold"/>
                <a:ea typeface="Montserrat Bold"/>
                <a:cs typeface="Montserrat Bold"/>
                <a:sym typeface="Montserrat Bold"/>
              </a:rPr>
              <a:t>Yogasının</a:t>
            </a:r>
            <a:r>
              <a:rPr lang="en-US" sz="2000" b="1" dirty="0">
                <a:solidFill>
                  <a:srgbClr val="565656"/>
                </a:solidFill>
                <a:latin typeface="Montserrat Bold"/>
                <a:ea typeface="Montserrat Bold"/>
                <a:cs typeface="Montserrat Bold"/>
                <a:sym typeface="Montserrat Bold"/>
              </a:rPr>
              <a:t> </a:t>
            </a:r>
            <a:r>
              <a:rPr lang="en-US" sz="2000" b="1" dirty="0" err="1">
                <a:solidFill>
                  <a:srgbClr val="565656"/>
                </a:solidFill>
                <a:latin typeface="Montserrat Bold"/>
                <a:ea typeface="Montserrat Bold"/>
                <a:cs typeface="Montserrat Bold"/>
                <a:sym typeface="Montserrat Bold"/>
              </a:rPr>
              <a:t>faydaları</a:t>
            </a:r>
            <a:r>
              <a:rPr lang="en-US" sz="2000" b="1" dirty="0">
                <a:solidFill>
                  <a:srgbClr val="565656"/>
                </a:solidFill>
                <a:latin typeface="Montserrat Bold"/>
                <a:ea typeface="Montserrat Bold"/>
                <a:cs typeface="Montserrat Bold"/>
                <a:sym typeface="Montserrat Bold"/>
              </a:rPr>
              <a:t> </a:t>
            </a:r>
            <a:r>
              <a:rPr lang="en-US" sz="2000" b="1" dirty="0" err="1">
                <a:solidFill>
                  <a:srgbClr val="565656"/>
                </a:solidFill>
                <a:latin typeface="Montserrat Bold"/>
                <a:ea typeface="Montserrat Bold"/>
                <a:cs typeface="Montserrat Bold"/>
                <a:sym typeface="Montserrat Bold"/>
              </a:rPr>
              <a:t>nelerdir</a:t>
            </a:r>
            <a:r>
              <a:rPr lang="en-US" sz="2000" b="1" dirty="0">
                <a:solidFill>
                  <a:srgbClr val="565656"/>
                </a:solidFill>
                <a:latin typeface="Montserrat Bold"/>
                <a:ea typeface="Montserrat Bold"/>
                <a:cs typeface="Montserrat Bold"/>
                <a:sym typeface="Montserrat Bold"/>
              </a:rPr>
              <a:t>?</a:t>
            </a:r>
          </a:p>
          <a:p>
            <a:pPr marL="0" lvl="0" indent="0" algn="just">
              <a:lnSpc>
                <a:spcPts val="2800"/>
              </a:lnSpc>
              <a:spcBef>
                <a:spcPct val="0"/>
              </a:spcBef>
            </a:pP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Stres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yönetimi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,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ekip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motivasyonu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,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iletişim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becerileri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,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liderlik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,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yaratıcılık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ve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üretkenlik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gibi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çalışanlardan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beklenen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birçok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yetkinliği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destekler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;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sağlıklı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,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mutlu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ve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enerjik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bir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çalışma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ortamı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sağlar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.</a:t>
            </a:r>
            <a:endParaRPr lang="en-US" sz="2000" dirty="0">
              <a:solidFill>
                <a:srgbClr val="565656"/>
              </a:solidFill>
              <a:latin typeface="Montserrat"/>
              <a:ea typeface="Montserrat"/>
              <a:cs typeface="Montserrat"/>
              <a:sym typeface="Montserrat"/>
              <a:hlinkClick r:id="rId16" tooltip="https://youtu.be/JG12LpqA1BI"/>
            </a:endParaRPr>
          </a:p>
          <a:p>
            <a:pPr marL="0" lvl="0" indent="0" algn="l">
              <a:lnSpc>
                <a:spcPts val="2800"/>
              </a:lnSpc>
              <a:spcBef>
                <a:spcPct val="0"/>
              </a:spcBef>
            </a:pPr>
            <a:endParaRPr lang="en-US" sz="2000" dirty="0">
              <a:solidFill>
                <a:srgbClr val="565656"/>
              </a:solidFill>
              <a:latin typeface="Montserrat"/>
              <a:ea typeface="Montserrat"/>
              <a:cs typeface="Montserrat"/>
              <a:sym typeface="Montserrat"/>
              <a:hlinkClick r:id="rId16" tooltip="https://youtu.be/JG12LpqA1BI"/>
            </a:endParaRPr>
          </a:p>
        </p:txBody>
      </p:sp>
      <p:sp>
        <p:nvSpPr>
          <p:cNvPr id="26" name="TextBox 26"/>
          <p:cNvSpPr txBox="1"/>
          <p:nvPr/>
        </p:nvSpPr>
        <p:spPr>
          <a:xfrm>
            <a:off x="1028700" y="9463603"/>
            <a:ext cx="1980378" cy="26670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2160"/>
              </a:lnSpc>
            </a:pPr>
            <a:r>
              <a:rPr lang="en-US" sz="1800" b="1">
                <a:solidFill>
                  <a:srgbClr val="FFFFFF"/>
                </a:solidFill>
                <a:latin typeface="Montserrat Bold"/>
                <a:ea typeface="Montserrat Bold"/>
                <a:cs typeface="Montserrat Bold"/>
                <a:sym typeface="Montserrat Bold"/>
              </a:rPr>
              <a:t>Fiyat: </a:t>
            </a:r>
          </a:p>
        </p:txBody>
      </p:sp>
      <p:sp>
        <p:nvSpPr>
          <p:cNvPr id="27" name="TextBox 27"/>
          <p:cNvSpPr txBox="1"/>
          <p:nvPr/>
        </p:nvSpPr>
        <p:spPr>
          <a:xfrm>
            <a:off x="3510739" y="9558853"/>
            <a:ext cx="5869678" cy="32321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0" lvl="0" indent="0" algn="ctr">
              <a:lnSpc>
                <a:spcPts val="2660"/>
              </a:lnSpc>
              <a:spcBef>
                <a:spcPct val="0"/>
              </a:spcBef>
            </a:pPr>
            <a:r>
              <a:rPr lang="en-US" sz="190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https://www.m3.com.tr/kahkaha-yogasi/ </a:t>
            </a:r>
          </a:p>
        </p:txBody>
      </p:sp>
      <p:sp>
        <p:nvSpPr>
          <p:cNvPr id="28" name="TextBox 28"/>
          <p:cNvSpPr txBox="1"/>
          <p:nvPr/>
        </p:nvSpPr>
        <p:spPr>
          <a:xfrm>
            <a:off x="5572493" y="9240719"/>
            <a:ext cx="1895107" cy="345479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marL="0" lvl="0" indent="0" algn="l">
              <a:lnSpc>
                <a:spcPts val="2940"/>
              </a:lnSpc>
              <a:spcBef>
                <a:spcPct val="0"/>
              </a:spcBef>
            </a:pPr>
            <a:r>
              <a:rPr lang="en-US" sz="2100" b="1" dirty="0">
                <a:solidFill>
                  <a:srgbClr val="565656"/>
                </a:solidFill>
                <a:latin typeface="Montserrat Bold"/>
                <a:ea typeface="Montserrat Bold"/>
                <a:cs typeface="Montserrat Bold"/>
                <a:sym typeface="Montserrat Bold"/>
              </a:rPr>
              <a:t>Detaylı bilgi:</a:t>
            </a:r>
          </a:p>
        </p:txBody>
      </p:sp>
      <p:sp>
        <p:nvSpPr>
          <p:cNvPr id="29" name="TextBox 29"/>
          <p:cNvSpPr txBox="1"/>
          <p:nvPr/>
        </p:nvSpPr>
        <p:spPr>
          <a:xfrm>
            <a:off x="1127035" y="1522605"/>
            <a:ext cx="9440648" cy="855888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6900"/>
              </a:lnSpc>
            </a:pPr>
            <a:r>
              <a:rPr lang="en-US" sz="4928">
                <a:solidFill>
                  <a:srgbClr val="000000"/>
                </a:solidFill>
                <a:latin typeface="Roboto Condensed"/>
                <a:ea typeface="Roboto Condensed"/>
                <a:cs typeface="Roboto Condensed"/>
                <a:sym typeface="Roboto Condensed"/>
              </a:rPr>
              <a:t>KAHKAHA YOGASI</a:t>
            </a:r>
          </a:p>
        </p:txBody>
      </p:sp>
    </p:spTree>
  </p:cSld>
  <p:clrMapOvr>
    <a:masterClrMapping/>
  </p:clrMapOvr>
</p:sld>
</file>

<file path=ppt/slides/slide7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2"/>
          <p:cNvGrpSpPr/>
          <p:nvPr/>
        </p:nvGrpSpPr>
        <p:grpSpPr>
          <a:xfrm>
            <a:off x="9414121" y="0"/>
            <a:ext cx="8873880" cy="10287000"/>
            <a:chOff x="0" y="0"/>
            <a:chExt cx="3358824" cy="2709333"/>
          </a:xfrm>
          <a:solidFill>
            <a:schemeClr val="accent3">
              <a:lumMod val="75000"/>
            </a:schemeClr>
          </a:solidFill>
        </p:grpSpPr>
        <p:sp>
          <p:nvSpPr>
            <p:cNvPr id="3" name="Freeform 3"/>
            <p:cNvSpPr/>
            <p:nvPr/>
          </p:nvSpPr>
          <p:spPr>
            <a:xfrm>
              <a:off x="0" y="0"/>
              <a:ext cx="3358824" cy="2709333"/>
            </a:xfrm>
            <a:custGeom>
              <a:avLst/>
              <a:gdLst/>
              <a:ahLst/>
              <a:cxnLst/>
              <a:rect l="l" t="t" r="r" b="b"/>
              <a:pathLst>
                <a:path w="3358824" h="2709333">
                  <a:moveTo>
                    <a:pt x="0" y="0"/>
                  </a:moveTo>
                  <a:lnTo>
                    <a:pt x="3358824" y="0"/>
                  </a:lnTo>
                  <a:lnTo>
                    <a:pt x="3358824" y="2709333"/>
                  </a:lnTo>
                  <a:lnTo>
                    <a:pt x="0" y="2709333"/>
                  </a:lnTo>
                  <a:close/>
                </a:path>
              </a:pathLst>
            </a:custGeom>
            <a:grpFill/>
          </p:spPr>
          <p:txBody>
            <a:bodyPr/>
            <a:lstStyle/>
            <a:p>
              <a:endParaRPr lang="tr-TR"/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0" y="-38100"/>
              <a:ext cx="3358824" cy="2747433"/>
            </a:xfrm>
            <a:prstGeom prst="rect">
              <a:avLst/>
            </a:prstGeom>
            <a:grpFill/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940"/>
                </a:lnSpc>
              </a:pPr>
              <a:endParaRPr/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11653271" y="2195976"/>
            <a:ext cx="3241165" cy="5559935"/>
            <a:chOff x="0" y="0"/>
            <a:chExt cx="4321553" cy="7413246"/>
          </a:xfrm>
        </p:grpSpPr>
        <p:pic>
          <p:nvPicPr>
            <p:cNvPr id="6" name="Picture 6"/>
            <p:cNvPicPr>
              <a:picLocks noChangeAspect="1"/>
            </p:cNvPicPr>
            <p:nvPr/>
          </p:nvPicPr>
          <p:blipFill>
            <a:blip r:embed="rId2"/>
            <a:srcRect l="61483" t="1532" r="7596" b="3849"/>
            <a:stretch>
              <a:fillRect/>
            </a:stretch>
          </p:blipFill>
          <p:spPr>
            <a:xfrm>
              <a:off x="0" y="0"/>
              <a:ext cx="4321553" cy="7413246"/>
            </a:xfrm>
            <a:prstGeom prst="rect">
              <a:avLst/>
            </a:prstGeom>
          </p:spPr>
        </p:pic>
      </p:grpSp>
      <p:grpSp>
        <p:nvGrpSpPr>
          <p:cNvPr id="7" name="Group 7"/>
          <p:cNvGrpSpPr/>
          <p:nvPr/>
        </p:nvGrpSpPr>
        <p:grpSpPr>
          <a:xfrm>
            <a:off x="15046835" y="2195976"/>
            <a:ext cx="3241165" cy="5559935"/>
            <a:chOff x="0" y="0"/>
            <a:chExt cx="4321553" cy="7413246"/>
          </a:xfrm>
        </p:grpSpPr>
        <p:pic>
          <p:nvPicPr>
            <p:cNvPr id="8" name="Picture 8"/>
            <p:cNvPicPr>
              <a:picLocks noChangeAspect="1"/>
            </p:cNvPicPr>
            <p:nvPr/>
          </p:nvPicPr>
          <p:blipFill>
            <a:blip r:embed="rId3"/>
            <a:srcRect l="37869" t="2365" r="32613" b="7620"/>
            <a:stretch>
              <a:fillRect/>
            </a:stretch>
          </p:blipFill>
          <p:spPr>
            <a:xfrm>
              <a:off x="0" y="0"/>
              <a:ext cx="4321553" cy="7413246"/>
            </a:xfrm>
            <a:prstGeom prst="rect">
              <a:avLst/>
            </a:prstGeom>
          </p:spPr>
        </p:pic>
      </p:grpSp>
      <p:sp>
        <p:nvSpPr>
          <p:cNvPr id="9" name="Freeform 9"/>
          <p:cNvSpPr/>
          <p:nvPr/>
        </p:nvSpPr>
        <p:spPr>
          <a:xfrm>
            <a:off x="12400255" y="9021491"/>
            <a:ext cx="3211827" cy="2879938"/>
          </a:xfrm>
          <a:custGeom>
            <a:avLst/>
            <a:gdLst/>
            <a:ahLst/>
            <a:cxnLst/>
            <a:rect l="l" t="t" r="r" b="b"/>
            <a:pathLst>
              <a:path w="3211827" h="2879938">
                <a:moveTo>
                  <a:pt x="0" y="0"/>
                </a:moveTo>
                <a:lnTo>
                  <a:pt x="3211827" y="0"/>
                </a:lnTo>
                <a:lnTo>
                  <a:pt x="3211827" y="2879938"/>
                </a:lnTo>
                <a:lnTo>
                  <a:pt x="0" y="2879938"/>
                </a:lnTo>
                <a:lnTo>
                  <a:pt x="0" y="0"/>
                </a:lnTo>
                <a:close/>
              </a:path>
            </a:pathLst>
          </a:custGeom>
          <a:blipFill>
            <a:blip r:embed="rId4">
              <a:extLst>
                <a:ext uri="{96DAC541-7B7A-43D3-8B79-37D633B846F1}">
                  <asvg:svgBlip xmlns:asvg="http://schemas.microsoft.com/office/drawing/2016/SVG/main" r:embed="rId5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tr-TR"/>
          </a:p>
        </p:txBody>
      </p:sp>
      <p:sp>
        <p:nvSpPr>
          <p:cNvPr id="10" name="Freeform 10"/>
          <p:cNvSpPr/>
          <p:nvPr/>
        </p:nvSpPr>
        <p:spPr>
          <a:xfrm>
            <a:off x="16052795" y="596667"/>
            <a:ext cx="1216708" cy="1216708"/>
          </a:xfrm>
          <a:custGeom>
            <a:avLst/>
            <a:gdLst/>
            <a:ahLst/>
            <a:cxnLst/>
            <a:rect l="l" t="t" r="r" b="b"/>
            <a:pathLst>
              <a:path w="1216708" h="1216708">
                <a:moveTo>
                  <a:pt x="0" y="0"/>
                </a:moveTo>
                <a:lnTo>
                  <a:pt x="1216708" y="0"/>
                </a:lnTo>
                <a:lnTo>
                  <a:pt x="1216708" y="1216708"/>
                </a:lnTo>
                <a:lnTo>
                  <a:pt x="0" y="1216708"/>
                </a:lnTo>
                <a:lnTo>
                  <a:pt x="0" y="0"/>
                </a:lnTo>
                <a:close/>
              </a:path>
            </a:pathLst>
          </a:custGeom>
          <a:blipFill>
            <a:blip r:embed="rId6"/>
            <a:stretch>
              <a:fillRect/>
            </a:stretch>
          </a:blipFill>
          <a:ln cap="sq">
            <a:noFill/>
            <a:prstDash val="solid"/>
            <a:miter/>
          </a:ln>
        </p:spPr>
        <p:txBody>
          <a:bodyPr/>
          <a:lstStyle/>
          <a:p>
            <a:endParaRPr lang="tr-TR"/>
          </a:p>
        </p:txBody>
      </p:sp>
      <p:sp>
        <p:nvSpPr>
          <p:cNvPr id="11" name="Freeform 11"/>
          <p:cNvSpPr/>
          <p:nvPr/>
        </p:nvSpPr>
        <p:spPr>
          <a:xfrm>
            <a:off x="851334" y="596667"/>
            <a:ext cx="2061427" cy="2061427"/>
          </a:xfrm>
          <a:custGeom>
            <a:avLst/>
            <a:gdLst/>
            <a:ahLst/>
            <a:cxnLst/>
            <a:rect l="l" t="t" r="r" b="b"/>
            <a:pathLst>
              <a:path w="2061427" h="2061427">
                <a:moveTo>
                  <a:pt x="0" y="0"/>
                </a:moveTo>
                <a:lnTo>
                  <a:pt x="2061428" y="0"/>
                </a:lnTo>
                <a:lnTo>
                  <a:pt x="2061428" y="2061427"/>
                </a:lnTo>
                <a:lnTo>
                  <a:pt x="0" y="2061427"/>
                </a:lnTo>
                <a:lnTo>
                  <a:pt x="0" y="0"/>
                </a:lnTo>
                <a:close/>
              </a:path>
            </a:pathLst>
          </a:custGeom>
          <a:blipFill>
            <a:blip r:embed="rId7">
              <a:extLst>
                <a:ext uri="{96DAC541-7B7A-43D3-8B79-37D633B846F1}">
                  <asvg:svgBlip xmlns:asvg="http://schemas.microsoft.com/office/drawing/2016/SVG/main" r:embed="rId8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tr-TR"/>
          </a:p>
        </p:txBody>
      </p:sp>
      <p:sp>
        <p:nvSpPr>
          <p:cNvPr id="12" name="Freeform 12"/>
          <p:cNvSpPr/>
          <p:nvPr/>
        </p:nvSpPr>
        <p:spPr>
          <a:xfrm>
            <a:off x="854169" y="7252751"/>
            <a:ext cx="386295" cy="386295"/>
          </a:xfrm>
          <a:custGeom>
            <a:avLst/>
            <a:gdLst/>
            <a:ahLst/>
            <a:cxnLst/>
            <a:rect l="l" t="t" r="r" b="b"/>
            <a:pathLst>
              <a:path w="386295" h="386295">
                <a:moveTo>
                  <a:pt x="0" y="0"/>
                </a:moveTo>
                <a:lnTo>
                  <a:pt x="386295" y="0"/>
                </a:lnTo>
                <a:lnTo>
                  <a:pt x="386295" y="386295"/>
                </a:lnTo>
                <a:lnTo>
                  <a:pt x="0" y="386295"/>
                </a:lnTo>
                <a:lnTo>
                  <a:pt x="0" y="0"/>
                </a:lnTo>
                <a:close/>
              </a:path>
            </a:pathLst>
          </a:custGeom>
          <a:blipFill>
            <a:blip r:embed="rId9">
              <a:extLst>
                <a:ext uri="{96DAC541-7B7A-43D3-8B79-37D633B846F1}">
                  <asvg:svgBlip xmlns:asvg="http://schemas.microsoft.com/office/drawing/2016/SVG/main" r:embed="rId10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tr-TR"/>
          </a:p>
        </p:txBody>
      </p:sp>
      <p:sp>
        <p:nvSpPr>
          <p:cNvPr id="13" name="Freeform 13"/>
          <p:cNvSpPr/>
          <p:nvPr/>
        </p:nvSpPr>
        <p:spPr>
          <a:xfrm>
            <a:off x="812686" y="7755911"/>
            <a:ext cx="595651" cy="347711"/>
          </a:xfrm>
          <a:custGeom>
            <a:avLst/>
            <a:gdLst/>
            <a:ahLst/>
            <a:cxnLst/>
            <a:rect l="l" t="t" r="r" b="b"/>
            <a:pathLst>
              <a:path w="595651" h="347711">
                <a:moveTo>
                  <a:pt x="0" y="0"/>
                </a:moveTo>
                <a:lnTo>
                  <a:pt x="595651" y="0"/>
                </a:lnTo>
                <a:lnTo>
                  <a:pt x="595651" y="347711"/>
                </a:lnTo>
                <a:lnTo>
                  <a:pt x="0" y="347711"/>
                </a:lnTo>
                <a:lnTo>
                  <a:pt x="0" y="0"/>
                </a:lnTo>
                <a:close/>
              </a:path>
            </a:pathLst>
          </a:custGeom>
          <a:blipFill>
            <a:blip r:embed="rId11">
              <a:extLst>
                <a:ext uri="{96DAC541-7B7A-43D3-8B79-37D633B846F1}">
                  <asvg:svgBlip xmlns:asvg="http://schemas.microsoft.com/office/drawing/2016/SVG/main" r:embed="rId12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tr-TR"/>
          </a:p>
        </p:txBody>
      </p:sp>
      <p:sp>
        <p:nvSpPr>
          <p:cNvPr id="17" name="TextBox 17"/>
          <p:cNvSpPr txBox="1"/>
          <p:nvPr/>
        </p:nvSpPr>
        <p:spPr>
          <a:xfrm>
            <a:off x="1882048" y="2358708"/>
            <a:ext cx="9440648" cy="35877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2800"/>
              </a:lnSpc>
            </a:pPr>
            <a:r>
              <a:rPr lang="en-US" sz="2000">
                <a:solidFill>
                  <a:srgbClr val="000000"/>
                </a:solidFill>
                <a:latin typeface="Roboto Condensed"/>
                <a:ea typeface="Roboto Condensed"/>
                <a:cs typeface="Roboto Condensed"/>
                <a:sym typeface="Roboto Condensed"/>
              </a:rPr>
              <a:t>ATÖLYELER</a:t>
            </a:r>
          </a:p>
        </p:txBody>
      </p:sp>
      <p:grpSp>
        <p:nvGrpSpPr>
          <p:cNvPr id="18" name="Group 18"/>
          <p:cNvGrpSpPr/>
          <p:nvPr/>
        </p:nvGrpSpPr>
        <p:grpSpPr>
          <a:xfrm>
            <a:off x="8256852" y="2195976"/>
            <a:ext cx="3241165" cy="5559935"/>
            <a:chOff x="0" y="0"/>
            <a:chExt cx="4321553" cy="7413246"/>
          </a:xfrm>
        </p:grpSpPr>
        <p:pic>
          <p:nvPicPr>
            <p:cNvPr id="19" name="Picture 19"/>
            <p:cNvPicPr>
              <a:picLocks noChangeAspect="1"/>
            </p:cNvPicPr>
            <p:nvPr/>
          </p:nvPicPr>
          <p:blipFill>
            <a:blip r:embed="rId13"/>
            <a:srcRect l="31163" r="25086"/>
            <a:stretch>
              <a:fillRect/>
            </a:stretch>
          </p:blipFill>
          <p:spPr>
            <a:xfrm>
              <a:off x="0" y="0"/>
              <a:ext cx="4321553" cy="7413246"/>
            </a:xfrm>
            <a:prstGeom prst="rect">
              <a:avLst/>
            </a:prstGeom>
          </p:spPr>
        </p:pic>
      </p:grpSp>
      <p:sp>
        <p:nvSpPr>
          <p:cNvPr id="20" name="Freeform 20"/>
          <p:cNvSpPr/>
          <p:nvPr/>
        </p:nvSpPr>
        <p:spPr>
          <a:xfrm>
            <a:off x="9838607" y="9258300"/>
            <a:ext cx="824341" cy="607951"/>
          </a:xfrm>
          <a:custGeom>
            <a:avLst/>
            <a:gdLst/>
            <a:ahLst/>
            <a:cxnLst/>
            <a:rect l="l" t="t" r="r" b="b"/>
            <a:pathLst>
              <a:path w="824341" h="607951">
                <a:moveTo>
                  <a:pt x="0" y="0"/>
                </a:moveTo>
                <a:lnTo>
                  <a:pt x="824341" y="0"/>
                </a:lnTo>
                <a:lnTo>
                  <a:pt x="824341" y="607951"/>
                </a:lnTo>
                <a:lnTo>
                  <a:pt x="0" y="607951"/>
                </a:lnTo>
                <a:lnTo>
                  <a:pt x="0" y="0"/>
                </a:lnTo>
                <a:close/>
              </a:path>
            </a:pathLst>
          </a:custGeom>
        </p:spPr>
        <p:txBody>
          <a:bodyPr/>
          <a:lstStyle/>
          <a:p>
            <a:endParaRPr lang="tr-TR"/>
          </a:p>
        </p:txBody>
      </p:sp>
      <p:sp>
        <p:nvSpPr>
          <p:cNvPr id="21" name="Freeform 21"/>
          <p:cNvSpPr/>
          <p:nvPr/>
        </p:nvSpPr>
        <p:spPr>
          <a:xfrm>
            <a:off x="10384741" y="9590801"/>
            <a:ext cx="556412" cy="569949"/>
          </a:xfrm>
          <a:custGeom>
            <a:avLst/>
            <a:gdLst/>
            <a:ahLst/>
            <a:cxnLst/>
            <a:rect l="l" t="t" r="r" b="b"/>
            <a:pathLst>
              <a:path w="556412" h="569949">
                <a:moveTo>
                  <a:pt x="0" y="0"/>
                </a:moveTo>
                <a:lnTo>
                  <a:pt x="556413" y="0"/>
                </a:lnTo>
                <a:lnTo>
                  <a:pt x="556413" y="569949"/>
                </a:lnTo>
                <a:lnTo>
                  <a:pt x="0" y="569949"/>
                </a:lnTo>
                <a:lnTo>
                  <a:pt x="0" y="0"/>
                </a:lnTo>
                <a:close/>
              </a:path>
            </a:pathLst>
          </a:custGeom>
          <a:blipFill>
            <a:blip r:embed="rId14">
              <a:extLst>
                <a:ext uri="{96DAC541-7B7A-43D3-8B79-37D633B846F1}">
                  <asvg:svgBlip xmlns:asvg="http://schemas.microsoft.com/office/drawing/2016/SVG/main" r:embed="rId15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tr-TR"/>
          </a:p>
        </p:txBody>
      </p:sp>
      <p:sp>
        <p:nvSpPr>
          <p:cNvPr id="22" name="TextBox 22"/>
          <p:cNvSpPr txBox="1"/>
          <p:nvPr/>
        </p:nvSpPr>
        <p:spPr>
          <a:xfrm>
            <a:off x="1589642" y="7248730"/>
            <a:ext cx="1419436" cy="345479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marL="0" lvl="0" indent="0" algn="l">
              <a:lnSpc>
                <a:spcPts val="2940"/>
              </a:lnSpc>
              <a:spcBef>
                <a:spcPct val="0"/>
              </a:spcBef>
            </a:pPr>
            <a:r>
              <a:rPr lang="en-US" sz="2100" b="1" dirty="0">
                <a:solidFill>
                  <a:srgbClr val="565656"/>
                </a:solidFill>
                <a:latin typeface="Montserrat Bold"/>
                <a:ea typeface="Montserrat Bold"/>
                <a:cs typeface="Montserrat Bold"/>
                <a:sym typeface="Montserrat Bold"/>
              </a:rPr>
              <a:t>60-120 dk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1589642" y="7756913"/>
            <a:ext cx="3241165" cy="356234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marL="0" lvl="0" indent="0" algn="l">
              <a:lnSpc>
                <a:spcPts val="2940"/>
              </a:lnSpc>
              <a:spcBef>
                <a:spcPct val="0"/>
              </a:spcBef>
            </a:pPr>
            <a:r>
              <a:rPr lang="en-US" sz="2100" b="1" u="none" strike="noStrike" dirty="0">
                <a:solidFill>
                  <a:srgbClr val="565656"/>
                </a:solidFill>
                <a:latin typeface="Montserrat Bold"/>
                <a:ea typeface="Montserrat Bold"/>
                <a:cs typeface="Montserrat Bold"/>
                <a:sym typeface="Montserrat Bold"/>
              </a:rPr>
              <a:t>1 moderatör, 1 </a:t>
            </a:r>
            <a:r>
              <a:rPr lang="en-US" sz="2100" b="1" u="none" strike="noStrike" dirty="0" err="1">
                <a:solidFill>
                  <a:srgbClr val="565656"/>
                </a:solidFill>
                <a:latin typeface="Montserrat Bold"/>
                <a:ea typeface="Montserrat Bold"/>
                <a:cs typeface="Montserrat Bold"/>
                <a:sym typeface="Montserrat Bold"/>
              </a:rPr>
              <a:t>eğitmen</a:t>
            </a:r>
            <a:endParaRPr lang="en-US" sz="2100" b="1" u="none" strike="noStrike" dirty="0">
              <a:solidFill>
                <a:srgbClr val="565656"/>
              </a:solidFill>
              <a:latin typeface="Montserrat Bold"/>
              <a:ea typeface="Montserrat Bold"/>
              <a:cs typeface="Montserrat Bold"/>
              <a:sym typeface="Montserrat Bold"/>
            </a:endParaRPr>
          </a:p>
        </p:txBody>
      </p:sp>
      <p:sp>
        <p:nvSpPr>
          <p:cNvPr id="24" name="TextBox 24"/>
          <p:cNvSpPr txBox="1"/>
          <p:nvPr/>
        </p:nvSpPr>
        <p:spPr>
          <a:xfrm>
            <a:off x="834811" y="8265547"/>
            <a:ext cx="2975189" cy="356234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marL="0" lvl="0" indent="0" algn="l">
              <a:lnSpc>
                <a:spcPts val="2940"/>
              </a:lnSpc>
              <a:spcBef>
                <a:spcPct val="0"/>
              </a:spcBef>
            </a:pPr>
            <a:r>
              <a:rPr lang="en-US" sz="2100" b="1" u="none" strike="noStrike" dirty="0">
                <a:solidFill>
                  <a:srgbClr val="565656"/>
                </a:solidFill>
                <a:latin typeface="Montserrat Bold"/>
                <a:ea typeface="Montserrat Bold"/>
                <a:cs typeface="Montserrat Bold"/>
                <a:sym typeface="Montserrat Bold"/>
              </a:rPr>
              <a:t>Katılımcı Sayısı:  5-20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854169" y="3093501"/>
            <a:ext cx="7146831" cy="2846164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just">
              <a:lnSpc>
                <a:spcPts val="2800"/>
              </a:lnSpc>
            </a:pP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Bizimle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keşfe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var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mısınız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?</a:t>
            </a:r>
          </a:p>
          <a:p>
            <a:pPr algn="just">
              <a:lnSpc>
                <a:spcPts val="2800"/>
              </a:lnSpc>
            </a:pPr>
            <a:endParaRPr lang="en-US" sz="2000" dirty="0">
              <a:solidFill>
                <a:srgbClr val="565656"/>
              </a:solidFill>
              <a:latin typeface="Montserrat"/>
              <a:ea typeface="Montserrat"/>
              <a:cs typeface="Montserrat"/>
              <a:sym typeface="Montserrat"/>
            </a:endParaRPr>
          </a:p>
          <a:p>
            <a:pPr marL="0" lvl="0" indent="0" algn="just">
              <a:lnSpc>
                <a:spcPts val="2800"/>
              </a:lnSpc>
              <a:spcBef>
                <a:spcPct val="0"/>
              </a:spcBef>
            </a:pP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Kendinizi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,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işinizi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ve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iş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arkadaşlarınızı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keşfetmek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için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bir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yolculuğa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çıkmaya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ne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dersiniz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?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Oynayacağız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,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yaratacağız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ve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birlikte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yaratım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sürecini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eğlenerek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analiz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edeceğiz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. Hadi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gelin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hep birlikte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özgürce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farkındalıklarımızı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yaratıcı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drama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atölyesiyle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keşfedelim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.</a:t>
            </a:r>
            <a:endParaRPr lang="en-US" sz="2000" dirty="0">
              <a:solidFill>
                <a:srgbClr val="565656"/>
              </a:solidFill>
              <a:latin typeface="Montserrat"/>
              <a:ea typeface="Montserrat"/>
              <a:cs typeface="Montserrat"/>
              <a:sym typeface="Montserrat"/>
              <a:hlinkClick r:id="rId16" tooltip="https://youtu.be/JG12LpqA1BI"/>
            </a:endParaRPr>
          </a:p>
          <a:p>
            <a:pPr marL="0" lvl="0" indent="0" algn="l">
              <a:lnSpc>
                <a:spcPts val="2800"/>
              </a:lnSpc>
              <a:spcBef>
                <a:spcPct val="0"/>
              </a:spcBef>
            </a:pPr>
            <a:endParaRPr lang="en-US" sz="2000" dirty="0">
              <a:solidFill>
                <a:srgbClr val="565656"/>
              </a:solidFill>
              <a:latin typeface="Montserrat"/>
              <a:ea typeface="Montserrat"/>
              <a:cs typeface="Montserrat"/>
              <a:sym typeface="Montserrat"/>
              <a:hlinkClick r:id="rId16" tooltip="https://youtu.be/JG12LpqA1BI"/>
            </a:endParaRPr>
          </a:p>
        </p:txBody>
      </p:sp>
      <p:sp>
        <p:nvSpPr>
          <p:cNvPr id="26" name="TextBox 26"/>
          <p:cNvSpPr txBox="1"/>
          <p:nvPr/>
        </p:nvSpPr>
        <p:spPr>
          <a:xfrm>
            <a:off x="1028700" y="9463603"/>
            <a:ext cx="1980378" cy="26670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2160"/>
              </a:lnSpc>
            </a:pPr>
            <a:r>
              <a:rPr lang="en-US" sz="1800" b="1">
                <a:solidFill>
                  <a:srgbClr val="FFFFFF"/>
                </a:solidFill>
                <a:latin typeface="Montserrat Bold"/>
                <a:ea typeface="Montserrat Bold"/>
                <a:cs typeface="Montserrat Bold"/>
                <a:sym typeface="Montserrat Bold"/>
              </a:rPr>
              <a:t>Fiyat: </a:t>
            </a:r>
          </a:p>
        </p:txBody>
      </p:sp>
      <p:sp>
        <p:nvSpPr>
          <p:cNvPr id="27" name="TextBox 27"/>
          <p:cNvSpPr txBox="1"/>
          <p:nvPr/>
        </p:nvSpPr>
        <p:spPr>
          <a:xfrm>
            <a:off x="3510739" y="9558853"/>
            <a:ext cx="5869678" cy="32321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0" lvl="0" indent="0" algn="ctr">
              <a:lnSpc>
                <a:spcPts val="2660"/>
              </a:lnSpc>
              <a:spcBef>
                <a:spcPct val="0"/>
              </a:spcBef>
            </a:pPr>
            <a:r>
              <a:rPr lang="en-US" sz="190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https://www.m3.com.tr/yaratici-drama/ </a:t>
            </a:r>
          </a:p>
        </p:txBody>
      </p:sp>
      <p:sp>
        <p:nvSpPr>
          <p:cNvPr id="28" name="TextBox 28"/>
          <p:cNvSpPr txBox="1"/>
          <p:nvPr/>
        </p:nvSpPr>
        <p:spPr>
          <a:xfrm>
            <a:off x="5572493" y="9240719"/>
            <a:ext cx="1818907" cy="350082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marL="0" lvl="0" indent="0" algn="l">
              <a:lnSpc>
                <a:spcPts val="2940"/>
              </a:lnSpc>
              <a:spcBef>
                <a:spcPct val="0"/>
              </a:spcBef>
            </a:pPr>
            <a:r>
              <a:rPr lang="en-US" sz="2100" b="1" dirty="0">
                <a:solidFill>
                  <a:srgbClr val="565656"/>
                </a:solidFill>
                <a:latin typeface="Montserrat Bold"/>
                <a:ea typeface="Montserrat Bold"/>
                <a:cs typeface="Montserrat Bold"/>
                <a:sym typeface="Montserrat Bold"/>
              </a:rPr>
              <a:t>Detaylı bilgi:</a:t>
            </a:r>
          </a:p>
        </p:txBody>
      </p:sp>
      <p:sp>
        <p:nvSpPr>
          <p:cNvPr id="29" name="TextBox 29"/>
          <p:cNvSpPr txBox="1"/>
          <p:nvPr/>
        </p:nvSpPr>
        <p:spPr>
          <a:xfrm>
            <a:off x="1127035" y="1522605"/>
            <a:ext cx="9440648" cy="855888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6900"/>
              </a:lnSpc>
            </a:pPr>
            <a:r>
              <a:rPr lang="en-US" sz="4928">
                <a:solidFill>
                  <a:srgbClr val="000000"/>
                </a:solidFill>
                <a:latin typeface="Roboto Condensed"/>
                <a:ea typeface="Roboto Condensed"/>
                <a:cs typeface="Roboto Condensed"/>
                <a:sym typeface="Roboto Condensed"/>
              </a:rPr>
              <a:t>YARATICI DRAMA ATÖLYESİ</a:t>
            </a:r>
          </a:p>
        </p:txBody>
      </p:sp>
    </p:spTree>
  </p:cSld>
  <p:clrMapOvr>
    <a:masterClrMapping/>
  </p:clrMapOvr>
</p:sld>
</file>

<file path=ppt/slides/slide7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2"/>
          <p:cNvGrpSpPr/>
          <p:nvPr/>
        </p:nvGrpSpPr>
        <p:grpSpPr>
          <a:xfrm>
            <a:off x="9414120" y="0"/>
            <a:ext cx="8873880" cy="10287000"/>
            <a:chOff x="0" y="0"/>
            <a:chExt cx="3358824" cy="2709333"/>
          </a:xfrm>
          <a:solidFill>
            <a:schemeClr val="accent3">
              <a:lumMod val="75000"/>
            </a:schemeClr>
          </a:solidFill>
        </p:grpSpPr>
        <p:sp>
          <p:nvSpPr>
            <p:cNvPr id="3" name="Freeform 3"/>
            <p:cNvSpPr/>
            <p:nvPr/>
          </p:nvSpPr>
          <p:spPr>
            <a:xfrm>
              <a:off x="0" y="0"/>
              <a:ext cx="3358824" cy="2709333"/>
            </a:xfrm>
            <a:custGeom>
              <a:avLst/>
              <a:gdLst/>
              <a:ahLst/>
              <a:cxnLst/>
              <a:rect l="l" t="t" r="r" b="b"/>
              <a:pathLst>
                <a:path w="3358824" h="2709333">
                  <a:moveTo>
                    <a:pt x="0" y="0"/>
                  </a:moveTo>
                  <a:lnTo>
                    <a:pt x="3358824" y="0"/>
                  </a:lnTo>
                  <a:lnTo>
                    <a:pt x="3358824" y="2709333"/>
                  </a:lnTo>
                  <a:lnTo>
                    <a:pt x="0" y="2709333"/>
                  </a:lnTo>
                  <a:close/>
                </a:path>
              </a:pathLst>
            </a:custGeom>
            <a:grpFill/>
          </p:spPr>
          <p:txBody>
            <a:bodyPr/>
            <a:lstStyle/>
            <a:p>
              <a:endParaRPr lang="tr-TR"/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0" y="-38100"/>
              <a:ext cx="3358824" cy="2747433"/>
            </a:xfrm>
            <a:prstGeom prst="rect">
              <a:avLst/>
            </a:prstGeom>
            <a:grpFill/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940"/>
                </a:lnSpc>
              </a:pPr>
              <a:endParaRPr/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11653271" y="2195976"/>
            <a:ext cx="3241165" cy="5559935"/>
            <a:chOff x="0" y="0"/>
            <a:chExt cx="4321553" cy="7413246"/>
          </a:xfrm>
        </p:grpSpPr>
        <p:pic>
          <p:nvPicPr>
            <p:cNvPr id="6" name="Picture 6"/>
            <p:cNvPicPr>
              <a:picLocks noChangeAspect="1"/>
            </p:cNvPicPr>
            <p:nvPr/>
          </p:nvPicPr>
          <p:blipFill>
            <a:blip r:embed="rId2"/>
            <a:srcRect l="38622" r="29869"/>
            <a:stretch>
              <a:fillRect/>
            </a:stretch>
          </p:blipFill>
          <p:spPr>
            <a:xfrm>
              <a:off x="0" y="0"/>
              <a:ext cx="4321553" cy="7413246"/>
            </a:xfrm>
            <a:prstGeom prst="rect">
              <a:avLst/>
            </a:prstGeom>
          </p:spPr>
        </p:pic>
      </p:grpSp>
      <p:grpSp>
        <p:nvGrpSpPr>
          <p:cNvPr id="7" name="Group 7"/>
          <p:cNvGrpSpPr/>
          <p:nvPr/>
        </p:nvGrpSpPr>
        <p:grpSpPr>
          <a:xfrm>
            <a:off x="15046835" y="2195976"/>
            <a:ext cx="3241165" cy="5559935"/>
            <a:chOff x="0" y="0"/>
            <a:chExt cx="4321553" cy="7413246"/>
          </a:xfrm>
        </p:grpSpPr>
        <p:pic>
          <p:nvPicPr>
            <p:cNvPr id="8" name="Picture 8"/>
            <p:cNvPicPr>
              <a:picLocks noChangeAspect="1"/>
            </p:cNvPicPr>
            <p:nvPr/>
          </p:nvPicPr>
          <p:blipFill>
            <a:blip r:embed="rId3"/>
            <a:srcRect l="16543" r="5729"/>
            <a:stretch>
              <a:fillRect/>
            </a:stretch>
          </p:blipFill>
          <p:spPr>
            <a:xfrm>
              <a:off x="0" y="0"/>
              <a:ext cx="4321553" cy="7413246"/>
            </a:xfrm>
            <a:prstGeom prst="rect">
              <a:avLst/>
            </a:prstGeom>
          </p:spPr>
        </p:pic>
      </p:grpSp>
      <p:sp>
        <p:nvSpPr>
          <p:cNvPr id="9" name="Freeform 9"/>
          <p:cNvSpPr/>
          <p:nvPr/>
        </p:nvSpPr>
        <p:spPr>
          <a:xfrm>
            <a:off x="12400255" y="9021491"/>
            <a:ext cx="3211827" cy="2879938"/>
          </a:xfrm>
          <a:custGeom>
            <a:avLst/>
            <a:gdLst/>
            <a:ahLst/>
            <a:cxnLst/>
            <a:rect l="l" t="t" r="r" b="b"/>
            <a:pathLst>
              <a:path w="3211827" h="2879938">
                <a:moveTo>
                  <a:pt x="0" y="0"/>
                </a:moveTo>
                <a:lnTo>
                  <a:pt x="3211827" y="0"/>
                </a:lnTo>
                <a:lnTo>
                  <a:pt x="3211827" y="2879938"/>
                </a:lnTo>
                <a:lnTo>
                  <a:pt x="0" y="2879938"/>
                </a:lnTo>
                <a:lnTo>
                  <a:pt x="0" y="0"/>
                </a:lnTo>
                <a:close/>
              </a:path>
            </a:pathLst>
          </a:custGeom>
          <a:blipFill>
            <a:blip r:embed="rId4">
              <a:extLst>
                <a:ext uri="{96DAC541-7B7A-43D3-8B79-37D633B846F1}">
                  <asvg:svgBlip xmlns:asvg="http://schemas.microsoft.com/office/drawing/2016/SVG/main" r:embed="rId5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tr-TR"/>
          </a:p>
        </p:txBody>
      </p:sp>
      <p:sp>
        <p:nvSpPr>
          <p:cNvPr id="10" name="Freeform 10"/>
          <p:cNvSpPr/>
          <p:nvPr/>
        </p:nvSpPr>
        <p:spPr>
          <a:xfrm>
            <a:off x="16052795" y="596667"/>
            <a:ext cx="1216708" cy="1216708"/>
          </a:xfrm>
          <a:custGeom>
            <a:avLst/>
            <a:gdLst/>
            <a:ahLst/>
            <a:cxnLst/>
            <a:rect l="l" t="t" r="r" b="b"/>
            <a:pathLst>
              <a:path w="1216708" h="1216708">
                <a:moveTo>
                  <a:pt x="0" y="0"/>
                </a:moveTo>
                <a:lnTo>
                  <a:pt x="1216708" y="0"/>
                </a:lnTo>
                <a:lnTo>
                  <a:pt x="1216708" y="1216708"/>
                </a:lnTo>
                <a:lnTo>
                  <a:pt x="0" y="1216708"/>
                </a:lnTo>
                <a:lnTo>
                  <a:pt x="0" y="0"/>
                </a:lnTo>
                <a:close/>
              </a:path>
            </a:pathLst>
          </a:custGeom>
          <a:blipFill>
            <a:blip r:embed="rId6"/>
            <a:stretch>
              <a:fillRect/>
            </a:stretch>
          </a:blipFill>
          <a:ln cap="sq">
            <a:noFill/>
            <a:prstDash val="solid"/>
            <a:miter/>
          </a:ln>
        </p:spPr>
        <p:txBody>
          <a:bodyPr/>
          <a:lstStyle/>
          <a:p>
            <a:endParaRPr lang="tr-TR"/>
          </a:p>
        </p:txBody>
      </p:sp>
      <p:sp>
        <p:nvSpPr>
          <p:cNvPr id="11" name="Freeform 11"/>
          <p:cNvSpPr/>
          <p:nvPr/>
        </p:nvSpPr>
        <p:spPr>
          <a:xfrm>
            <a:off x="851334" y="596667"/>
            <a:ext cx="2061427" cy="2061427"/>
          </a:xfrm>
          <a:custGeom>
            <a:avLst/>
            <a:gdLst/>
            <a:ahLst/>
            <a:cxnLst/>
            <a:rect l="l" t="t" r="r" b="b"/>
            <a:pathLst>
              <a:path w="2061427" h="2061427">
                <a:moveTo>
                  <a:pt x="0" y="0"/>
                </a:moveTo>
                <a:lnTo>
                  <a:pt x="2061428" y="0"/>
                </a:lnTo>
                <a:lnTo>
                  <a:pt x="2061428" y="2061427"/>
                </a:lnTo>
                <a:lnTo>
                  <a:pt x="0" y="2061427"/>
                </a:lnTo>
                <a:lnTo>
                  <a:pt x="0" y="0"/>
                </a:lnTo>
                <a:close/>
              </a:path>
            </a:pathLst>
          </a:custGeom>
          <a:blipFill>
            <a:blip r:embed="rId7">
              <a:extLst>
                <a:ext uri="{96DAC541-7B7A-43D3-8B79-37D633B846F1}">
                  <asvg:svgBlip xmlns:asvg="http://schemas.microsoft.com/office/drawing/2016/SVG/main" r:embed="rId8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tr-TR"/>
          </a:p>
        </p:txBody>
      </p:sp>
      <p:sp>
        <p:nvSpPr>
          <p:cNvPr id="12" name="Freeform 12"/>
          <p:cNvSpPr/>
          <p:nvPr/>
        </p:nvSpPr>
        <p:spPr>
          <a:xfrm>
            <a:off x="854169" y="7252751"/>
            <a:ext cx="386295" cy="386295"/>
          </a:xfrm>
          <a:custGeom>
            <a:avLst/>
            <a:gdLst/>
            <a:ahLst/>
            <a:cxnLst/>
            <a:rect l="l" t="t" r="r" b="b"/>
            <a:pathLst>
              <a:path w="386295" h="386295">
                <a:moveTo>
                  <a:pt x="0" y="0"/>
                </a:moveTo>
                <a:lnTo>
                  <a:pt x="386295" y="0"/>
                </a:lnTo>
                <a:lnTo>
                  <a:pt x="386295" y="386295"/>
                </a:lnTo>
                <a:lnTo>
                  <a:pt x="0" y="386295"/>
                </a:lnTo>
                <a:lnTo>
                  <a:pt x="0" y="0"/>
                </a:lnTo>
                <a:close/>
              </a:path>
            </a:pathLst>
          </a:custGeom>
          <a:blipFill>
            <a:blip r:embed="rId9">
              <a:extLst>
                <a:ext uri="{96DAC541-7B7A-43D3-8B79-37D633B846F1}">
                  <asvg:svgBlip xmlns:asvg="http://schemas.microsoft.com/office/drawing/2016/SVG/main" r:embed="rId10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tr-TR"/>
          </a:p>
        </p:txBody>
      </p:sp>
      <p:sp>
        <p:nvSpPr>
          <p:cNvPr id="13" name="Freeform 13"/>
          <p:cNvSpPr/>
          <p:nvPr/>
        </p:nvSpPr>
        <p:spPr>
          <a:xfrm>
            <a:off x="812686" y="7755911"/>
            <a:ext cx="595651" cy="347711"/>
          </a:xfrm>
          <a:custGeom>
            <a:avLst/>
            <a:gdLst/>
            <a:ahLst/>
            <a:cxnLst/>
            <a:rect l="l" t="t" r="r" b="b"/>
            <a:pathLst>
              <a:path w="595651" h="347711">
                <a:moveTo>
                  <a:pt x="0" y="0"/>
                </a:moveTo>
                <a:lnTo>
                  <a:pt x="595651" y="0"/>
                </a:lnTo>
                <a:lnTo>
                  <a:pt x="595651" y="347711"/>
                </a:lnTo>
                <a:lnTo>
                  <a:pt x="0" y="347711"/>
                </a:lnTo>
                <a:lnTo>
                  <a:pt x="0" y="0"/>
                </a:lnTo>
                <a:close/>
              </a:path>
            </a:pathLst>
          </a:custGeom>
          <a:blipFill>
            <a:blip r:embed="rId11">
              <a:extLst>
                <a:ext uri="{96DAC541-7B7A-43D3-8B79-37D633B846F1}">
                  <asvg:svgBlip xmlns:asvg="http://schemas.microsoft.com/office/drawing/2016/SVG/main" r:embed="rId12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tr-TR"/>
          </a:p>
        </p:txBody>
      </p:sp>
      <p:sp>
        <p:nvSpPr>
          <p:cNvPr id="17" name="TextBox 17"/>
          <p:cNvSpPr txBox="1"/>
          <p:nvPr/>
        </p:nvSpPr>
        <p:spPr>
          <a:xfrm>
            <a:off x="1882048" y="2358708"/>
            <a:ext cx="9440648" cy="35877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2800"/>
              </a:lnSpc>
            </a:pPr>
            <a:r>
              <a:rPr lang="en-US" sz="2000">
                <a:solidFill>
                  <a:srgbClr val="000000"/>
                </a:solidFill>
                <a:latin typeface="Roboto Condensed"/>
                <a:ea typeface="Roboto Condensed"/>
                <a:cs typeface="Roboto Condensed"/>
                <a:sym typeface="Roboto Condensed"/>
              </a:rPr>
              <a:t>ATÖLYELER</a:t>
            </a:r>
          </a:p>
        </p:txBody>
      </p:sp>
      <p:grpSp>
        <p:nvGrpSpPr>
          <p:cNvPr id="18" name="Group 18"/>
          <p:cNvGrpSpPr/>
          <p:nvPr/>
        </p:nvGrpSpPr>
        <p:grpSpPr>
          <a:xfrm>
            <a:off x="8256852" y="2195976"/>
            <a:ext cx="3241165" cy="5559935"/>
            <a:chOff x="0" y="0"/>
            <a:chExt cx="4321553" cy="7413246"/>
          </a:xfrm>
        </p:grpSpPr>
        <p:pic>
          <p:nvPicPr>
            <p:cNvPr id="19" name="Picture 19"/>
            <p:cNvPicPr>
              <a:picLocks noChangeAspect="1"/>
            </p:cNvPicPr>
            <p:nvPr/>
          </p:nvPicPr>
          <p:blipFill>
            <a:blip r:embed="rId13"/>
            <a:srcRect l="6243" r="54863"/>
            <a:stretch>
              <a:fillRect/>
            </a:stretch>
          </p:blipFill>
          <p:spPr>
            <a:xfrm>
              <a:off x="0" y="0"/>
              <a:ext cx="4321553" cy="7413246"/>
            </a:xfrm>
            <a:prstGeom prst="rect">
              <a:avLst/>
            </a:prstGeom>
          </p:spPr>
        </p:pic>
      </p:grpSp>
      <p:sp>
        <p:nvSpPr>
          <p:cNvPr id="20" name="Freeform 20"/>
          <p:cNvSpPr/>
          <p:nvPr/>
        </p:nvSpPr>
        <p:spPr>
          <a:xfrm>
            <a:off x="9838607" y="9258300"/>
            <a:ext cx="824341" cy="607951"/>
          </a:xfrm>
          <a:custGeom>
            <a:avLst/>
            <a:gdLst/>
            <a:ahLst/>
            <a:cxnLst/>
            <a:rect l="l" t="t" r="r" b="b"/>
            <a:pathLst>
              <a:path w="824341" h="607951">
                <a:moveTo>
                  <a:pt x="0" y="0"/>
                </a:moveTo>
                <a:lnTo>
                  <a:pt x="824341" y="0"/>
                </a:lnTo>
                <a:lnTo>
                  <a:pt x="824341" y="607951"/>
                </a:lnTo>
                <a:lnTo>
                  <a:pt x="0" y="607951"/>
                </a:lnTo>
                <a:lnTo>
                  <a:pt x="0" y="0"/>
                </a:lnTo>
                <a:close/>
              </a:path>
            </a:pathLst>
          </a:custGeom>
        </p:spPr>
        <p:txBody>
          <a:bodyPr/>
          <a:lstStyle/>
          <a:p>
            <a:endParaRPr lang="tr-TR"/>
          </a:p>
        </p:txBody>
      </p:sp>
      <p:sp>
        <p:nvSpPr>
          <p:cNvPr id="21" name="Freeform 21"/>
          <p:cNvSpPr/>
          <p:nvPr/>
        </p:nvSpPr>
        <p:spPr>
          <a:xfrm>
            <a:off x="10384741" y="9590801"/>
            <a:ext cx="556412" cy="569949"/>
          </a:xfrm>
          <a:custGeom>
            <a:avLst/>
            <a:gdLst/>
            <a:ahLst/>
            <a:cxnLst/>
            <a:rect l="l" t="t" r="r" b="b"/>
            <a:pathLst>
              <a:path w="556412" h="569949">
                <a:moveTo>
                  <a:pt x="0" y="0"/>
                </a:moveTo>
                <a:lnTo>
                  <a:pt x="556413" y="0"/>
                </a:lnTo>
                <a:lnTo>
                  <a:pt x="556413" y="569949"/>
                </a:lnTo>
                <a:lnTo>
                  <a:pt x="0" y="569949"/>
                </a:lnTo>
                <a:lnTo>
                  <a:pt x="0" y="0"/>
                </a:lnTo>
                <a:close/>
              </a:path>
            </a:pathLst>
          </a:custGeom>
          <a:blipFill>
            <a:blip r:embed="rId14">
              <a:extLst>
                <a:ext uri="{96DAC541-7B7A-43D3-8B79-37D633B846F1}">
                  <asvg:svgBlip xmlns:asvg="http://schemas.microsoft.com/office/drawing/2016/SVG/main" r:embed="rId15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tr-TR"/>
          </a:p>
        </p:txBody>
      </p:sp>
      <p:sp>
        <p:nvSpPr>
          <p:cNvPr id="22" name="TextBox 22"/>
          <p:cNvSpPr txBox="1"/>
          <p:nvPr/>
        </p:nvSpPr>
        <p:spPr>
          <a:xfrm>
            <a:off x="1589642" y="7248731"/>
            <a:ext cx="1419436" cy="345479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marL="0" lvl="0" indent="0" algn="l">
              <a:lnSpc>
                <a:spcPts val="2940"/>
              </a:lnSpc>
              <a:spcBef>
                <a:spcPct val="0"/>
              </a:spcBef>
            </a:pPr>
            <a:r>
              <a:rPr lang="en-US" sz="2100" b="1" dirty="0">
                <a:solidFill>
                  <a:srgbClr val="565656"/>
                </a:solidFill>
                <a:latin typeface="Montserrat Bold"/>
                <a:ea typeface="Montserrat Bold"/>
                <a:cs typeface="Montserrat Bold"/>
                <a:sym typeface="Montserrat Bold"/>
              </a:rPr>
              <a:t>60-120 dk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1589642" y="7756913"/>
            <a:ext cx="4887358" cy="345479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marL="0" lvl="0" indent="0" algn="l">
              <a:lnSpc>
                <a:spcPts val="2940"/>
              </a:lnSpc>
              <a:spcBef>
                <a:spcPct val="0"/>
              </a:spcBef>
            </a:pPr>
            <a:r>
              <a:rPr lang="en-US" sz="2100" b="1" u="none" strike="noStrike" dirty="0">
                <a:solidFill>
                  <a:srgbClr val="565656"/>
                </a:solidFill>
                <a:latin typeface="Montserrat Bold"/>
                <a:ea typeface="Montserrat Bold"/>
                <a:cs typeface="Montserrat Bold"/>
                <a:sym typeface="Montserrat Bold"/>
              </a:rPr>
              <a:t>1 moderatör, 1 koordinatör, asistan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834810" y="8265547"/>
            <a:ext cx="3508589" cy="356005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marL="0" lvl="0" indent="0" algn="l">
              <a:lnSpc>
                <a:spcPts val="2940"/>
              </a:lnSpc>
              <a:spcBef>
                <a:spcPct val="0"/>
              </a:spcBef>
            </a:pPr>
            <a:r>
              <a:rPr lang="en-US" sz="2100" b="1" u="none" strike="noStrike" dirty="0">
                <a:solidFill>
                  <a:srgbClr val="565656"/>
                </a:solidFill>
                <a:latin typeface="Montserrat Bold"/>
                <a:ea typeface="Montserrat Bold"/>
                <a:cs typeface="Montserrat Bold"/>
                <a:sym typeface="Montserrat Bold"/>
              </a:rPr>
              <a:t>Katılımcı Sayısı:  10-500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854169" y="3034080"/>
            <a:ext cx="7146831" cy="3923382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just">
              <a:lnSpc>
                <a:spcPts val="2800"/>
              </a:lnSpc>
            </a:pP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Mamma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mia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! Bu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lezzetler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bir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harika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!</a:t>
            </a:r>
          </a:p>
          <a:p>
            <a:pPr algn="just">
              <a:lnSpc>
                <a:spcPts val="2800"/>
              </a:lnSpc>
            </a:pPr>
            <a:endParaRPr lang="en-US" sz="2000" dirty="0">
              <a:solidFill>
                <a:srgbClr val="565656"/>
              </a:solidFill>
              <a:latin typeface="Montserrat"/>
              <a:ea typeface="Montserrat"/>
              <a:cs typeface="Montserrat"/>
              <a:sym typeface="Montserrat"/>
            </a:endParaRPr>
          </a:p>
          <a:p>
            <a:pPr algn="just">
              <a:lnSpc>
                <a:spcPts val="2800"/>
              </a:lnSpc>
            </a:pP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Takımlarınızın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A’dan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Z’ye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tüm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kurumsal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kimliği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,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mutfak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ve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masa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düzenlemesini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,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operasyonunu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üstlendiği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nefis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bir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restaurant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deneyimi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. </a:t>
            </a:r>
          </a:p>
          <a:p>
            <a:pPr algn="just">
              <a:lnSpc>
                <a:spcPts val="2800"/>
              </a:lnSpc>
            </a:pPr>
            <a:endParaRPr lang="en-US" sz="2000" dirty="0">
              <a:solidFill>
                <a:srgbClr val="565656"/>
              </a:solidFill>
              <a:latin typeface="Montserrat"/>
              <a:ea typeface="Montserrat"/>
              <a:cs typeface="Montserrat"/>
              <a:sym typeface="Montserrat"/>
            </a:endParaRPr>
          </a:p>
          <a:p>
            <a:pPr algn="just">
              <a:lnSpc>
                <a:spcPts val="2800"/>
              </a:lnSpc>
            </a:pP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Ama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kolay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değil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: Rakip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restoranlar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, zaman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baskısı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ve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jüri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koltuğundaki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zorlu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müşteriler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sizi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bekliyor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.</a:t>
            </a:r>
            <a:endParaRPr lang="tr-TR" sz="2000" dirty="0">
              <a:solidFill>
                <a:srgbClr val="565656"/>
              </a:solidFill>
              <a:latin typeface="Montserrat"/>
              <a:ea typeface="Montserrat"/>
              <a:cs typeface="Montserrat"/>
              <a:sym typeface="Montserrat"/>
            </a:endParaRPr>
          </a:p>
          <a:p>
            <a:pPr algn="just">
              <a:lnSpc>
                <a:spcPts val="2800"/>
              </a:lnSpc>
            </a:pPr>
            <a:endParaRPr lang="en-US" sz="2000" dirty="0">
              <a:solidFill>
                <a:srgbClr val="565656"/>
              </a:solidFill>
              <a:latin typeface="Montserrat"/>
              <a:ea typeface="Montserrat"/>
              <a:cs typeface="Montserrat"/>
              <a:sym typeface="Montserrat"/>
            </a:endParaRPr>
          </a:p>
          <a:p>
            <a:pPr marL="0" lvl="0" indent="0" algn="just">
              <a:lnSpc>
                <a:spcPts val="2800"/>
              </a:lnSpc>
              <a:spcBef>
                <a:spcPct val="0"/>
              </a:spcBef>
            </a:pP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Mutfakta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yaratıcılık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,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sahada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takım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oyunu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şart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.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Bakalım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Altın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Kepçe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kimin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olacak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?</a:t>
            </a:r>
            <a:endParaRPr lang="en-US" sz="2000" dirty="0">
              <a:solidFill>
                <a:srgbClr val="565656"/>
              </a:solidFill>
              <a:latin typeface="Montserrat"/>
              <a:ea typeface="Montserrat"/>
              <a:cs typeface="Montserrat"/>
              <a:sym typeface="Montserrat"/>
              <a:hlinkClick r:id="rId16" tooltip="https://youtu.be/JG12LpqA1BI"/>
            </a:endParaRPr>
          </a:p>
        </p:txBody>
      </p:sp>
      <p:sp>
        <p:nvSpPr>
          <p:cNvPr id="26" name="TextBox 26"/>
          <p:cNvSpPr txBox="1"/>
          <p:nvPr/>
        </p:nvSpPr>
        <p:spPr>
          <a:xfrm>
            <a:off x="1028700" y="9463603"/>
            <a:ext cx="1980378" cy="26670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2160"/>
              </a:lnSpc>
            </a:pPr>
            <a:r>
              <a:rPr lang="en-US" sz="1800" b="1">
                <a:solidFill>
                  <a:srgbClr val="FFFFFF"/>
                </a:solidFill>
                <a:latin typeface="Montserrat Bold"/>
                <a:ea typeface="Montserrat Bold"/>
                <a:cs typeface="Montserrat Bold"/>
                <a:sym typeface="Montserrat Bold"/>
              </a:rPr>
              <a:t>Fiyat: </a:t>
            </a:r>
          </a:p>
        </p:txBody>
      </p:sp>
      <p:sp>
        <p:nvSpPr>
          <p:cNvPr id="27" name="TextBox 27"/>
          <p:cNvSpPr txBox="1"/>
          <p:nvPr/>
        </p:nvSpPr>
        <p:spPr>
          <a:xfrm>
            <a:off x="3510739" y="9558853"/>
            <a:ext cx="5869678" cy="32321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0" lvl="0" indent="0" algn="ctr">
              <a:lnSpc>
                <a:spcPts val="2660"/>
              </a:lnSpc>
              <a:spcBef>
                <a:spcPct val="0"/>
              </a:spcBef>
            </a:pPr>
            <a:r>
              <a:rPr lang="en-US" sz="190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https://www.m3.com.tr/etkinlik/yemek-atolyesi/ </a:t>
            </a:r>
          </a:p>
        </p:txBody>
      </p:sp>
      <p:sp>
        <p:nvSpPr>
          <p:cNvPr id="28" name="TextBox 28"/>
          <p:cNvSpPr txBox="1"/>
          <p:nvPr/>
        </p:nvSpPr>
        <p:spPr>
          <a:xfrm>
            <a:off x="5572493" y="9240719"/>
            <a:ext cx="1818907" cy="345479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marL="0" lvl="0" indent="0" algn="l">
              <a:lnSpc>
                <a:spcPts val="2940"/>
              </a:lnSpc>
              <a:spcBef>
                <a:spcPct val="0"/>
              </a:spcBef>
            </a:pPr>
            <a:r>
              <a:rPr lang="en-US" sz="2100" b="1" dirty="0">
                <a:solidFill>
                  <a:srgbClr val="565656"/>
                </a:solidFill>
                <a:latin typeface="Montserrat Bold"/>
                <a:ea typeface="Montserrat Bold"/>
                <a:cs typeface="Montserrat Bold"/>
                <a:sym typeface="Montserrat Bold"/>
              </a:rPr>
              <a:t>Detaylı bilgi:</a:t>
            </a:r>
          </a:p>
        </p:txBody>
      </p:sp>
      <p:sp>
        <p:nvSpPr>
          <p:cNvPr id="29" name="TextBox 29"/>
          <p:cNvSpPr txBox="1"/>
          <p:nvPr/>
        </p:nvSpPr>
        <p:spPr>
          <a:xfrm>
            <a:off x="1127035" y="1522605"/>
            <a:ext cx="9440648" cy="855888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6900"/>
              </a:lnSpc>
            </a:pPr>
            <a:r>
              <a:rPr lang="en-US" sz="4928">
                <a:solidFill>
                  <a:srgbClr val="000000"/>
                </a:solidFill>
                <a:latin typeface="Roboto Condensed"/>
                <a:ea typeface="Roboto Condensed"/>
                <a:cs typeface="Roboto Condensed"/>
                <a:sym typeface="Roboto Condensed"/>
              </a:rPr>
              <a:t>YEMEK ATÖLYESİ</a:t>
            </a:r>
          </a:p>
        </p:txBody>
      </p:sp>
    </p:spTree>
  </p:cSld>
  <p:clrMapOvr>
    <a:masterClrMapping/>
  </p:clrMapOvr>
</p:sld>
</file>

<file path=ppt/slides/slide8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2"/>
          <p:cNvGrpSpPr/>
          <p:nvPr/>
        </p:nvGrpSpPr>
        <p:grpSpPr>
          <a:xfrm>
            <a:off x="9414121" y="0"/>
            <a:ext cx="8873880" cy="10287000"/>
            <a:chOff x="0" y="0"/>
            <a:chExt cx="3358824" cy="2709333"/>
          </a:xfrm>
          <a:solidFill>
            <a:schemeClr val="accent3">
              <a:lumMod val="75000"/>
            </a:schemeClr>
          </a:solidFill>
        </p:grpSpPr>
        <p:sp>
          <p:nvSpPr>
            <p:cNvPr id="3" name="Freeform 3"/>
            <p:cNvSpPr/>
            <p:nvPr/>
          </p:nvSpPr>
          <p:spPr>
            <a:xfrm>
              <a:off x="0" y="0"/>
              <a:ext cx="3358824" cy="2709333"/>
            </a:xfrm>
            <a:custGeom>
              <a:avLst/>
              <a:gdLst/>
              <a:ahLst/>
              <a:cxnLst/>
              <a:rect l="l" t="t" r="r" b="b"/>
              <a:pathLst>
                <a:path w="3358824" h="2709333">
                  <a:moveTo>
                    <a:pt x="0" y="0"/>
                  </a:moveTo>
                  <a:lnTo>
                    <a:pt x="3358824" y="0"/>
                  </a:lnTo>
                  <a:lnTo>
                    <a:pt x="3358824" y="2709333"/>
                  </a:lnTo>
                  <a:lnTo>
                    <a:pt x="0" y="2709333"/>
                  </a:lnTo>
                  <a:close/>
                </a:path>
              </a:pathLst>
            </a:custGeom>
            <a:grpFill/>
          </p:spPr>
          <p:txBody>
            <a:bodyPr/>
            <a:lstStyle/>
            <a:p>
              <a:endParaRPr lang="tr-TR"/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0" y="-38100"/>
              <a:ext cx="3358824" cy="2747433"/>
            </a:xfrm>
            <a:prstGeom prst="rect">
              <a:avLst/>
            </a:prstGeom>
            <a:grpFill/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940"/>
                </a:lnSpc>
              </a:pPr>
              <a:endParaRPr/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11653271" y="2195976"/>
            <a:ext cx="3241165" cy="5559935"/>
            <a:chOff x="0" y="0"/>
            <a:chExt cx="4321553" cy="7413246"/>
          </a:xfrm>
        </p:grpSpPr>
        <p:pic>
          <p:nvPicPr>
            <p:cNvPr id="6" name="Picture 6"/>
            <p:cNvPicPr>
              <a:picLocks noChangeAspect="1"/>
            </p:cNvPicPr>
            <p:nvPr/>
          </p:nvPicPr>
          <p:blipFill>
            <a:blip r:embed="rId2"/>
            <a:srcRect l="7642" r="59566"/>
            <a:stretch>
              <a:fillRect/>
            </a:stretch>
          </p:blipFill>
          <p:spPr>
            <a:xfrm>
              <a:off x="0" y="0"/>
              <a:ext cx="4321553" cy="7413246"/>
            </a:xfrm>
            <a:prstGeom prst="rect">
              <a:avLst/>
            </a:prstGeom>
          </p:spPr>
        </p:pic>
      </p:grpSp>
      <p:grpSp>
        <p:nvGrpSpPr>
          <p:cNvPr id="7" name="Group 7"/>
          <p:cNvGrpSpPr/>
          <p:nvPr/>
        </p:nvGrpSpPr>
        <p:grpSpPr>
          <a:xfrm>
            <a:off x="15046835" y="2195976"/>
            <a:ext cx="3241165" cy="5559935"/>
            <a:chOff x="0" y="0"/>
            <a:chExt cx="4321553" cy="7413246"/>
          </a:xfrm>
        </p:grpSpPr>
        <p:pic>
          <p:nvPicPr>
            <p:cNvPr id="8" name="Picture 8"/>
            <p:cNvPicPr>
              <a:picLocks noChangeAspect="1"/>
            </p:cNvPicPr>
            <p:nvPr/>
          </p:nvPicPr>
          <p:blipFill>
            <a:blip r:embed="rId3"/>
            <a:srcRect l="33604" r="33604"/>
            <a:stretch>
              <a:fillRect/>
            </a:stretch>
          </p:blipFill>
          <p:spPr>
            <a:xfrm>
              <a:off x="0" y="0"/>
              <a:ext cx="4321553" cy="7413246"/>
            </a:xfrm>
            <a:prstGeom prst="rect">
              <a:avLst/>
            </a:prstGeom>
          </p:spPr>
        </p:pic>
      </p:grpSp>
      <p:sp>
        <p:nvSpPr>
          <p:cNvPr id="9" name="Freeform 9"/>
          <p:cNvSpPr/>
          <p:nvPr/>
        </p:nvSpPr>
        <p:spPr>
          <a:xfrm>
            <a:off x="12400255" y="9021491"/>
            <a:ext cx="3211827" cy="2879938"/>
          </a:xfrm>
          <a:custGeom>
            <a:avLst/>
            <a:gdLst/>
            <a:ahLst/>
            <a:cxnLst/>
            <a:rect l="l" t="t" r="r" b="b"/>
            <a:pathLst>
              <a:path w="3211827" h="2879938">
                <a:moveTo>
                  <a:pt x="0" y="0"/>
                </a:moveTo>
                <a:lnTo>
                  <a:pt x="3211827" y="0"/>
                </a:lnTo>
                <a:lnTo>
                  <a:pt x="3211827" y="2879938"/>
                </a:lnTo>
                <a:lnTo>
                  <a:pt x="0" y="2879938"/>
                </a:lnTo>
                <a:lnTo>
                  <a:pt x="0" y="0"/>
                </a:lnTo>
                <a:close/>
              </a:path>
            </a:pathLst>
          </a:custGeom>
          <a:blipFill>
            <a:blip r:embed="rId4">
              <a:extLst>
                <a:ext uri="{96DAC541-7B7A-43D3-8B79-37D633B846F1}">
                  <asvg:svgBlip xmlns:asvg="http://schemas.microsoft.com/office/drawing/2016/SVG/main" r:embed="rId5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tr-TR"/>
          </a:p>
        </p:txBody>
      </p:sp>
      <p:sp>
        <p:nvSpPr>
          <p:cNvPr id="10" name="Freeform 10"/>
          <p:cNvSpPr/>
          <p:nvPr/>
        </p:nvSpPr>
        <p:spPr>
          <a:xfrm>
            <a:off x="16052795" y="596667"/>
            <a:ext cx="1216708" cy="1216708"/>
          </a:xfrm>
          <a:custGeom>
            <a:avLst/>
            <a:gdLst/>
            <a:ahLst/>
            <a:cxnLst/>
            <a:rect l="l" t="t" r="r" b="b"/>
            <a:pathLst>
              <a:path w="1216708" h="1216708">
                <a:moveTo>
                  <a:pt x="0" y="0"/>
                </a:moveTo>
                <a:lnTo>
                  <a:pt x="1216708" y="0"/>
                </a:lnTo>
                <a:lnTo>
                  <a:pt x="1216708" y="1216708"/>
                </a:lnTo>
                <a:lnTo>
                  <a:pt x="0" y="1216708"/>
                </a:lnTo>
                <a:lnTo>
                  <a:pt x="0" y="0"/>
                </a:lnTo>
                <a:close/>
              </a:path>
            </a:pathLst>
          </a:custGeom>
          <a:blipFill>
            <a:blip r:embed="rId6"/>
            <a:stretch>
              <a:fillRect/>
            </a:stretch>
          </a:blipFill>
          <a:ln cap="sq">
            <a:noFill/>
            <a:prstDash val="solid"/>
            <a:miter/>
          </a:ln>
        </p:spPr>
        <p:txBody>
          <a:bodyPr/>
          <a:lstStyle/>
          <a:p>
            <a:endParaRPr lang="tr-TR"/>
          </a:p>
        </p:txBody>
      </p:sp>
      <p:sp>
        <p:nvSpPr>
          <p:cNvPr id="11" name="Freeform 11"/>
          <p:cNvSpPr/>
          <p:nvPr/>
        </p:nvSpPr>
        <p:spPr>
          <a:xfrm>
            <a:off x="851334" y="596667"/>
            <a:ext cx="2061427" cy="2061427"/>
          </a:xfrm>
          <a:custGeom>
            <a:avLst/>
            <a:gdLst/>
            <a:ahLst/>
            <a:cxnLst/>
            <a:rect l="l" t="t" r="r" b="b"/>
            <a:pathLst>
              <a:path w="2061427" h="2061427">
                <a:moveTo>
                  <a:pt x="0" y="0"/>
                </a:moveTo>
                <a:lnTo>
                  <a:pt x="2061428" y="0"/>
                </a:lnTo>
                <a:lnTo>
                  <a:pt x="2061428" y="2061427"/>
                </a:lnTo>
                <a:lnTo>
                  <a:pt x="0" y="2061427"/>
                </a:lnTo>
                <a:lnTo>
                  <a:pt x="0" y="0"/>
                </a:lnTo>
                <a:close/>
              </a:path>
            </a:pathLst>
          </a:custGeom>
          <a:blipFill>
            <a:blip r:embed="rId7">
              <a:extLst>
                <a:ext uri="{96DAC541-7B7A-43D3-8B79-37D633B846F1}">
                  <asvg:svgBlip xmlns:asvg="http://schemas.microsoft.com/office/drawing/2016/SVG/main" r:embed="rId8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tr-TR"/>
          </a:p>
        </p:txBody>
      </p:sp>
      <p:sp>
        <p:nvSpPr>
          <p:cNvPr id="12" name="Freeform 12"/>
          <p:cNvSpPr/>
          <p:nvPr/>
        </p:nvSpPr>
        <p:spPr>
          <a:xfrm>
            <a:off x="854169" y="7252751"/>
            <a:ext cx="386295" cy="386295"/>
          </a:xfrm>
          <a:custGeom>
            <a:avLst/>
            <a:gdLst/>
            <a:ahLst/>
            <a:cxnLst/>
            <a:rect l="l" t="t" r="r" b="b"/>
            <a:pathLst>
              <a:path w="386295" h="386295">
                <a:moveTo>
                  <a:pt x="0" y="0"/>
                </a:moveTo>
                <a:lnTo>
                  <a:pt x="386295" y="0"/>
                </a:lnTo>
                <a:lnTo>
                  <a:pt x="386295" y="386295"/>
                </a:lnTo>
                <a:lnTo>
                  <a:pt x="0" y="386295"/>
                </a:lnTo>
                <a:lnTo>
                  <a:pt x="0" y="0"/>
                </a:lnTo>
                <a:close/>
              </a:path>
            </a:pathLst>
          </a:custGeom>
          <a:blipFill>
            <a:blip r:embed="rId9">
              <a:extLst>
                <a:ext uri="{96DAC541-7B7A-43D3-8B79-37D633B846F1}">
                  <asvg:svgBlip xmlns:asvg="http://schemas.microsoft.com/office/drawing/2016/SVG/main" r:embed="rId10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tr-TR"/>
          </a:p>
        </p:txBody>
      </p:sp>
      <p:sp>
        <p:nvSpPr>
          <p:cNvPr id="13" name="Freeform 13"/>
          <p:cNvSpPr/>
          <p:nvPr/>
        </p:nvSpPr>
        <p:spPr>
          <a:xfrm>
            <a:off x="812686" y="7755911"/>
            <a:ext cx="595651" cy="347711"/>
          </a:xfrm>
          <a:custGeom>
            <a:avLst/>
            <a:gdLst/>
            <a:ahLst/>
            <a:cxnLst/>
            <a:rect l="l" t="t" r="r" b="b"/>
            <a:pathLst>
              <a:path w="595651" h="347711">
                <a:moveTo>
                  <a:pt x="0" y="0"/>
                </a:moveTo>
                <a:lnTo>
                  <a:pt x="595651" y="0"/>
                </a:lnTo>
                <a:lnTo>
                  <a:pt x="595651" y="347711"/>
                </a:lnTo>
                <a:lnTo>
                  <a:pt x="0" y="347711"/>
                </a:lnTo>
                <a:lnTo>
                  <a:pt x="0" y="0"/>
                </a:lnTo>
                <a:close/>
              </a:path>
            </a:pathLst>
          </a:custGeom>
          <a:blipFill>
            <a:blip r:embed="rId11">
              <a:extLst>
                <a:ext uri="{96DAC541-7B7A-43D3-8B79-37D633B846F1}">
                  <asvg:svgBlip xmlns:asvg="http://schemas.microsoft.com/office/drawing/2016/SVG/main" r:embed="rId12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tr-TR"/>
          </a:p>
        </p:txBody>
      </p:sp>
      <p:sp>
        <p:nvSpPr>
          <p:cNvPr id="17" name="TextBox 17"/>
          <p:cNvSpPr txBox="1"/>
          <p:nvPr/>
        </p:nvSpPr>
        <p:spPr>
          <a:xfrm>
            <a:off x="1882048" y="2358708"/>
            <a:ext cx="9440648" cy="35877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2800"/>
              </a:lnSpc>
            </a:pPr>
            <a:r>
              <a:rPr lang="en-US" sz="2000">
                <a:solidFill>
                  <a:srgbClr val="000000"/>
                </a:solidFill>
                <a:latin typeface="Roboto Condensed"/>
                <a:ea typeface="Roboto Condensed"/>
                <a:cs typeface="Roboto Condensed"/>
                <a:sym typeface="Roboto Condensed"/>
              </a:rPr>
              <a:t>ATÖLYELER</a:t>
            </a:r>
          </a:p>
        </p:txBody>
      </p:sp>
      <p:grpSp>
        <p:nvGrpSpPr>
          <p:cNvPr id="18" name="Group 18"/>
          <p:cNvGrpSpPr/>
          <p:nvPr/>
        </p:nvGrpSpPr>
        <p:grpSpPr>
          <a:xfrm>
            <a:off x="8256852" y="2195976"/>
            <a:ext cx="3241165" cy="5559935"/>
            <a:chOff x="0" y="0"/>
            <a:chExt cx="4321553" cy="7413246"/>
          </a:xfrm>
        </p:grpSpPr>
        <p:pic>
          <p:nvPicPr>
            <p:cNvPr id="19" name="Picture 19"/>
            <p:cNvPicPr>
              <a:picLocks noChangeAspect="1"/>
            </p:cNvPicPr>
            <p:nvPr/>
          </p:nvPicPr>
          <p:blipFill>
            <a:blip r:embed="rId13"/>
            <a:srcRect l="22666" t="7500" r="42683" b="16848"/>
            <a:stretch>
              <a:fillRect/>
            </a:stretch>
          </p:blipFill>
          <p:spPr>
            <a:xfrm>
              <a:off x="0" y="0"/>
              <a:ext cx="4321553" cy="7413246"/>
            </a:xfrm>
            <a:prstGeom prst="rect">
              <a:avLst/>
            </a:prstGeom>
          </p:spPr>
        </p:pic>
      </p:grpSp>
      <p:sp>
        <p:nvSpPr>
          <p:cNvPr id="20" name="Freeform 20"/>
          <p:cNvSpPr/>
          <p:nvPr/>
        </p:nvSpPr>
        <p:spPr>
          <a:xfrm>
            <a:off x="9838607" y="9258300"/>
            <a:ext cx="824341" cy="607951"/>
          </a:xfrm>
          <a:custGeom>
            <a:avLst/>
            <a:gdLst/>
            <a:ahLst/>
            <a:cxnLst/>
            <a:rect l="l" t="t" r="r" b="b"/>
            <a:pathLst>
              <a:path w="824341" h="607951">
                <a:moveTo>
                  <a:pt x="0" y="0"/>
                </a:moveTo>
                <a:lnTo>
                  <a:pt x="824341" y="0"/>
                </a:lnTo>
                <a:lnTo>
                  <a:pt x="824341" y="607951"/>
                </a:lnTo>
                <a:lnTo>
                  <a:pt x="0" y="607951"/>
                </a:lnTo>
                <a:lnTo>
                  <a:pt x="0" y="0"/>
                </a:lnTo>
                <a:close/>
              </a:path>
            </a:pathLst>
          </a:custGeom>
        </p:spPr>
        <p:txBody>
          <a:bodyPr/>
          <a:lstStyle/>
          <a:p>
            <a:endParaRPr lang="tr-TR"/>
          </a:p>
        </p:txBody>
      </p:sp>
      <p:sp>
        <p:nvSpPr>
          <p:cNvPr id="21" name="Freeform 21"/>
          <p:cNvSpPr/>
          <p:nvPr/>
        </p:nvSpPr>
        <p:spPr>
          <a:xfrm>
            <a:off x="10384741" y="9590801"/>
            <a:ext cx="556412" cy="569949"/>
          </a:xfrm>
          <a:custGeom>
            <a:avLst/>
            <a:gdLst/>
            <a:ahLst/>
            <a:cxnLst/>
            <a:rect l="l" t="t" r="r" b="b"/>
            <a:pathLst>
              <a:path w="556412" h="569949">
                <a:moveTo>
                  <a:pt x="0" y="0"/>
                </a:moveTo>
                <a:lnTo>
                  <a:pt x="556413" y="0"/>
                </a:lnTo>
                <a:lnTo>
                  <a:pt x="556413" y="569949"/>
                </a:lnTo>
                <a:lnTo>
                  <a:pt x="0" y="569949"/>
                </a:lnTo>
                <a:lnTo>
                  <a:pt x="0" y="0"/>
                </a:lnTo>
                <a:close/>
              </a:path>
            </a:pathLst>
          </a:custGeom>
          <a:blipFill>
            <a:blip r:embed="rId14">
              <a:extLst>
                <a:ext uri="{96DAC541-7B7A-43D3-8B79-37D633B846F1}">
                  <asvg:svgBlip xmlns:asvg="http://schemas.microsoft.com/office/drawing/2016/SVG/main" r:embed="rId15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tr-TR"/>
          </a:p>
        </p:txBody>
      </p:sp>
      <p:sp>
        <p:nvSpPr>
          <p:cNvPr id="22" name="TextBox 22"/>
          <p:cNvSpPr txBox="1"/>
          <p:nvPr/>
        </p:nvSpPr>
        <p:spPr>
          <a:xfrm>
            <a:off x="1589642" y="7248731"/>
            <a:ext cx="1419436" cy="355782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marL="0" lvl="0" indent="0" algn="l">
              <a:lnSpc>
                <a:spcPts val="2940"/>
              </a:lnSpc>
              <a:spcBef>
                <a:spcPct val="0"/>
              </a:spcBef>
            </a:pPr>
            <a:r>
              <a:rPr lang="en-US" sz="2100" b="1" dirty="0">
                <a:solidFill>
                  <a:srgbClr val="565656"/>
                </a:solidFill>
                <a:latin typeface="Montserrat Bold"/>
                <a:ea typeface="Montserrat Bold"/>
                <a:cs typeface="Montserrat Bold"/>
                <a:sym typeface="Montserrat Bold"/>
              </a:rPr>
              <a:t>60-120 dk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1589642" y="7756913"/>
            <a:ext cx="4979482" cy="346709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marL="0" lvl="0" indent="0" algn="l">
              <a:lnSpc>
                <a:spcPts val="2940"/>
              </a:lnSpc>
              <a:spcBef>
                <a:spcPct val="0"/>
              </a:spcBef>
            </a:pPr>
            <a:r>
              <a:rPr lang="en-US" sz="2100" b="1" u="none" strike="noStrike" dirty="0">
                <a:solidFill>
                  <a:srgbClr val="565656"/>
                </a:solidFill>
                <a:latin typeface="Montserrat Bold"/>
                <a:ea typeface="Montserrat Bold"/>
                <a:cs typeface="Montserrat Bold"/>
                <a:sym typeface="Montserrat Bold"/>
              </a:rPr>
              <a:t>1 moderatör, 1 koordinatör, asistan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834810" y="8265547"/>
            <a:ext cx="3584789" cy="355782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marL="0" lvl="0" indent="0" algn="l">
              <a:lnSpc>
                <a:spcPts val="2940"/>
              </a:lnSpc>
              <a:spcBef>
                <a:spcPct val="0"/>
              </a:spcBef>
            </a:pPr>
            <a:r>
              <a:rPr lang="en-US" sz="2100" b="1" u="none" strike="noStrike" dirty="0">
                <a:solidFill>
                  <a:srgbClr val="565656"/>
                </a:solidFill>
                <a:latin typeface="Montserrat Bold"/>
                <a:ea typeface="Montserrat Bold"/>
                <a:cs typeface="Montserrat Bold"/>
                <a:sym typeface="Montserrat Bold"/>
              </a:rPr>
              <a:t>Katılımcı Sayısı:  10-2000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854169" y="3034080"/>
            <a:ext cx="6994431" cy="3923382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just">
              <a:lnSpc>
                <a:spcPts val="2800"/>
              </a:lnSpc>
            </a:pP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Şirket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mesajınızı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teşvik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edecek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,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yaratıcı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bir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meydan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okumadır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.</a:t>
            </a:r>
          </a:p>
          <a:p>
            <a:pPr algn="just">
              <a:lnSpc>
                <a:spcPts val="2800"/>
              </a:lnSpc>
            </a:pPr>
            <a:endParaRPr lang="en-US" sz="2000" dirty="0">
              <a:solidFill>
                <a:srgbClr val="565656"/>
              </a:solidFill>
              <a:latin typeface="Montserrat"/>
              <a:ea typeface="Montserrat"/>
              <a:cs typeface="Montserrat"/>
              <a:sym typeface="Montserrat"/>
            </a:endParaRPr>
          </a:p>
          <a:p>
            <a:pPr algn="just">
              <a:lnSpc>
                <a:spcPts val="2800"/>
              </a:lnSpc>
            </a:pP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Katılımcıların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yaratıcı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ve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organizasyon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becerilerini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ortaya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koymak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için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şirket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değerlerini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ve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hedeflerini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paylaştıkları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eşsiz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bir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deneyimdir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.</a:t>
            </a:r>
          </a:p>
          <a:p>
            <a:pPr algn="just">
              <a:lnSpc>
                <a:spcPts val="2800"/>
              </a:lnSpc>
            </a:pP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</a:p>
          <a:p>
            <a:pPr algn="just">
              <a:lnSpc>
                <a:spcPts val="2800"/>
              </a:lnSpc>
            </a:pP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Katılımcıların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oluşturdukları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her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bir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takıma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düz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beyaz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tr-TR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t-</a:t>
            </a:r>
            <a:r>
              <a:rPr lang="tr-TR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shirt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/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çanta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/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şapka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/bandana/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gözlük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kılıfı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/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baget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tedarik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edilir. Amaç,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şirketlerin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ürün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ve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hizmetlerini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teşvik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edici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,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yaratıcı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ve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etkileyici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tasarımlar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geliştirmektir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.</a:t>
            </a:r>
            <a:endParaRPr lang="en-US" sz="2000" dirty="0">
              <a:solidFill>
                <a:srgbClr val="565656"/>
              </a:solidFill>
              <a:latin typeface="Montserrat"/>
              <a:ea typeface="Montserrat"/>
              <a:cs typeface="Montserrat"/>
              <a:sym typeface="Montserrat"/>
              <a:hlinkClick r:id="rId16" tooltip="https://youtu.be/JG12LpqA1BI"/>
            </a:endParaRPr>
          </a:p>
        </p:txBody>
      </p:sp>
      <p:sp>
        <p:nvSpPr>
          <p:cNvPr id="26" name="TextBox 26"/>
          <p:cNvSpPr txBox="1"/>
          <p:nvPr/>
        </p:nvSpPr>
        <p:spPr>
          <a:xfrm>
            <a:off x="1028700" y="9463603"/>
            <a:ext cx="1980378" cy="26670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2160"/>
              </a:lnSpc>
            </a:pPr>
            <a:r>
              <a:rPr lang="en-US" sz="1800" b="1">
                <a:solidFill>
                  <a:srgbClr val="FFFFFF"/>
                </a:solidFill>
                <a:latin typeface="Montserrat Bold"/>
                <a:ea typeface="Montserrat Bold"/>
                <a:cs typeface="Montserrat Bold"/>
                <a:sym typeface="Montserrat Bold"/>
              </a:rPr>
              <a:t>Fiyat: </a:t>
            </a:r>
          </a:p>
        </p:txBody>
      </p:sp>
      <p:sp>
        <p:nvSpPr>
          <p:cNvPr id="27" name="TextBox 27"/>
          <p:cNvSpPr txBox="1"/>
          <p:nvPr/>
        </p:nvSpPr>
        <p:spPr>
          <a:xfrm>
            <a:off x="3187536" y="9528431"/>
            <a:ext cx="6371339" cy="65659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0" lvl="0" indent="0" algn="ctr">
              <a:lnSpc>
                <a:spcPts val="2660"/>
              </a:lnSpc>
              <a:spcBef>
                <a:spcPct val="0"/>
              </a:spcBef>
            </a:pPr>
            <a:r>
              <a:rPr lang="en-US" sz="190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https://www.m3.com.tr/hadi-uretelim-yaratici-tisort-canta-sapka-bandana-gozluk-kilifi-hatta-baget/ </a:t>
            </a:r>
          </a:p>
        </p:txBody>
      </p:sp>
      <p:sp>
        <p:nvSpPr>
          <p:cNvPr id="28" name="TextBox 28"/>
          <p:cNvSpPr txBox="1"/>
          <p:nvPr/>
        </p:nvSpPr>
        <p:spPr>
          <a:xfrm>
            <a:off x="5572493" y="9240719"/>
            <a:ext cx="1971307" cy="346709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marL="0" lvl="0" indent="0" algn="l">
              <a:lnSpc>
                <a:spcPts val="2940"/>
              </a:lnSpc>
              <a:spcBef>
                <a:spcPct val="0"/>
              </a:spcBef>
            </a:pPr>
            <a:r>
              <a:rPr lang="en-US" sz="2100" b="1" dirty="0">
                <a:solidFill>
                  <a:srgbClr val="565656"/>
                </a:solidFill>
                <a:latin typeface="Montserrat Bold"/>
                <a:ea typeface="Montserrat Bold"/>
                <a:cs typeface="Montserrat Bold"/>
                <a:sym typeface="Montserrat Bold"/>
              </a:rPr>
              <a:t>Detaylı bilgi:</a:t>
            </a:r>
          </a:p>
        </p:txBody>
      </p:sp>
      <p:sp>
        <p:nvSpPr>
          <p:cNvPr id="29" name="TextBox 29"/>
          <p:cNvSpPr txBox="1"/>
          <p:nvPr/>
        </p:nvSpPr>
        <p:spPr>
          <a:xfrm>
            <a:off x="1127035" y="1522605"/>
            <a:ext cx="9440648" cy="855888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6900"/>
              </a:lnSpc>
            </a:pPr>
            <a:r>
              <a:rPr lang="en-US" sz="4928">
                <a:solidFill>
                  <a:srgbClr val="000000"/>
                </a:solidFill>
                <a:latin typeface="Roboto Condensed"/>
                <a:ea typeface="Roboto Condensed"/>
                <a:cs typeface="Roboto Condensed"/>
                <a:sym typeface="Roboto Condensed"/>
              </a:rPr>
              <a:t>HADİ ÜRETELİM</a:t>
            </a:r>
          </a:p>
        </p:txBody>
      </p:sp>
    </p:spTree>
  </p:cSld>
  <p:clrMapOvr>
    <a:masterClrMapping/>
  </p:clrMapOvr>
</p:sld>
</file>

<file path=ppt/slides/slide8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2"/>
          <p:cNvGrpSpPr/>
          <p:nvPr/>
        </p:nvGrpSpPr>
        <p:grpSpPr>
          <a:xfrm>
            <a:off x="9414121" y="0"/>
            <a:ext cx="8873880" cy="10287000"/>
            <a:chOff x="0" y="0"/>
            <a:chExt cx="3358824" cy="2709333"/>
          </a:xfrm>
          <a:solidFill>
            <a:schemeClr val="accent3">
              <a:lumMod val="75000"/>
            </a:schemeClr>
          </a:solidFill>
        </p:grpSpPr>
        <p:sp>
          <p:nvSpPr>
            <p:cNvPr id="3" name="Freeform 3"/>
            <p:cNvSpPr/>
            <p:nvPr/>
          </p:nvSpPr>
          <p:spPr>
            <a:xfrm>
              <a:off x="0" y="0"/>
              <a:ext cx="3358824" cy="2709333"/>
            </a:xfrm>
            <a:custGeom>
              <a:avLst/>
              <a:gdLst/>
              <a:ahLst/>
              <a:cxnLst/>
              <a:rect l="l" t="t" r="r" b="b"/>
              <a:pathLst>
                <a:path w="3358824" h="2709333">
                  <a:moveTo>
                    <a:pt x="0" y="0"/>
                  </a:moveTo>
                  <a:lnTo>
                    <a:pt x="3358824" y="0"/>
                  </a:lnTo>
                  <a:lnTo>
                    <a:pt x="3358824" y="2709333"/>
                  </a:lnTo>
                  <a:lnTo>
                    <a:pt x="0" y="2709333"/>
                  </a:lnTo>
                  <a:close/>
                </a:path>
              </a:pathLst>
            </a:custGeom>
            <a:grpFill/>
          </p:spPr>
          <p:txBody>
            <a:bodyPr/>
            <a:lstStyle/>
            <a:p>
              <a:endParaRPr lang="tr-TR"/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0" y="-38100"/>
              <a:ext cx="3358824" cy="2747433"/>
            </a:xfrm>
            <a:prstGeom prst="rect">
              <a:avLst/>
            </a:prstGeom>
            <a:grpFill/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940"/>
                </a:lnSpc>
              </a:pPr>
              <a:endParaRPr/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11653271" y="2195976"/>
            <a:ext cx="3241165" cy="5559935"/>
            <a:chOff x="0" y="0"/>
            <a:chExt cx="4321553" cy="7413246"/>
          </a:xfrm>
        </p:grpSpPr>
        <p:pic>
          <p:nvPicPr>
            <p:cNvPr id="6" name="Picture 6"/>
            <p:cNvPicPr>
              <a:picLocks noChangeAspect="1"/>
            </p:cNvPicPr>
            <p:nvPr/>
          </p:nvPicPr>
          <p:blipFill>
            <a:blip r:embed="rId2"/>
            <a:srcRect l="10109" t="7625" r="62644" b="8200"/>
            <a:stretch>
              <a:fillRect/>
            </a:stretch>
          </p:blipFill>
          <p:spPr>
            <a:xfrm>
              <a:off x="0" y="0"/>
              <a:ext cx="4321553" cy="7413246"/>
            </a:xfrm>
            <a:prstGeom prst="rect">
              <a:avLst/>
            </a:prstGeom>
          </p:spPr>
        </p:pic>
      </p:grpSp>
      <p:grpSp>
        <p:nvGrpSpPr>
          <p:cNvPr id="7" name="Group 7"/>
          <p:cNvGrpSpPr/>
          <p:nvPr/>
        </p:nvGrpSpPr>
        <p:grpSpPr>
          <a:xfrm>
            <a:off x="15046835" y="2195976"/>
            <a:ext cx="3241165" cy="5559935"/>
            <a:chOff x="0" y="0"/>
            <a:chExt cx="4321553" cy="7413246"/>
          </a:xfrm>
        </p:grpSpPr>
        <p:pic>
          <p:nvPicPr>
            <p:cNvPr id="8" name="Picture 8"/>
            <p:cNvPicPr>
              <a:picLocks noChangeAspect="1"/>
            </p:cNvPicPr>
            <p:nvPr/>
          </p:nvPicPr>
          <p:blipFill>
            <a:blip r:embed="rId2"/>
            <a:srcRect l="64628" t="6247" r="7873" b="8799"/>
            <a:stretch>
              <a:fillRect/>
            </a:stretch>
          </p:blipFill>
          <p:spPr>
            <a:xfrm>
              <a:off x="0" y="0"/>
              <a:ext cx="4321553" cy="7413246"/>
            </a:xfrm>
            <a:prstGeom prst="rect">
              <a:avLst/>
            </a:prstGeom>
          </p:spPr>
        </p:pic>
      </p:grpSp>
      <p:sp>
        <p:nvSpPr>
          <p:cNvPr id="9" name="Freeform 9"/>
          <p:cNvSpPr/>
          <p:nvPr/>
        </p:nvSpPr>
        <p:spPr>
          <a:xfrm>
            <a:off x="12400255" y="9021491"/>
            <a:ext cx="3211827" cy="2879938"/>
          </a:xfrm>
          <a:custGeom>
            <a:avLst/>
            <a:gdLst/>
            <a:ahLst/>
            <a:cxnLst/>
            <a:rect l="l" t="t" r="r" b="b"/>
            <a:pathLst>
              <a:path w="3211827" h="2879938">
                <a:moveTo>
                  <a:pt x="0" y="0"/>
                </a:moveTo>
                <a:lnTo>
                  <a:pt x="3211827" y="0"/>
                </a:lnTo>
                <a:lnTo>
                  <a:pt x="3211827" y="2879938"/>
                </a:lnTo>
                <a:lnTo>
                  <a:pt x="0" y="2879938"/>
                </a:lnTo>
                <a:lnTo>
                  <a:pt x="0" y="0"/>
                </a:lnTo>
                <a:close/>
              </a:path>
            </a:pathLst>
          </a:custGeom>
          <a:blipFill>
            <a:blip r:embed="rId3">
              <a:extLst>
                <a:ext uri="{96DAC541-7B7A-43D3-8B79-37D633B846F1}">
                  <asvg:svgBlip xmlns:asvg="http://schemas.microsoft.com/office/drawing/2016/SVG/main" r:embed="rId4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tr-TR"/>
          </a:p>
        </p:txBody>
      </p:sp>
      <p:sp>
        <p:nvSpPr>
          <p:cNvPr id="10" name="Freeform 10"/>
          <p:cNvSpPr/>
          <p:nvPr/>
        </p:nvSpPr>
        <p:spPr>
          <a:xfrm>
            <a:off x="16052795" y="596667"/>
            <a:ext cx="1216708" cy="1216708"/>
          </a:xfrm>
          <a:custGeom>
            <a:avLst/>
            <a:gdLst/>
            <a:ahLst/>
            <a:cxnLst/>
            <a:rect l="l" t="t" r="r" b="b"/>
            <a:pathLst>
              <a:path w="1216708" h="1216708">
                <a:moveTo>
                  <a:pt x="0" y="0"/>
                </a:moveTo>
                <a:lnTo>
                  <a:pt x="1216708" y="0"/>
                </a:lnTo>
                <a:lnTo>
                  <a:pt x="1216708" y="1216708"/>
                </a:lnTo>
                <a:lnTo>
                  <a:pt x="0" y="1216708"/>
                </a:lnTo>
                <a:lnTo>
                  <a:pt x="0" y="0"/>
                </a:lnTo>
                <a:close/>
              </a:path>
            </a:pathLst>
          </a:custGeom>
          <a:blipFill>
            <a:blip r:embed="rId5"/>
            <a:stretch>
              <a:fillRect/>
            </a:stretch>
          </a:blipFill>
          <a:ln cap="sq">
            <a:noFill/>
            <a:prstDash val="solid"/>
            <a:miter/>
          </a:ln>
        </p:spPr>
        <p:txBody>
          <a:bodyPr/>
          <a:lstStyle/>
          <a:p>
            <a:endParaRPr lang="tr-TR"/>
          </a:p>
        </p:txBody>
      </p:sp>
      <p:sp>
        <p:nvSpPr>
          <p:cNvPr id="11" name="Freeform 11"/>
          <p:cNvSpPr/>
          <p:nvPr/>
        </p:nvSpPr>
        <p:spPr>
          <a:xfrm>
            <a:off x="851334" y="596667"/>
            <a:ext cx="2061427" cy="2061427"/>
          </a:xfrm>
          <a:custGeom>
            <a:avLst/>
            <a:gdLst/>
            <a:ahLst/>
            <a:cxnLst/>
            <a:rect l="l" t="t" r="r" b="b"/>
            <a:pathLst>
              <a:path w="2061427" h="2061427">
                <a:moveTo>
                  <a:pt x="0" y="0"/>
                </a:moveTo>
                <a:lnTo>
                  <a:pt x="2061428" y="0"/>
                </a:lnTo>
                <a:lnTo>
                  <a:pt x="2061428" y="2061427"/>
                </a:lnTo>
                <a:lnTo>
                  <a:pt x="0" y="2061427"/>
                </a:lnTo>
                <a:lnTo>
                  <a:pt x="0" y="0"/>
                </a:lnTo>
                <a:close/>
              </a:path>
            </a:pathLst>
          </a:custGeom>
          <a:blipFill>
            <a:blip r:embed="rId6">
              <a:extLst>
                <a:ext uri="{96DAC541-7B7A-43D3-8B79-37D633B846F1}">
                  <asvg:svgBlip xmlns:asvg="http://schemas.microsoft.com/office/drawing/2016/SVG/main" r:embed="rId7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tr-TR"/>
          </a:p>
        </p:txBody>
      </p:sp>
      <p:sp>
        <p:nvSpPr>
          <p:cNvPr id="12" name="Freeform 12"/>
          <p:cNvSpPr/>
          <p:nvPr/>
        </p:nvSpPr>
        <p:spPr>
          <a:xfrm>
            <a:off x="854169" y="7252751"/>
            <a:ext cx="386295" cy="386295"/>
          </a:xfrm>
          <a:custGeom>
            <a:avLst/>
            <a:gdLst/>
            <a:ahLst/>
            <a:cxnLst/>
            <a:rect l="l" t="t" r="r" b="b"/>
            <a:pathLst>
              <a:path w="386295" h="386295">
                <a:moveTo>
                  <a:pt x="0" y="0"/>
                </a:moveTo>
                <a:lnTo>
                  <a:pt x="386295" y="0"/>
                </a:lnTo>
                <a:lnTo>
                  <a:pt x="386295" y="386295"/>
                </a:lnTo>
                <a:lnTo>
                  <a:pt x="0" y="386295"/>
                </a:lnTo>
                <a:lnTo>
                  <a:pt x="0" y="0"/>
                </a:lnTo>
                <a:close/>
              </a:path>
            </a:pathLst>
          </a:custGeom>
          <a:blipFill>
            <a:blip r:embed="rId8">
              <a:extLst>
                <a:ext uri="{96DAC541-7B7A-43D3-8B79-37D633B846F1}">
                  <asvg:svgBlip xmlns:asvg="http://schemas.microsoft.com/office/drawing/2016/SVG/main" r:embed="rId9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tr-TR"/>
          </a:p>
        </p:txBody>
      </p:sp>
      <p:sp>
        <p:nvSpPr>
          <p:cNvPr id="13" name="Freeform 13"/>
          <p:cNvSpPr/>
          <p:nvPr/>
        </p:nvSpPr>
        <p:spPr>
          <a:xfrm>
            <a:off x="812686" y="7755911"/>
            <a:ext cx="595651" cy="347711"/>
          </a:xfrm>
          <a:custGeom>
            <a:avLst/>
            <a:gdLst/>
            <a:ahLst/>
            <a:cxnLst/>
            <a:rect l="l" t="t" r="r" b="b"/>
            <a:pathLst>
              <a:path w="595651" h="347711">
                <a:moveTo>
                  <a:pt x="0" y="0"/>
                </a:moveTo>
                <a:lnTo>
                  <a:pt x="595651" y="0"/>
                </a:lnTo>
                <a:lnTo>
                  <a:pt x="595651" y="347711"/>
                </a:lnTo>
                <a:lnTo>
                  <a:pt x="0" y="347711"/>
                </a:lnTo>
                <a:lnTo>
                  <a:pt x="0" y="0"/>
                </a:lnTo>
                <a:close/>
              </a:path>
            </a:pathLst>
          </a:custGeom>
          <a:blipFill>
            <a:blip r:embed="rId10">
              <a:extLst>
                <a:ext uri="{96DAC541-7B7A-43D3-8B79-37D633B846F1}">
                  <asvg:svgBlip xmlns:asvg="http://schemas.microsoft.com/office/drawing/2016/SVG/main" r:embed="rId11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tr-TR"/>
          </a:p>
        </p:txBody>
      </p:sp>
      <p:sp>
        <p:nvSpPr>
          <p:cNvPr id="17" name="TextBox 17"/>
          <p:cNvSpPr txBox="1"/>
          <p:nvPr/>
        </p:nvSpPr>
        <p:spPr>
          <a:xfrm>
            <a:off x="1882048" y="2358708"/>
            <a:ext cx="9440648" cy="35877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2800"/>
              </a:lnSpc>
            </a:pPr>
            <a:r>
              <a:rPr lang="en-US" sz="2000">
                <a:solidFill>
                  <a:srgbClr val="000000"/>
                </a:solidFill>
                <a:latin typeface="Roboto Condensed"/>
                <a:ea typeface="Roboto Condensed"/>
                <a:cs typeface="Roboto Condensed"/>
                <a:sym typeface="Roboto Condensed"/>
              </a:rPr>
              <a:t>ATÖLYELER</a:t>
            </a:r>
          </a:p>
        </p:txBody>
      </p:sp>
      <p:grpSp>
        <p:nvGrpSpPr>
          <p:cNvPr id="18" name="Group 18"/>
          <p:cNvGrpSpPr/>
          <p:nvPr/>
        </p:nvGrpSpPr>
        <p:grpSpPr>
          <a:xfrm>
            <a:off x="8256852" y="2195976"/>
            <a:ext cx="3241165" cy="5559935"/>
            <a:chOff x="0" y="0"/>
            <a:chExt cx="4321553" cy="7413246"/>
          </a:xfrm>
        </p:grpSpPr>
        <p:pic>
          <p:nvPicPr>
            <p:cNvPr id="19" name="Picture 19"/>
            <p:cNvPicPr>
              <a:picLocks noChangeAspect="1"/>
            </p:cNvPicPr>
            <p:nvPr/>
          </p:nvPicPr>
          <p:blipFill>
            <a:blip r:embed="rId12"/>
            <a:srcRect l="33171" t="7119" r="24658" b="7210"/>
            <a:stretch>
              <a:fillRect/>
            </a:stretch>
          </p:blipFill>
          <p:spPr>
            <a:xfrm>
              <a:off x="0" y="0"/>
              <a:ext cx="4321553" cy="7413246"/>
            </a:xfrm>
            <a:prstGeom prst="rect">
              <a:avLst/>
            </a:prstGeom>
          </p:spPr>
        </p:pic>
      </p:grpSp>
      <p:sp>
        <p:nvSpPr>
          <p:cNvPr id="20" name="Freeform 20"/>
          <p:cNvSpPr/>
          <p:nvPr/>
        </p:nvSpPr>
        <p:spPr>
          <a:xfrm>
            <a:off x="9838607" y="9258300"/>
            <a:ext cx="824341" cy="607951"/>
          </a:xfrm>
          <a:custGeom>
            <a:avLst/>
            <a:gdLst/>
            <a:ahLst/>
            <a:cxnLst/>
            <a:rect l="l" t="t" r="r" b="b"/>
            <a:pathLst>
              <a:path w="824341" h="607951">
                <a:moveTo>
                  <a:pt x="0" y="0"/>
                </a:moveTo>
                <a:lnTo>
                  <a:pt x="824341" y="0"/>
                </a:lnTo>
                <a:lnTo>
                  <a:pt x="824341" y="607951"/>
                </a:lnTo>
                <a:lnTo>
                  <a:pt x="0" y="607951"/>
                </a:lnTo>
                <a:lnTo>
                  <a:pt x="0" y="0"/>
                </a:lnTo>
                <a:close/>
              </a:path>
            </a:pathLst>
          </a:custGeom>
        </p:spPr>
        <p:txBody>
          <a:bodyPr/>
          <a:lstStyle/>
          <a:p>
            <a:endParaRPr lang="tr-TR"/>
          </a:p>
        </p:txBody>
      </p:sp>
      <p:sp>
        <p:nvSpPr>
          <p:cNvPr id="21" name="Freeform 21"/>
          <p:cNvSpPr/>
          <p:nvPr/>
        </p:nvSpPr>
        <p:spPr>
          <a:xfrm>
            <a:off x="10384741" y="9590801"/>
            <a:ext cx="556412" cy="569949"/>
          </a:xfrm>
          <a:custGeom>
            <a:avLst/>
            <a:gdLst/>
            <a:ahLst/>
            <a:cxnLst/>
            <a:rect l="l" t="t" r="r" b="b"/>
            <a:pathLst>
              <a:path w="556412" h="569949">
                <a:moveTo>
                  <a:pt x="0" y="0"/>
                </a:moveTo>
                <a:lnTo>
                  <a:pt x="556413" y="0"/>
                </a:lnTo>
                <a:lnTo>
                  <a:pt x="556413" y="569949"/>
                </a:lnTo>
                <a:lnTo>
                  <a:pt x="0" y="569949"/>
                </a:lnTo>
                <a:lnTo>
                  <a:pt x="0" y="0"/>
                </a:lnTo>
                <a:close/>
              </a:path>
            </a:pathLst>
          </a:custGeom>
          <a:blipFill>
            <a:blip r:embed="rId13">
              <a:extLst>
                <a:ext uri="{96DAC541-7B7A-43D3-8B79-37D633B846F1}">
                  <asvg:svgBlip xmlns:asvg="http://schemas.microsoft.com/office/drawing/2016/SVG/main" r:embed="rId14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tr-TR"/>
          </a:p>
        </p:txBody>
      </p:sp>
      <p:sp>
        <p:nvSpPr>
          <p:cNvPr id="22" name="TextBox 22"/>
          <p:cNvSpPr txBox="1"/>
          <p:nvPr/>
        </p:nvSpPr>
        <p:spPr>
          <a:xfrm>
            <a:off x="1589642" y="7248730"/>
            <a:ext cx="1419436" cy="345479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marL="0" lvl="0" indent="0" algn="l">
              <a:lnSpc>
                <a:spcPts val="2940"/>
              </a:lnSpc>
              <a:spcBef>
                <a:spcPct val="0"/>
              </a:spcBef>
            </a:pPr>
            <a:r>
              <a:rPr lang="en-US" sz="2100" b="1" dirty="0">
                <a:solidFill>
                  <a:srgbClr val="565656"/>
                </a:solidFill>
                <a:latin typeface="Montserrat Bold"/>
                <a:ea typeface="Montserrat Bold"/>
                <a:cs typeface="Montserrat Bold"/>
                <a:sym typeface="Montserrat Bold"/>
              </a:rPr>
              <a:t>60-120 dk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1589642" y="7756912"/>
            <a:ext cx="4963558" cy="345479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marL="0" lvl="0" indent="0" algn="l">
              <a:lnSpc>
                <a:spcPts val="2940"/>
              </a:lnSpc>
              <a:spcBef>
                <a:spcPct val="0"/>
              </a:spcBef>
            </a:pPr>
            <a:r>
              <a:rPr lang="en-US" sz="2100" b="1" u="none" strike="noStrike" dirty="0">
                <a:solidFill>
                  <a:srgbClr val="565656"/>
                </a:solidFill>
                <a:latin typeface="Montserrat Bold"/>
                <a:ea typeface="Montserrat Bold"/>
                <a:cs typeface="Montserrat Bold"/>
                <a:sym typeface="Montserrat Bold"/>
              </a:rPr>
              <a:t>1 moderatör, 1 koordinatör, asistan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834810" y="8265547"/>
            <a:ext cx="3203789" cy="345479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marL="0" lvl="0" indent="0" algn="l">
              <a:lnSpc>
                <a:spcPts val="2940"/>
              </a:lnSpc>
              <a:spcBef>
                <a:spcPct val="0"/>
              </a:spcBef>
            </a:pPr>
            <a:r>
              <a:rPr lang="en-US" sz="2100" b="1" u="none" strike="noStrike" dirty="0">
                <a:solidFill>
                  <a:srgbClr val="565656"/>
                </a:solidFill>
                <a:latin typeface="Montserrat Bold"/>
                <a:ea typeface="Montserrat Bold"/>
                <a:cs typeface="Montserrat Bold"/>
                <a:sym typeface="Montserrat Bold"/>
              </a:rPr>
              <a:t>Katılımcı Sayısı:  5-500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854169" y="3034080"/>
            <a:ext cx="7247429" cy="3923382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just">
              <a:lnSpc>
                <a:spcPts val="2800"/>
              </a:lnSpc>
            </a:pP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Şirket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mesajınızı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teşvik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edecek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,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yaratıcı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bir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meydan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okumadır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.</a:t>
            </a:r>
          </a:p>
          <a:p>
            <a:pPr algn="just">
              <a:lnSpc>
                <a:spcPts val="2800"/>
              </a:lnSpc>
            </a:pPr>
            <a:endParaRPr lang="en-US" sz="2000" dirty="0">
              <a:solidFill>
                <a:srgbClr val="565656"/>
              </a:solidFill>
              <a:latin typeface="Montserrat"/>
              <a:ea typeface="Montserrat"/>
              <a:cs typeface="Montserrat"/>
              <a:sym typeface="Montserrat"/>
            </a:endParaRPr>
          </a:p>
          <a:p>
            <a:pPr algn="just">
              <a:lnSpc>
                <a:spcPts val="2800"/>
              </a:lnSpc>
            </a:pP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Katılımcıların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yaratıcı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ve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organizasyon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becerilerini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ortaya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koymak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için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şirket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değerlerini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ve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hedeflerini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paylaştıkları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eşsiz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bir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deneyimdir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.</a:t>
            </a:r>
          </a:p>
          <a:p>
            <a:pPr algn="just">
              <a:lnSpc>
                <a:spcPts val="2800"/>
              </a:lnSpc>
            </a:pP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</a:p>
          <a:p>
            <a:pPr algn="just">
              <a:lnSpc>
                <a:spcPts val="2800"/>
              </a:lnSpc>
            </a:pP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Katılımcıların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oluşturdukları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her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bir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takıma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düz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beyaz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t-shirt/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çanta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/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şapka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/bandana/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gözlük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kılıfı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/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baget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tedarik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edilir. Amaç,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şirketlerin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ürün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ve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hizmetlerini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teşvik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edici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,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yaratıcı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ve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etkileyici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tasarımlar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geliştirmektir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.</a:t>
            </a:r>
            <a:endParaRPr lang="en-US" sz="2000" dirty="0">
              <a:solidFill>
                <a:srgbClr val="565656"/>
              </a:solidFill>
              <a:latin typeface="Montserrat"/>
              <a:ea typeface="Montserrat"/>
              <a:cs typeface="Montserrat"/>
              <a:sym typeface="Montserrat"/>
              <a:hlinkClick r:id="rId15" tooltip="https://youtu.be/JG12LpqA1BI"/>
            </a:endParaRPr>
          </a:p>
        </p:txBody>
      </p:sp>
      <p:sp>
        <p:nvSpPr>
          <p:cNvPr id="26" name="TextBox 26"/>
          <p:cNvSpPr txBox="1"/>
          <p:nvPr/>
        </p:nvSpPr>
        <p:spPr>
          <a:xfrm>
            <a:off x="1028700" y="9463603"/>
            <a:ext cx="1980378" cy="26670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2160"/>
              </a:lnSpc>
            </a:pPr>
            <a:r>
              <a:rPr lang="en-US" sz="1800" b="1">
                <a:solidFill>
                  <a:srgbClr val="FFFFFF"/>
                </a:solidFill>
                <a:latin typeface="Montserrat Bold"/>
                <a:ea typeface="Montserrat Bold"/>
                <a:cs typeface="Montserrat Bold"/>
                <a:sym typeface="Montserrat Bold"/>
              </a:rPr>
              <a:t>Fiyat: </a:t>
            </a:r>
          </a:p>
        </p:txBody>
      </p:sp>
      <p:sp>
        <p:nvSpPr>
          <p:cNvPr id="27" name="TextBox 27"/>
          <p:cNvSpPr txBox="1"/>
          <p:nvPr/>
        </p:nvSpPr>
        <p:spPr>
          <a:xfrm>
            <a:off x="3187536" y="9528431"/>
            <a:ext cx="6371339" cy="65659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0" lvl="0" indent="0" algn="ctr">
              <a:lnSpc>
                <a:spcPts val="2660"/>
              </a:lnSpc>
              <a:spcBef>
                <a:spcPct val="0"/>
              </a:spcBef>
            </a:pPr>
            <a:r>
              <a:rPr lang="en-US" sz="190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https://www.m3.com.tr/geri-donusum-sanat-galerisi/ </a:t>
            </a:r>
          </a:p>
        </p:txBody>
      </p:sp>
      <p:sp>
        <p:nvSpPr>
          <p:cNvPr id="28" name="TextBox 28"/>
          <p:cNvSpPr txBox="1"/>
          <p:nvPr/>
        </p:nvSpPr>
        <p:spPr>
          <a:xfrm>
            <a:off x="5572493" y="9240719"/>
            <a:ext cx="1818907" cy="345479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marL="0" lvl="0" indent="0" algn="l">
              <a:lnSpc>
                <a:spcPts val="2940"/>
              </a:lnSpc>
              <a:spcBef>
                <a:spcPct val="0"/>
              </a:spcBef>
            </a:pPr>
            <a:r>
              <a:rPr lang="en-US" sz="2100" b="1" dirty="0">
                <a:solidFill>
                  <a:srgbClr val="565656"/>
                </a:solidFill>
                <a:latin typeface="Montserrat Bold"/>
                <a:ea typeface="Montserrat Bold"/>
                <a:cs typeface="Montserrat Bold"/>
                <a:sym typeface="Montserrat Bold"/>
              </a:rPr>
              <a:t>Detaylı bilgi:</a:t>
            </a:r>
          </a:p>
        </p:txBody>
      </p:sp>
      <p:sp>
        <p:nvSpPr>
          <p:cNvPr id="29" name="TextBox 29"/>
          <p:cNvSpPr txBox="1"/>
          <p:nvPr/>
        </p:nvSpPr>
        <p:spPr>
          <a:xfrm>
            <a:off x="1127035" y="1522605"/>
            <a:ext cx="9440648" cy="822868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6620"/>
              </a:lnSpc>
            </a:pPr>
            <a:r>
              <a:rPr lang="en-US" sz="4728">
                <a:solidFill>
                  <a:srgbClr val="000000"/>
                </a:solidFill>
                <a:latin typeface="Roboto Condensed"/>
                <a:ea typeface="Roboto Condensed"/>
                <a:cs typeface="Roboto Condensed"/>
                <a:sym typeface="Roboto Condensed"/>
              </a:rPr>
              <a:t>GERİ DÖNÜŞÜM SANAT GALERİSİ</a:t>
            </a:r>
          </a:p>
        </p:txBody>
      </p:sp>
    </p:spTree>
  </p:cSld>
  <p:clrMapOvr>
    <a:masterClrMapping/>
  </p:clrMapOvr>
</p:sld>
</file>

<file path=ppt/slides/slide8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2"/>
          <p:cNvGrpSpPr/>
          <p:nvPr/>
        </p:nvGrpSpPr>
        <p:grpSpPr>
          <a:xfrm>
            <a:off x="9414121" y="0"/>
            <a:ext cx="8873880" cy="10287000"/>
            <a:chOff x="0" y="0"/>
            <a:chExt cx="3358824" cy="2709333"/>
          </a:xfrm>
          <a:solidFill>
            <a:schemeClr val="accent3">
              <a:lumMod val="75000"/>
            </a:schemeClr>
          </a:solidFill>
        </p:grpSpPr>
        <p:sp>
          <p:nvSpPr>
            <p:cNvPr id="3" name="Freeform 3"/>
            <p:cNvSpPr/>
            <p:nvPr/>
          </p:nvSpPr>
          <p:spPr>
            <a:xfrm>
              <a:off x="0" y="0"/>
              <a:ext cx="3358824" cy="2709333"/>
            </a:xfrm>
            <a:custGeom>
              <a:avLst/>
              <a:gdLst/>
              <a:ahLst/>
              <a:cxnLst/>
              <a:rect l="l" t="t" r="r" b="b"/>
              <a:pathLst>
                <a:path w="3358824" h="2709333">
                  <a:moveTo>
                    <a:pt x="0" y="0"/>
                  </a:moveTo>
                  <a:lnTo>
                    <a:pt x="3358824" y="0"/>
                  </a:lnTo>
                  <a:lnTo>
                    <a:pt x="3358824" y="2709333"/>
                  </a:lnTo>
                  <a:lnTo>
                    <a:pt x="0" y="2709333"/>
                  </a:lnTo>
                  <a:close/>
                </a:path>
              </a:pathLst>
            </a:custGeom>
            <a:grpFill/>
          </p:spPr>
          <p:txBody>
            <a:bodyPr/>
            <a:lstStyle/>
            <a:p>
              <a:endParaRPr lang="tr-TR"/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0" y="-38100"/>
              <a:ext cx="3358824" cy="2747433"/>
            </a:xfrm>
            <a:prstGeom prst="rect">
              <a:avLst/>
            </a:prstGeom>
            <a:grpFill/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940"/>
                </a:lnSpc>
              </a:pPr>
              <a:endParaRPr/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11653271" y="2195976"/>
            <a:ext cx="3241165" cy="5559935"/>
            <a:chOff x="0" y="0"/>
            <a:chExt cx="4321553" cy="7413246"/>
          </a:xfrm>
        </p:grpSpPr>
        <p:pic>
          <p:nvPicPr>
            <p:cNvPr id="6" name="Picture 6"/>
            <p:cNvPicPr>
              <a:picLocks noChangeAspect="1"/>
            </p:cNvPicPr>
            <p:nvPr/>
          </p:nvPicPr>
          <p:blipFill>
            <a:blip r:embed="rId2"/>
            <a:srcRect l="30550" r="30550"/>
            <a:stretch>
              <a:fillRect/>
            </a:stretch>
          </p:blipFill>
          <p:spPr>
            <a:xfrm>
              <a:off x="0" y="0"/>
              <a:ext cx="4321553" cy="7413246"/>
            </a:xfrm>
            <a:prstGeom prst="rect">
              <a:avLst/>
            </a:prstGeom>
          </p:spPr>
        </p:pic>
      </p:grpSp>
      <p:grpSp>
        <p:nvGrpSpPr>
          <p:cNvPr id="7" name="Group 7"/>
          <p:cNvGrpSpPr/>
          <p:nvPr/>
        </p:nvGrpSpPr>
        <p:grpSpPr>
          <a:xfrm>
            <a:off x="15046835" y="2195976"/>
            <a:ext cx="3241165" cy="5559935"/>
            <a:chOff x="0" y="0"/>
            <a:chExt cx="4321553" cy="7413246"/>
          </a:xfrm>
        </p:grpSpPr>
        <p:pic>
          <p:nvPicPr>
            <p:cNvPr id="8" name="Picture 8"/>
            <p:cNvPicPr>
              <a:picLocks noChangeAspect="1"/>
            </p:cNvPicPr>
            <p:nvPr/>
          </p:nvPicPr>
          <p:blipFill>
            <a:blip r:embed="rId3"/>
            <a:srcRect t="1754" b="1754"/>
            <a:stretch>
              <a:fillRect/>
            </a:stretch>
          </p:blipFill>
          <p:spPr>
            <a:xfrm>
              <a:off x="0" y="0"/>
              <a:ext cx="4321553" cy="7413246"/>
            </a:xfrm>
            <a:prstGeom prst="rect">
              <a:avLst/>
            </a:prstGeom>
          </p:spPr>
        </p:pic>
      </p:grpSp>
      <p:sp>
        <p:nvSpPr>
          <p:cNvPr id="9" name="Freeform 9"/>
          <p:cNvSpPr/>
          <p:nvPr/>
        </p:nvSpPr>
        <p:spPr>
          <a:xfrm>
            <a:off x="12400255" y="9021491"/>
            <a:ext cx="3211827" cy="2879938"/>
          </a:xfrm>
          <a:custGeom>
            <a:avLst/>
            <a:gdLst/>
            <a:ahLst/>
            <a:cxnLst/>
            <a:rect l="l" t="t" r="r" b="b"/>
            <a:pathLst>
              <a:path w="3211827" h="2879938">
                <a:moveTo>
                  <a:pt x="0" y="0"/>
                </a:moveTo>
                <a:lnTo>
                  <a:pt x="3211827" y="0"/>
                </a:lnTo>
                <a:lnTo>
                  <a:pt x="3211827" y="2879938"/>
                </a:lnTo>
                <a:lnTo>
                  <a:pt x="0" y="2879938"/>
                </a:lnTo>
                <a:lnTo>
                  <a:pt x="0" y="0"/>
                </a:lnTo>
                <a:close/>
              </a:path>
            </a:pathLst>
          </a:custGeom>
          <a:blipFill>
            <a:blip r:embed="rId4">
              <a:extLst>
                <a:ext uri="{96DAC541-7B7A-43D3-8B79-37D633B846F1}">
                  <asvg:svgBlip xmlns:asvg="http://schemas.microsoft.com/office/drawing/2016/SVG/main" r:embed="rId5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tr-TR"/>
          </a:p>
        </p:txBody>
      </p:sp>
      <p:sp>
        <p:nvSpPr>
          <p:cNvPr id="10" name="Freeform 10"/>
          <p:cNvSpPr/>
          <p:nvPr/>
        </p:nvSpPr>
        <p:spPr>
          <a:xfrm>
            <a:off x="16052795" y="596667"/>
            <a:ext cx="1216708" cy="1216708"/>
          </a:xfrm>
          <a:custGeom>
            <a:avLst/>
            <a:gdLst/>
            <a:ahLst/>
            <a:cxnLst/>
            <a:rect l="l" t="t" r="r" b="b"/>
            <a:pathLst>
              <a:path w="1216708" h="1216708">
                <a:moveTo>
                  <a:pt x="0" y="0"/>
                </a:moveTo>
                <a:lnTo>
                  <a:pt x="1216708" y="0"/>
                </a:lnTo>
                <a:lnTo>
                  <a:pt x="1216708" y="1216708"/>
                </a:lnTo>
                <a:lnTo>
                  <a:pt x="0" y="1216708"/>
                </a:lnTo>
                <a:lnTo>
                  <a:pt x="0" y="0"/>
                </a:lnTo>
                <a:close/>
              </a:path>
            </a:pathLst>
          </a:custGeom>
          <a:blipFill>
            <a:blip r:embed="rId6"/>
            <a:stretch>
              <a:fillRect/>
            </a:stretch>
          </a:blipFill>
          <a:ln cap="sq">
            <a:noFill/>
            <a:prstDash val="solid"/>
            <a:miter/>
          </a:ln>
        </p:spPr>
        <p:txBody>
          <a:bodyPr/>
          <a:lstStyle/>
          <a:p>
            <a:endParaRPr lang="tr-TR"/>
          </a:p>
        </p:txBody>
      </p:sp>
      <p:sp>
        <p:nvSpPr>
          <p:cNvPr id="11" name="Freeform 11"/>
          <p:cNvSpPr/>
          <p:nvPr/>
        </p:nvSpPr>
        <p:spPr>
          <a:xfrm>
            <a:off x="851334" y="596667"/>
            <a:ext cx="2061427" cy="2061427"/>
          </a:xfrm>
          <a:custGeom>
            <a:avLst/>
            <a:gdLst/>
            <a:ahLst/>
            <a:cxnLst/>
            <a:rect l="l" t="t" r="r" b="b"/>
            <a:pathLst>
              <a:path w="2061427" h="2061427">
                <a:moveTo>
                  <a:pt x="0" y="0"/>
                </a:moveTo>
                <a:lnTo>
                  <a:pt x="2061428" y="0"/>
                </a:lnTo>
                <a:lnTo>
                  <a:pt x="2061428" y="2061427"/>
                </a:lnTo>
                <a:lnTo>
                  <a:pt x="0" y="2061427"/>
                </a:lnTo>
                <a:lnTo>
                  <a:pt x="0" y="0"/>
                </a:lnTo>
                <a:close/>
              </a:path>
            </a:pathLst>
          </a:custGeom>
          <a:blipFill>
            <a:blip r:embed="rId7">
              <a:extLst>
                <a:ext uri="{96DAC541-7B7A-43D3-8B79-37D633B846F1}">
                  <asvg:svgBlip xmlns:asvg="http://schemas.microsoft.com/office/drawing/2016/SVG/main" r:embed="rId8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tr-TR"/>
          </a:p>
        </p:txBody>
      </p:sp>
      <p:sp>
        <p:nvSpPr>
          <p:cNvPr id="12" name="Freeform 12"/>
          <p:cNvSpPr/>
          <p:nvPr/>
        </p:nvSpPr>
        <p:spPr>
          <a:xfrm>
            <a:off x="854169" y="7252751"/>
            <a:ext cx="386295" cy="386295"/>
          </a:xfrm>
          <a:custGeom>
            <a:avLst/>
            <a:gdLst/>
            <a:ahLst/>
            <a:cxnLst/>
            <a:rect l="l" t="t" r="r" b="b"/>
            <a:pathLst>
              <a:path w="386295" h="386295">
                <a:moveTo>
                  <a:pt x="0" y="0"/>
                </a:moveTo>
                <a:lnTo>
                  <a:pt x="386295" y="0"/>
                </a:lnTo>
                <a:lnTo>
                  <a:pt x="386295" y="386295"/>
                </a:lnTo>
                <a:lnTo>
                  <a:pt x="0" y="386295"/>
                </a:lnTo>
                <a:lnTo>
                  <a:pt x="0" y="0"/>
                </a:lnTo>
                <a:close/>
              </a:path>
            </a:pathLst>
          </a:custGeom>
          <a:blipFill>
            <a:blip r:embed="rId9">
              <a:extLst>
                <a:ext uri="{96DAC541-7B7A-43D3-8B79-37D633B846F1}">
                  <asvg:svgBlip xmlns:asvg="http://schemas.microsoft.com/office/drawing/2016/SVG/main" r:embed="rId10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tr-TR"/>
          </a:p>
        </p:txBody>
      </p:sp>
      <p:sp>
        <p:nvSpPr>
          <p:cNvPr id="13" name="Freeform 13"/>
          <p:cNvSpPr/>
          <p:nvPr/>
        </p:nvSpPr>
        <p:spPr>
          <a:xfrm>
            <a:off x="812686" y="7755911"/>
            <a:ext cx="595651" cy="347711"/>
          </a:xfrm>
          <a:custGeom>
            <a:avLst/>
            <a:gdLst/>
            <a:ahLst/>
            <a:cxnLst/>
            <a:rect l="l" t="t" r="r" b="b"/>
            <a:pathLst>
              <a:path w="595651" h="347711">
                <a:moveTo>
                  <a:pt x="0" y="0"/>
                </a:moveTo>
                <a:lnTo>
                  <a:pt x="595651" y="0"/>
                </a:lnTo>
                <a:lnTo>
                  <a:pt x="595651" y="347711"/>
                </a:lnTo>
                <a:lnTo>
                  <a:pt x="0" y="347711"/>
                </a:lnTo>
                <a:lnTo>
                  <a:pt x="0" y="0"/>
                </a:lnTo>
                <a:close/>
              </a:path>
            </a:pathLst>
          </a:custGeom>
          <a:blipFill>
            <a:blip r:embed="rId11">
              <a:extLst>
                <a:ext uri="{96DAC541-7B7A-43D3-8B79-37D633B846F1}">
                  <asvg:svgBlip xmlns:asvg="http://schemas.microsoft.com/office/drawing/2016/SVG/main" r:embed="rId12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tr-TR"/>
          </a:p>
        </p:txBody>
      </p:sp>
      <p:sp>
        <p:nvSpPr>
          <p:cNvPr id="17" name="TextBox 17"/>
          <p:cNvSpPr txBox="1"/>
          <p:nvPr/>
        </p:nvSpPr>
        <p:spPr>
          <a:xfrm>
            <a:off x="1882048" y="2358708"/>
            <a:ext cx="9440648" cy="35877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2800"/>
              </a:lnSpc>
            </a:pPr>
            <a:r>
              <a:rPr lang="en-US" sz="2000">
                <a:solidFill>
                  <a:srgbClr val="000000"/>
                </a:solidFill>
                <a:latin typeface="Roboto Condensed"/>
                <a:ea typeface="Roboto Condensed"/>
                <a:cs typeface="Roboto Condensed"/>
                <a:sym typeface="Roboto Condensed"/>
              </a:rPr>
              <a:t>ATÖLYELER</a:t>
            </a:r>
          </a:p>
        </p:txBody>
      </p:sp>
      <p:grpSp>
        <p:nvGrpSpPr>
          <p:cNvPr id="18" name="Group 18"/>
          <p:cNvGrpSpPr/>
          <p:nvPr/>
        </p:nvGrpSpPr>
        <p:grpSpPr>
          <a:xfrm>
            <a:off x="8256852" y="2195976"/>
            <a:ext cx="3241165" cy="5559935"/>
            <a:chOff x="0" y="0"/>
            <a:chExt cx="4321553" cy="7413246"/>
          </a:xfrm>
        </p:grpSpPr>
        <p:pic>
          <p:nvPicPr>
            <p:cNvPr id="19" name="Picture 19"/>
            <p:cNvPicPr>
              <a:picLocks noChangeAspect="1"/>
            </p:cNvPicPr>
            <p:nvPr/>
          </p:nvPicPr>
          <p:blipFill>
            <a:blip r:embed="rId13"/>
            <a:srcRect l="23116" t="4190" r="40998" b="54564"/>
            <a:stretch>
              <a:fillRect/>
            </a:stretch>
          </p:blipFill>
          <p:spPr>
            <a:xfrm>
              <a:off x="0" y="0"/>
              <a:ext cx="4321553" cy="7413246"/>
            </a:xfrm>
            <a:prstGeom prst="rect">
              <a:avLst/>
            </a:prstGeom>
          </p:spPr>
        </p:pic>
      </p:grpSp>
      <p:sp>
        <p:nvSpPr>
          <p:cNvPr id="20" name="Freeform 20"/>
          <p:cNvSpPr/>
          <p:nvPr/>
        </p:nvSpPr>
        <p:spPr>
          <a:xfrm>
            <a:off x="9838607" y="9258300"/>
            <a:ext cx="824341" cy="607951"/>
          </a:xfrm>
          <a:custGeom>
            <a:avLst/>
            <a:gdLst/>
            <a:ahLst/>
            <a:cxnLst/>
            <a:rect l="l" t="t" r="r" b="b"/>
            <a:pathLst>
              <a:path w="824341" h="607951">
                <a:moveTo>
                  <a:pt x="0" y="0"/>
                </a:moveTo>
                <a:lnTo>
                  <a:pt x="824341" y="0"/>
                </a:lnTo>
                <a:lnTo>
                  <a:pt x="824341" y="607951"/>
                </a:lnTo>
                <a:lnTo>
                  <a:pt x="0" y="607951"/>
                </a:lnTo>
                <a:lnTo>
                  <a:pt x="0" y="0"/>
                </a:lnTo>
                <a:close/>
              </a:path>
            </a:pathLst>
          </a:custGeom>
        </p:spPr>
        <p:txBody>
          <a:bodyPr/>
          <a:lstStyle/>
          <a:p>
            <a:endParaRPr lang="tr-TR"/>
          </a:p>
        </p:txBody>
      </p:sp>
      <p:sp>
        <p:nvSpPr>
          <p:cNvPr id="21" name="Freeform 21"/>
          <p:cNvSpPr/>
          <p:nvPr/>
        </p:nvSpPr>
        <p:spPr>
          <a:xfrm>
            <a:off x="10384741" y="9590801"/>
            <a:ext cx="556412" cy="569949"/>
          </a:xfrm>
          <a:custGeom>
            <a:avLst/>
            <a:gdLst/>
            <a:ahLst/>
            <a:cxnLst/>
            <a:rect l="l" t="t" r="r" b="b"/>
            <a:pathLst>
              <a:path w="556412" h="569949">
                <a:moveTo>
                  <a:pt x="0" y="0"/>
                </a:moveTo>
                <a:lnTo>
                  <a:pt x="556413" y="0"/>
                </a:lnTo>
                <a:lnTo>
                  <a:pt x="556413" y="569949"/>
                </a:lnTo>
                <a:lnTo>
                  <a:pt x="0" y="569949"/>
                </a:lnTo>
                <a:lnTo>
                  <a:pt x="0" y="0"/>
                </a:lnTo>
                <a:close/>
              </a:path>
            </a:pathLst>
          </a:custGeom>
          <a:blipFill>
            <a:blip r:embed="rId14">
              <a:extLst>
                <a:ext uri="{96DAC541-7B7A-43D3-8B79-37D633B846F1}">
                  <asvg:svgBlip xmlns:asvg="http://schemas.microsoft.com/office/drawing/2016/SVG/main" r:embed="rId15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tr-TR"/>
          </a:p>
        </p:txBody>
      </p:sp>
      <p:sp>
        <p:nvSpPr>
          <p:cNvPr id="22" name="TextBox 22"/>
          <p:cNvSpPr txBox="1"/>
          <p:nvPr/>
        </p:nvSpPr>
        <p:spPr>
          <a:xfrm>
            <a:off x="1589642" y="7248730"/>
            <a:ext cx="1597894" cy="345479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marL="0" lvl="0" indent="0" algn="l">
              <a:lnSpc>
                <a:spcPts val="2940"/>
              </a:lnSpc>
              <a:spcBef>
                <a:spcPct val="0"/>
              </a:spcBef>
            </a:pPr>
            <a:r>
              <a:rPr lang="en-US" sz="2100" b="1" dirty="0">
                <a:solidFill>
                  <a:srgbClr val="565656"/>
                </a:solidFill>
                <a:latin typeface="Montserrat Bold"/>
                <a:ea typeface="Montserrat Bold"/>
                <a:cs typeface="Montserrat Bold"/>
                <a:sym typeface="Montserrat Bold"/>
              </a:rPr>
              <a:t>60-120 dk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1589641" y="7756913"/>
            <a:ext cx="4888011" cy="356234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marL="0" lvl="0" indent="0" algn="l">
              <a:lnSpc>
                <a:spcPts val="2940"/>
              </a:lnSpc>
              <a:spcBef>
                <a:spcPct val="0"/>
              </a:spcBef>
            </a:pPr>
            <a:r>
              <a:rPr lang="en-US" sz="2100" b="1" u="none" strike="noStrike" dirty="0">
                <a:solidFill>
                  <a:srgbClr val="565656"/>
                </a:solidFill>
                <a:latin typeface="Montserrat Bold"/>
                <a:ea typeface="Montserrat Bold"/>
                <a:cs typeface="Montserrat Bold"/>
                <a:sym typeface="Montserrat Bold"/>
              </a:rPr>
              <a:t>1 moderatör, 1 koordinatör, asistan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834810" y="8265547"/>
            <a:ext cx="3584789" cy="345479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marL="0" lvl="0" indent="0" algn="l">
              <a:lnSpc>
                <a:spcPts val="2940"/>
              </a:lnSpc>
              <a:spcBef>
                <a:spcPct val="0"/>
              </a:spcBef>
            </a:pPr>
            <a:r>
              <a:rPr lang="en-US" sz="2100" b="1" u="none" strike="noStrike" dirty="0">
                <a:solidFill>
                  <a:srgbClr val="565656"/>
                </a:solidFill>
                <a:latin typeface="Montserrat Bold"/>
                <a:ea typeface="Montserrat Bold"/>
                <a:cs typeface="Montserrat Bold"/>
                <a:sym typeface="Montserrat Bold"/>
              </a:rPr>
              <a:t>Katılımcı Sayısı:  10-500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854169" y="3034080"/>
            <a:ext cx="7146831" cy="3205236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just">
              <a:lnSpc>
                <a:spcPts val="2800"/>
              </a:lnSpc>
            </a:pP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Güzelliğinizi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ortaya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çıkarmak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için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ihtiyacınız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olan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şey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: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biraz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sihir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,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biraz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renk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ve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uzman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dokunuşu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!</a:t>
            </a:r>
          </a:p>
          <a:p>
            <a:pPr algn="just">
              <a:lnSpc>
                <a:spcPts val="2800"/>
              </a:lnSpc>
            </a:pPr>
            <a:endParaRPr lang="en-US" sz="2000" dirty="0">
              <a:solidFill>
                <a:srgbClr val="565656"/>
              </a:solidFill>
              <a:latin typeface="Montserrat"/>
              <a:ea typeface="Montserrat"/>
              <a:cs typeface="Montserrat"/>
              <a:sym typeface="Montserrat"/>
            </a:endParaRPr>
          </a:p>
          <a:p>
            <a:pPr algn="just">
              <a:lnSpc>
                <a:spcPts val="2800"/>
              </a:lnSpc>
            </a:pP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Uzmanlar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rehberliğinde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yüz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tipinize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uygun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renk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ve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stil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önerileriyle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temel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makyaj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tekniklerini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öğrenin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.</a:t>
            </a:r>
          </a:p>
          <a:p>
            <a:pPr algn="just">
              <a:lnSpc>
                <a:spcPts val="2800"/>
              </a:lnSpc>
            </a:pPr>
            <a:endParaRPr lang="en-US" sz="2000" dirty="0">
              <a:solidFill>
                <a:srgbClr val="565656"/>
              </a:solidFill>
              <a:latin typeface="Montserrat"/>
              <a:ea typeface="Montserrat"/>
              <a:cs typeface="Montserrat"/>
              <a:sym typeface="Montserrat"/>
            </a:endParaRPr>
          </a:p>
          <a:p>
            <a:pPr marL="0" lvl="0" indent="0" algn="just">
              <a:lnSpc>
                <a:spcPts val="2800"/>
              </a:lnSpc>
              <a:spcBef>
                <a:spcPct val="0"/>
              </a:spcBef>
            </a:pP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10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adımlık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uygulamalı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eğitimle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kendi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yüz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şemanızı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oluşturun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,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makyajda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ustalaşmanın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keyfini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yaşayın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!</a:t>
            </a:r>
            <a:endParaRPr lang="en-US" sz="2000" dirty="0">
              <a:solidFill>
                <a:srgbClr val="565656"/>
              </a:solidFill>
              <a:latin typeface="Montserrat"/>
              <a:ea typeface="Montserrat"/>
              <a:cs typeface="Montserrat"/>
              <a:sym typeface="Montserrat"/>
              <a:hlinkClick r:id="rId16" tooltip="https://youtu.be/JG12LpqA1BI"/>
            </a:endParaRPr>
          </a:p>
          <a:p>
            <a:pPr marL="0" lvl="0" indent="0" algn="l">
              <a:lnSpc>
                <a:spcPts val="2800"/>
              </a:lnSpc>
              <a:spcBef>
                <a:spcPct val="0"/>
              </a:spcBef>
            </a:pPr>
            <a:endParaRPr lang="en-US" sz="2000" dirty="0">
              <a:solidFill>
                <a:srgbClr val="565656"/>
              </a:solidFill>
              <a:latin typeface="Montserrat"/>
              <a:ea typeface="Montserrat"/>
              <a:cs typeface="Montserrat"/>
              <a:sym typeface="Montserrat"/>
              <a:hlinkClick r:id="rId16" tooltip="https://youtu.be/JG12LpqA1BI"/>
            </a:endParaRPr>
          </a:p>
        </p:txBody>
      </p:sp>
      <p:sp>
        <p:nvSpPr>
          <p:cNvPr id="26" name="TextBox 26"/>
          <p:cNvSpPr txBox="1"/>
          <p:nvPr/>
        </p:nvSpPr>
        <p:spPr>
          <a:xfrm>
            <a:off x="1028700" y="9463603"/>
            <a:ext cx="1980378" cy="26670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2160"/>
              </a:lnSpc>
            </a:pPr>
            <a:r>
              <a:rPr lang="en-US" sz="1800" b="1">
                <a:solidFill>
                  <a:srgbClr val="FFFFFF"/>
                </a:solidFill>
                <a:latin typeface="Montserrat Bold"/>
                <a:ea typeface="Montserrat Bold"/>
                <a:cs typeface="Montserrat Bold"/>
                <a:sym typeface="Montserrat Bold"/>
              </a:rPr>
              <a:t>Fiyat: </a:t>
            </a:r>
          </a:p>
        </p:txBody>
      </p:sp>
      <p:sp>
        <p:nvSpPr>
          <p:cNvPr id="27" name="TextBox 27"/>
          <p:cNvSpPr txBox="1"/>
          <p:nvPr/>
        </p:nvSpPr>
        <p:spPr>
          <a:xfrm>
            <a:off x="3187536" y="9528431"/>
            <a:ext cx="6371339" cy="32321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0" lvl="0" indent="0" algn="ctr">
              <a:lnSpc>
                <a:spcPts val="2660"/>
              </a:lnSpc>
              <a:spcBef>
                <a:spcPct val="0"/>
              </a:spcBef>
            </a:pPr>
            <a:r>
              <a:rPr lang="en-US" sz="190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http://www.m3.com.tr/makyaj-sirlari/ </a:t>
            </a:r>
          </a:p>
        </p:txBody>
      </p:sp>
      <p:sp>
        <p:nvSpPr>
          <p:cNvPr id="28" name="TextBox 28"/>
          <p:cNvSpPr txBox="1"/>
          <p:nvPr/>
        </p:nvSpPr>
        <p:spPr>
          <a:xfrm>
            <a:off x="5572493" y="9240719"/>
            <a:ext cx="1818907" cy="345479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marL="0" lvl="0" indent="0" algn="l">
              <a:lnSpc>
                <a:spcPts val="2940"/>
              </a:lnSpc>
              <a:spcBef>
                <a:spcPct val="0"/>
              </a:spcBef>
            </a:pPr>
            <a:r>
              <a:rPr lang="en-US" sz="2100" b="1" dirty="0">
                <a:solidFill>
                  <a:srgbClr val="565656"/>
                </a:solidFill>
                <a:latin typeface="Montserrat Bold"/>
                <a:ea typeface="Montserrat Bold"/>
                <a:cs typeface="Montserrat Bold"/>
                <a:sym typeface="Montserrat Bold"/>
              </a:rPr>
              <a:t>Detaylı bilgi:</a:t>
            </a:r>
          </a:p>
        </p:txBody>
      </p:sp>
      <p:sp>
        <p:nvSpPr>
          <p:cNvPr id="29" name="TextBox 29"/>
          <p:cNvSpPr txBox="1"/>
          <p:nvPr/>
        </p:nvSpPr>
        <p:spPr>
          <a:xfrm>
            <a:off x="1127035" y="1522605"/>
            <a:ext cx="9440648" cy="822868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6620"/>
              </a:lnSpc>
            </a:pPr>
            <a:r>
              <a:rPr lang="en-US" sz="4728">
                <a:solidFill>
                  <a:srgbClr val="000000"/>
                </a:solidFill>
                <a:latin typeface="Roboto Condensed"/>
                <a:ea typeface="Roboto Condensed"/>
                <a:cs typeface="Roboto Condensed"/>
                <a:sym typeface="Roboto Condensed"/>
              </a:rPr>
              <a:t>MAKYAJ SIRLARI</a:t>
            </a:r>
          </a:p>
        </p:txBody>
      </p:sp>
    </p:spTree>
  </p:cSld>
  <p:clrMapOvr>
    <a:masterClrMapping/>
  </p:clrMapOvr>
</p:sld>
</file>

<file path=ppt/slides/slide8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2"/>
          <p:cNvGrpSpPr/>
          <p:nvPr/>
        </p:nvGrpSpPr>
        <p:grpSpPr>
          <a:xfrm>
            <a:off x="9414121" y="0"/>
            <a:ext cx="8873880" cy="10287000"/>
            <a:chOff x="0" y="0"/>
            <a:chExt cx="3358824" cy="2709333"/>
          </a:xfrm>
          <a:solidFill>
            <a:schemeClr val="accent3">
              <a:lumMod val="75000"/>
            </a:schemeClr>
          </a:solidFill>
        </p:grpSpPr>
        <p:sp>
          <p:nvSpPr>
            <p:cNvPr id="3" name="Freeform 3"/>
            <p:cNvSpPr/>
            <p:nvPr/>
          </p:nvSpPr>
          <p:spPr>
            <a:xfrm>
              <a:off x="0" y="0"/>
              <a:ext cx="3358824" cy="2709333"/>
            </a:xfrm>
            <a:custGeom>
              <a:avLst/>
              <a:gdLst/>
              <a:ahLst/>
              <a:cxnLst/>
              <a:rect l="l" t="t" r="r" b="b"/>
              <a:pathLst>
                <a:path w="3358824" h="2709333">
                  <a:moveTo>
                    <a:pt x="0" y="0"/>
                  </a:moveTo>
                  <a:lnTo>
                    <a:pt x="3358824" y="0"/>
                  </a:lnTo>
                  <a:lnTo>
                    <a:pt x="3358824" y="2709333"/>
                  </a:lnTo>
                  <a:lnTo>
                    <a:pt x="0" y="2709333"/>
                  </a:lnTo>
                  <a:close/>
                </a:path>
              </a:pathLst>
            </a:custGeom>
            <a:grpFill/>
          </p:spPr>
          <p:txBody>
            <a:bodyPr/>
            <a:lstStyle/>
            <a:p>
              <a:endParaRPr lang="tr-TR"/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0" y="-38100"/>
              <a:ext cx="3358824" cy="2747433"/>
            </a:xfrm>
            <a:prstGeom prst="rect">
              <a:avLst/>
            </a:prstGeom>
            <a:grpFill/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940"/>
                </a:lnSpc>
              </a:pPr>
              <a:endParaRPr/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11653271" y="2195976"/>
            <a:ext cx="3241165" cy="5559935"/>
            <a:chOff x="0" y="0"/>
            <a:chExt cx="4321553" cy="7413246"/>
          </a:xfrm>
        </p:grpSpPr>
        <p:pic>
          <p:nvPicPr>
            <p:cNvPr id="6" name="Picture 6"/>
            <p:cNvPicPr>
              <a:picLocks noChangeAspect="1"/>
            </p:cNvPicPr>
            <p:nvPr/>
          </p:nvPicPr>
          <p:blipFill>
            <a:blip r:embed="rId2"/>
            <a:srcRect l="36868" t="7078" r="30788" b="14695"/>
            <a:stretch>
              <a:fillRect/>
            </a:stretch>
          </p:blipFill>
          <p:spPr>
            <a:xfrm>
              <a:off x="0" y="0"/>
              <a:ext cx="4321553" cy="7413246"/>
            </a:xfrm>
            <a:prstGeom prst="rect">
              <a:avLst/>
            </a:prstGeom>
          </p:spPr>
        </p:pic>
      </p:grpSp>
      <p:grpSp>
        <p:nvGrpSpPr>
          <p:cNvPr id="7" name="Group 7"/>
          <p:cNvGrpSpPr/>
          <p:nvPr/>
        </p:nvGrpSpPr>
        <p:grpSpPr>
          <a:xfrm>
            <a:off x="15046835" y="2195976"/>
            <a:ext cx="3241165" cy="5559935"/>
            <a:chOff x="0" y="0"/>
            <a:chExt cx="4321553" cy="7413246"/>
          </a:xfrm>
        </p:grpSpPr>
        <p:pic>
          <p:nvPicPr>
            <p:cNvPr id="8" name="Picture 8"/>
            <p:cNvPicPr>
              <a:picLocks noChangeAspect="1"/>
            </p:cNvPicPr>
            <p:nvPr/>
          </p:nvPicPr>
          <p:blipFill>
            <a:blip r:embed="rId3"/>
            <a:srcRect t="1754" b="1754"/>
            <a:stretch>
              <a:fillRect/>
            </a:stretch>
          </p:blipFill>
          <p:spPr>
            <a:xfrm>
              <a:off x="0" y="0"/>
              <a:ext cx="4321553" cy="7413246"/>
            </a:xfrm>
            <a:prstGeom prst="rect">
              <a:avLst/>
            </a:prstGeom>
          </p:spPr>
        </p:pic>
      </p:grpSp>
      <p:sp>
        <p:nvSpPr>
          <p:cNvPr id="9" name="Freeform 9"/>
          <p:cNvSpPr/>
          <p:nvPr/>
        </p:nvSpPr>
        <p:spPr>
          <a:xfrm>
            <a:off x="12400255" y="9021491"/>
            <a:ext cx="3211827" cy="2879938"/>
          </a:xfrm>
          <a:custGeom>
            <a:avLst/>
            <a:gdLst/>
            <a:ahLst/>
            <a:cxnLst/>
            <a:rect l="l" t="t" r="r" b="b"/>
            <a:pathLst>
              <a:path w="3211827" h="2879938">
                <a:moveTo>
                  <a:pt x="0" y="0"/>
                </a:moveTo>
                <a:lnTo>
                  <a:pt x="3211827" y="0"/>
                </a:lnTo>
                <a:lnTo>
                  <a:pt x="3211827" y="2879938"/>
                </a:lnTo>
                <a:lnTo>
                  <a:pt x="0" y="2879938"/>
                </a:lnTo>
                <a:lnTo>
                  <a:pt x="0" y="0"/>
                </a:lnTo>
                <a:close/>
              </a:path>
            </a:pathLst>
          </a:custGeom>
          <a:blipFill>
            <a:blip r:embed="rId4">
              <a:extLst>
                <a:ext uri="{96DAC541-7B7A-43D3-8B79-37D633B846F1}">
                  <asvg:svgBlip xmlns:asvg="http://schemas.microsoft.com/office/drawing/2016/SVG/main" r:embed="rId5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tr-TR"/>
          </a:p>
        </p:txBody>
      </p:sp>
      <p:sp>
        <p:nvSpPr>
          <p:cNvPr id="10" name="Freeform 10"/>
          <p:cNvSpPr/>
          <p:nvPr/>
        </p:nvSpPr>
        <p:spPr>
          <a:xfrm>
            <a:off x="16052795" y="596667"/>
            <a:ext cx="1216708" cy="1216708"/>
          </a:xfrm>
          <a:custGeom>
            <a:avLst/>
            <a:gdLst/>
            <a:ahLst/>
            <a:cxnLst/>
            <a:rect l="l" t="t" r="r" b="b"/>
            <a:pathLst>
              <a:path w="1216708" h="1216708">
                <a:moveTo>
                  <a:pt x="0" y="0"/>
                </a:moveTo>
                <a:lnTo>
                  <a:pt x="1216708" y="0"/>
                </a:lnTo>
                <a:lnTo>
                  <a:pt x="1216708" y="1216708"/>
                </a:lnTo>
                <a:lnTo>
                  <a:pt x="0" y="1216708"/>
                </a:lnTo>
                <a:lnTo>
                  <a:pt x="0" y="0"/>
                </a:lnTo>
                <a:close/>
              </a:path>
            </a:pathLst>
          </a:custGeom>
          <a:blipFill>
            <a:blip r:embed="rId6"/>
            <a:stretch>
              <a:fillRect/>
            </a:stretch>
          </a:blipFill>
          <a:ln cap="sq">
            <a:noFill/>
            <a:prstDash val="solid"/>
            <a:miter/>
          </a:ln>
        </p:spPr>
        <p:txBody>
          <a:bodyPr/>
          <a:lstStyle/>
          <a:p>
            <a:endParaRPr lang="tr-TR"/>
          </a:p>
        </p:txBody>
      </p:sp>
      <p:sp>
        <p:nvSpPr>
          <p:cNvPr id="11" name="Freeform 11"/>
          <p:cNvSpPr/>
          <p:nvPr/>
        </p:nvSpPr>
        <p:spPr>
          <a:xfrm>
            <a:off x="851334" y="596667"/>
            <a:ext cx="2061427" cy="2061427"/>
          </a:xfrm>
          <a:custGeom>
            <a:avLst/>
            <a:gdLst/>
            <a:ahLst/>
            <a:cxnLst/>
            <a:rect l="l" t="t" r="r" b="b"/>
            <a:pathLst>
              <a:path w="2061427" h="2061427">
                <a:moveTo>
                  <a:pt x="0" y="0"/>
                </a:moveTo>
                <a:lnTo>
                  <a:pt x="2061428" y="0"/>
                </a:lnTo>
                <a:lnTo>
                  <a:pt x="2061428" y="2061427"/>
                </a:lnTo>
                <a:lnTo>
                  <a:pt x="0" y="2061427"/>
                </a:lnTo>
                <a:lnTo>
                  <a:pt x="0" y="0"/>
                </a:lnTo>
                <a:close/>
              </a:path>
            </a:pathLst>
          </a:custGeom>
          <a:blipFill>
            <a:blip r:embed="rId7">
              <a:extLst>
                <a:ext uri="{96DAC541-7B7A-43D3-8B79-37D633B846F1}">
                  <asvg:svgBlip xmlns:asvg="http://schemas.microsoft.com/office/drawing/2016/SVG/main" r:embed="rId8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tr-TR"/>
          </a:p>
        </p:txBody>
      </p:sp>
      <p:sp>
        <p:nvSpPr>
          <p:cNvPr id="12" name="Freeform 12"/>
          <p:cNvSpPr/>
          <p:nvPr/>
        </p:nvSpPr>
        <p:spPr>
          <a:xfrm>
            <a:off x="854169" y="7252751"/>
            <a:ext cx="386295" cy="386295"/>
          </a:xfrm>
          <a:custGeom>
            <a:avLst/>
            <a:gdLst/>
            <a:ahLst/>
            <a:cxnLst/>
            <a:rect l="l" t="t" r="r" b="b"/>
            <a:pathLst>
              <a:path w="386295" h="386295">
                <a:moveTo>
                  <a:pt x="0" y="0"/>
                </a:moveTo>
                <a:lnTo>
                  <a:pt x="386295" y="0"/>
                </a:lnTo>
                <a:lnTo>
                  <a:pt x="386295" y="386295"/>
                </a:lnTo>
                <a:lnTo>
                  <a:pt x="0" y="386295"/>
                </a:lnTo>
                <a:lnTo>
                  <a:pt x="0" y="0"/>
                </a:lnTo>
                <a:close/>
              </a:path>
            </a:pathLst>
          </a:custGeom>
          <a:blipFill>
            <a:blip r:embed="rId9">
              <a:extLst>
                <a:ext uri="{96DAC541-7B7A-43D3-8B79-37D633B846F1}">
                  <asvg:svgBlip xmlns:asvg="http://schemas.microsoft.com/office/drawing/2016/SVG/main" r:embed="rId10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tr-TR"/>
          </a:p>
        </p:txBody>
      </p:sp>
      <p:sp>
        <p:nvSpPr>
          <p:cNvPr id="13" name="Freeform 13"/>
          <p:cNvSpPr/>
          <p:nvPr/>
        </p:nvSpPr>
        <p:spPr>
          <a:xfrm>
            <a:off x="812686" y="7755911"/>
            <a:ext cx="595651" cy="347711"/>
          </a:xfrm>
          <a:custGeom>
            <a:avLst/>
            <a:gdLst/>
            <a:ahLst/>
            <a:cxnLst/>
            <a:rect l="l" t="t" r="r" b="b"/>
            <a:pathLst>
              <a:path w="595651" h="347711">
                <a:moveTo>
                  <a:pt x="0" y="0"/>
                </a:moveTo>
                <a:lnTo>
                  <a:pt x="595651" y="0"/>
                </a:lnTo>
                <a:lnTo>
                  <a:pt x="595651" y="347711"/>
                </a:lnTo>
                <a:lnTo>
                  <a:pt x="0" y="347711"/>
                </a:lnTo>
                <a:lnTo>
                  <a:pt x="0" y="0"/>
                </a:lnTo>
                <a:close/>
              </a:path>
            </a:pathLst>
          </a:custGeom>
          <a:blipFill>
            <a:blip r:embed="rId11">
              <a:extLst>
                <a:ext uri="{96DAC541-7B7A-43D3-8B79-37D633B846F1}">
                  <asvg:svgBlip xmlns:asvg="http://schemas.microsoft.com/office/drawing/2016/SVG/main" r:embed="rId12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tr-TR"/>
          </a:p>
        </p:txBody>
      </p:sp>
      <p:sp>
        <p:nvSpPr>
          <p:cNvPr id="17" name="TextBox 17"/>
          <p:cNvSpPr txBox="1"/>
          <p:nvPr/>
        </p:nvSpPr>
        <p:spPr>
          <a:xfrm>
            <a:off x="1882048" y="2358708"/>
            <a:ext cx="9440648" cy="35877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2800"/>
              </a:lnSpc>
            </a:pPr>
            <a:r>
              <a:rPr lang="en-US" sz="2000">
                <a:solidFill>
                  <a:srgbClr val="000000"/>
                </a:solidFill>
                <a:latin typeface="Roboto Condensed"/>
                <a:ea typeface="Roboto Condensed"/>
                <a:cs typeface="Roboto Condensed"/>
                <a:sym typeface="Roboto Condensed"/>
              </a:rPr>
              <a:t>ATÖLYELER</a:t>
            </a:r>
          </a:p>
        </p:txBody>
      </p:sp>
      <p:grpSp>
        <p:nvGrpSpPr>
          <p:cNvPr id="18" name="Group 18"/>
          <p:cNvGrpSpPr/>
          <p:nvPr/>
        </p:nvGrpSpPr>
        <p:grpSpPr>
          <a:xfrm>
            <a:off x="8256852" y="2195976"/>
            <a:ext cx="3241165" cy="5559935"/>
            <a:chOff x="0" y="0"/>
            <a:chExt cx="4321553" cy="7413246"/>
          </a:xfrm>
        </p:grpSpPr>
        <p:pic>
          <p:nvPicPr>
            <p:cNvPr id="19" name="Picture 19"/>
            <p:cNvPicPr>
              <a:picLocks noChangeAspect="1"/>
            </p:cNvPicPr>
            <p:nvPr/>
          </p:nvPicPr>
          <p:blipFill>
            <a:blip r:embed="rId13"/>
            <a:srcRect l="26364" t="5745" r="40319" b="51247"/>
            <a:stretch>
              <a:fillRect/>
            </a:stretch>
          </p:blipFill>
          <p:spPr>
            <a:xfrm>
              <a:off x="0" y="0"/>
              <a:ext cx="4321553" cy="7413246"/>
            </a:xfrm>
            <a:prstGeom prst="rect">
              <a:avLst/>
            </a:prstGeom>
          </p:spPr>
        </p:pic>
      </p:grpSp>
      <p:sp>
        <p:nvSpPr>
          <p:cNvPr id="20" name="Freeform 20"/>
          <p:cNvSpPr/>
          <p:nvPr/>
        </p:nvSpPr>
        <p:spPr>
          <a:xfrm>
            <a:off x="9838607" y="9258300"/>
            <a:ext cx="824341" cy="607951"/>
          </a:xfrm>
          <a:custGeom>
            <a:avLst/>
            <a:gdLst/>
            <a:ahLst/>
            <a:cxnLst/>
            <a:rect l="l" t="t" r="r" b="b"/>
            <a:pathLst>
              <a:path w="824341" h="607951">
                <a:moveTo>
                  <a:pt x="0" y="0"/>
                </a:moveTo>
                <a:lnTo>
                  <a:pt x="824341" y="0"/>
                </a:lnTo>
                <a:lnTo>
                  <a:pt x="824341" y="607951"/>
                </a:lnTo>
                <a:lnTo>
                  <a:pt x="0" y="607951"/>
                </a:lnTo>
                <a:lnTo>
                  <a:pt x="0" y="0"/>
                </a:lnTo>
                <a:close/>
              </a:path>
            </a:pathLst>
          </a:custGeom>
        </p:spPr>
        <p:txBody>
          <a:bodyPr/>
          <a:lstStyle/>
          <a:p>
            <a:endParaRPr lang="tr-TR"/>
          </a:p>
        </p:txBody>
      </p:sp>
      <p:sp>
        <p:nvSpPr>
          <p:cNvPr id="21" name="Freeform 21"/>
          <p:cNvSpPr/>
          <p:nvPr/>
        </p:nvSpPr>
        <p:spPr>
          <a:xfrm>
            <a:off x="10384741" y="9590801"/>
            <a:ext cx="556412" cy="569949"/>
          </a:xfrm>
          <a:custGeom>
            <a:avLst/>
            <a:gdLst/>
            <a:ahLst/>
            <a:cxnLst/>
            <a:rect l="l" t="t" r="r" b="b"/>
            <a:pathLst>
              <a:path w="556412" h="569949">
                <a:moveTo>
                  <a:pt x="0" y="0"/>
                </a:moveTo>
                <a:lnTo>
                  <a:pt x="556413" y="0"/>
                </a:lnTo>
                <a:lnTo>
                  <a:pt x="556413" y="569949"/>
                </a:lnTo>
                <a:lnTo>
                  <a:pt x="0" y="569949"/>
                </a:lnTo>
                <a:lnTo>
                  <a:pt x="0" y="0"/>
                </a:lnTo>
                <a:close/>
              </a:path>
            </a:pathLst>
          </a:custGeom>
          <a:blipFill>
            <a:blip r:embed="rId14">
              <a:extLst>
                <a:ext uri="{96DAC541-7B7A-43D3-8B79-37D633B846F1}">
                  <asvg:svgBlip xmlns:asvg="http://schemas.microsoft.com/office/drawing/2016/SVG/main" r:embed="rId15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tr-TR"/>
          </a:p>
        </p:txBody>
      </p:sp>
      <p:sp>
        <p:nvSpPr>
          <p:cNvPr id="22" name="TextBox 22"/>
          <p:cNvSpPr txBox="1"/>
          <p:nvPr/>
        </p:nvSpPr>
        <p:spPr>
          <a:xfrm>
            <a:off x="1589642" y="7248730"/>
            <a:ext cx="1419436" cy="345479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marL="0" lvl="0" indent="0" algn="l">
              <a:lnSpc>
                <a:spcPts val="2940"/>
              </a:lnSpc>
              <a:spcBef>
                <a:spcPct val="0"/>
              </a:spcBef>
            </a:pPr>
            <a:r>
              <a:rPr lang="en-US" sz="2100" b="1" dirty="0">
                <a:solidFill>
                  <a:srgbClr val="565656"/>
                </a:solidFill>
                <a:latin typeface="Montserrat Bold"/>
                <a:ea typeface="Montserrat Bold"/>
                <a:cs typeface="Montserrat Bold"/>
                <a:sym typeface="Montserrat Bold"/>
              </a:rPr>
              <a:t>60-120 dk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1589641" y="7756912"/>
            <a:ext cx="5032345" cy="345479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marL="0" lvl="0" indent="0" algn="l">
              <a:lnSpc>
                <a:spcPts val="2940"/>
              </a:lnSpc>
              <a:spcBef>
                <a:spcPct val="0"/>
              </a:spcBef>
            </a:pPr>
            <a:r>
              <a:rPr lang="en-US" sz="2100" b="1" u="none" strike="noStrike" dirty="0">
                <a:solidFill>
                  <a:srgbClr val="565656"/>
                </a:solidFill>
                <a:latin typeface="Montserrat Bold"/>
                <a:ea typeface="Montserrat Bold"/>
                <a:cs typeface="Montserrat Bold"/>
                <a:sym typeface="Montserrat Bold"/>
              </a:rPr>
              <a:t>1 moderatör, 1 koordinatör, asistan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834811" y="8265547"/>
            <a:ext cx="3432389" cy="345479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marL="0" lvl="0" indent="0" algn="l">
              <a:lnSpc>
                <a:spcPts val="2940"/>
              </a:lnSpc>
              <a:spcBef>
                <a:spcPct val="0"/>
              </a:spcBef>
            </a:pPr>
            <a:r>
              <a:rPr lang="en-US" sz="2100" b="1" u="none" strike="noStrike" dirty="0">
                <a:solidFill>
                  <a:srgbClr val="565656"/>
                </a:solidFill>
                <a:latin typeface="Montserrat Bold"/>
                <a:ea typeface="Montserrat Bold"/>
                <a:cs typeface="Montserrat Bold"/>
                <a:sym typeface="Montserrat Bold"/>
              </a:rPr>
              <a:t>Katılımcı Sayısı:  10-1000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854169" y="2877074"/>
            <a:ext cx="7146831" cy="4641527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just">
              <a:lnSpc>
                <a:spcPts val="2800"/>
              </a:lnSpc>
            </a:pP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Şirketinizi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temsil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eden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kokuyu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bulun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!</a:t>
            </a:r>
          </a:p>
          <a:p>
            <a:pPr algn="just">
              <a:lnSpc>
                <a:spcPts val="2800"/>
              </a:lnSpc>
            </a:pPr>
            <a:endParaRPr lang="en-US" sz="2000" dirty="0">
              <a:solidFill>
                <a:srgbClr val="565656"/>
              </a:solidFill>
              <a:latin typeface="Montserrat"/>
              <a:ea typeface="Montserrat"/>
              <a:cs typeface="Montserrat"/>
              <a:sym typeface="Montserrat"/>
            </a:endParaRPr>
          </a:p>
          <a:p>
            <a:pPr algn="just">
              <a:lnSpc>
                <a:spcPts val="2800"/>
              </a:lnSpc>
            </a:pP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En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güzel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esansları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en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doğru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şekilde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harmanlamayı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öğrenerek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gerçekleştireceğimiz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bu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atölyede sadece size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özgü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parfümünüzü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üreteceksiniz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.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Uzmanımızdan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esans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,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karakter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ve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ten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uyumu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ile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ilgili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bilgiler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alıp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, en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doğru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şekilde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harmanlar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geliştireceksiniz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.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Geliştireceğiniz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parfüm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,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markanızın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görsel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ve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işitsel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etkisini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tamamlayıcı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harika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bir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çalışma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olacaktır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.</a:t>
            </a:r>
          </a:p>
          <a:p>
            <a:pPr algn="just">
              <a:lnSpc>
                <a:spcPts val="2800"/>
              </a:lnSpc>
            </a:pPr>
            <a:endParaRPr lang="en-US" sz="2000" dirty="0">
              <a:solidFill>
                <a:srgbClr val="565656"/>
              </a:solidFill>
              <a:latin typeface="Montserrat"/>
              <a:ea typeface="Montserrat"/>
              <a:cs typeface="Montserrat"/>
              <a:sym typeface="Montserrat"/>
            </a:endParaRPr>
          </a:p>
          <a:p>
            <a:pPr marL="0" lvl="0" indent="0" algn="just">
              <a:lnSpc>
                <a:spcPts val="2800"/>
              </a:lnSpc>
              <a:spcBef>
                <a:spcPct val="0"/>
              </a:spcBef>
            </a:pP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Kim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bilir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,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geliştireceğiniz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koku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belki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de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önümüzdeki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yılın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en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moda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parfümüne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dönüşecek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.</a:t>
            </a:r>
            <a:endParaRPr lang="en-US" sz="2000" dirty="0">
              <a:solidFill>
                <a:srgbClr val="565656"/>
              </a:solidFill>
              <a:latin typeface="Montserrat"/>
              <a:ea typeface="Montserrat"/>
              <a:cs typeface="Montserrat"/>
              <a:sym typeface="Montserrat"/>
              <a:hlinkClick r:id="rId16" tooltip="https://youtu.be/JG12LpqA1BI"/>
            </a:endParaRPr>
          </a:p>
          <a:p>
            <a:pPr marL="0" lvl="0" indent="0" algn="l">
              <a:lnSpc>
                <a:spcPts val="2800"/>
              </a:lnSpc>
              <a:spcBef>
                <a:spcPct val="0"/>
              </a:spcBef>
            </a:pPr>
            <a:endParaRPr lang="en-US" sz="2000" dirty="0">
              <a:solidFill>
                <a:srgbClr val="565656"/>
              </a:solidFill>
              <a:latin typeface="Montserrat"/>
              <a:ea typeface="Montserrat"/>
              <a:cs typeface="Montserrat"/>
              <a:sym typeface="Montserrat"/>
              <a:hlinkClick r:id="rId16" tooltip="https://youtu.be/JG12LpqA1BI"/>
            </a:endParaRPr>
          </a:p>
        </p:txBody>
      </p:sp>
      <p:sp>
        <p:nvSpPr>
          <p:cNvPr id="26" name="TextBox 26"/>
          <p:cNvSpPr txBox="1"/>
          <p:nvPr/>
        </p:nvSpPr>
        <p:spPr>
          <a:xfrm>
            <a:off x="1028700" y="9463603"/>
            <a:ext cx="1980378" cy="26670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2160"/>
              </a:lnSpc>
            </a:pPr>
            <a:r>
              <a:rPr lang="en-US" sz="1800" b="1">
                <a:solidFill>
                  <a:srgbClr val="FFFFFF"/>
                </a:solidFill>
                <a:latin typeface="Montserrat Bold"/>
                <a:ea typeface="Montserrat Bold"/>
                <a:cs typeface="Montserrat Bold"/>
                <a:sym typeface="Montserrat Bold"/>
              </a:rPr>
              <a:t>Fiyat: </a:t>
            </a:r>
          </a:p>
        </p:txBody>
      </p:sp>
      <p:sp>
        <p:nvSpPr>
          <p:cNvPr id="27" name="TextBox 27"/>
          <p:cNvSpPr txBox="1"/>
          <p:nvPr/>
        </p:nvSpPr>
        <p:spPr>
          <a:xfrm>
            <a:off x="3187536" y="9528431"/>
            <a:ext cx="6371339" cy="32321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0" lvl="0" indent="0" algn="ctr">
              <a:lnSpc>
                <a:spcPts val="2660"/>
              </a:lnSpc>
              <a:spcBef>
                <a:spcPct val="0"/>
              </a:spcBef>
            </a:pPr>
            <a:r>
              <a:rPr lang="en-US" sz="190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http://www.m3.com.tr/parfum-atolyesi/ </a:t>
            </a:r>
          </a:p>
        </p:txBody>
      </p:sp>
      <p:sp>
        <p:nvSpPr>
          <p:cNvPr id="28" name="TextBox 28"/>
          <p:cNvSpPr txBox="1"/>
          <p:nvPr/>
        </p:nvSpPr>
        <p:spPr>
          <a:xfrm>
            <a:off x="5572493" y="9240719"/>
            <a:ext cx="1818907" cy="345479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marL="0" lvl="0" indent="0" algn="l">
              <a:lnSpc>
                <a:spcPts val="2940"/>
              </a:lnSpc>
              <a:spcBef>
                <a:spcPct val="0"/>
              </a:spcBef>
            </a:pPr>
            <a:r>
              <a:rPr lang="en-US" sz="2100" b="1" dirty="0">
                <a:solidFill>
                  <a:srgbClr val="565656"/>
                </a:solidFill>
                <a:latin typeface="Montserrat Bold"/>
                <a:ea typeface="Montserrat Bold"/>
                <a:cs typeface="Montserrat Bold"/>
                <a:sym typeface="Montserrat Bold"/>
              </a:rPr>
              <a:t>Detaylı bilgi:</a:t>
            </a:r>
          </a:p>
        </p:txBody>
      </p:sp>
      <p:sp>
        <p:nvSpPr>
          <p:cNvPr id="29" name="TextBox 29"/>
          <p:cNvSpPr txBox="1"/>
          <p:nvPr/>
        </p:nvSpPr>
        <p:spPr>
          <a:xfrm>
            <a:off x="1127035" y="1522605"/>
            <a:ext cx="9440648" cy="822868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6620"/>
              </a:lnSpc>
            </a:pPr>
            <a:r>
              <a:rPr lang="en-US" sz="4728">
                <a:solidFill>
                  <a:srgbClr val="000000"/>
                </a:solidFill>
                <a:latin typeface="Roboto Condensed"/>
                <a:ea typeface="Roboto Condensed"/>
                <a:cs typeface="Roboto Condensed"/>
                <a:sym typeface="Roboto Condensed"/>
              </a:rPr>
              <a:t>PARFÜM ATÖLYESİ</a:t>
            </a:r>
          </a:p>
        </p:txBody>
      </p:sp>
    </p:spTree>
  </p:cSld>
  <p:clrMapOvr>
    <a:masterClrMapping/>
  </p:clrMapOvr>
</p:sld>
</file>

<file path=ppt/slides/slide8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2"/>
          <p:cNvGrpSpPr/>
          <p:nvPr/>
        </p:nvGrpSpPr>
        <p:grpSpPr>
          <a:xfrm>
            <a:off x="9414121" y="0"/>
            <a:ext cx="8873880" cy="10287000"/>
            <a:chOff x="0" y="0"/>
            <a:chExt cx="3358824" cy="2709333"/>
          </a:xfrm>
          <a:solidFill>
            <a:schemeClr val="accent3">
              <a:lumMod val="75000"/>
            </a:schemeClr>
          </a:solidFill>
        </p:grpSpPr>
        <p:sp>
          <p:nvSpPr>
            <p:cNvPr id="3" name="Freeform 3"/>
            <p:cNvSpPr/>
            <p:nvPr/>
          </p:nvSpPr>
          <p:spPr>
            <a:xfrm>
              <a:off x="0" y="0"/>
              <a:ext cx="3358824" cy="2709333"/>
            </a:xfrm>
            <a:custGeom>
              <a:avLst/>
              <a:gdLst/>
              <a:ahLst/>
              <a:cxnLst/>
              <a:rect l="l" t="t" r="r" b="b"/>
              <a:pathLst>
                <a:path w="3358824" h="2709333">
                  <a:moveTo>
                    <a:pt x="0" y="0"/>
                  </a:moveTo>
                  <a:lnTo>
                    <a:pt x="3358824" y="0"/>
                  </a:lnTo>
                  <a:lnTo>
                    <a:pt x="3358824" y="2709333"/>
                  </a:lnTo>
                  <a:lnTo>
                    <a:pt x="0" y="2709333"/>
                  </a:lnTo>
                  <a:close/>
                </a:path>
              </a:pathLst>
            </a:custGeom>
            <a:grpFill/>
          </p:spPr>
          <p:txBody>
            <a:bodyPr/>
            <a:lstStyle/>
            <a:p>
              <a:endParaRPr lang="tr-TR"/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0" y="-38100"/>
              <a:ext cx="3358824" cy="2747433"/>
            </a:xfrm>
            <a:prstGeom prst="rect">
              <a:avLst/>
            </a:prstGeom>
            <a:grpFill/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940"/>
                </a:lnSpc>
              </a:pPr>
              <a:endParaRPr/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11653271" y="2195976"/>
            <a:ext cx="3241165" cy="5559935"/>
            <a:chOff x="0" y="0"/>
            <a:chExt cx="4321553" cy="7413246"/>
          </a:xfrm>
        </p:grpSpPr>
        <p:pic>
          <p:nvPicPr>
            <p:cNvPr id="6" name="Picture 6"/>
            <p:cNvPicPr>
              <a:picLocks noChangeAspect="1"/>
            </p:cNvPicPr>
            <p:nvPr/>
          </p:nvPicPr>
          <p:blipFill>
            <a:blip r:embed="rId2"/>
            <a:srcRect l="11136" r="11136"/>
            <a:stretch>
              <a:fillRect/>
            </a:stretch>
          </p:blipFill>
          <p:spPr>
            <a:xfrm>
              <a:off x="0" y="0"/>
              <a:ext cx="4321553" cy="7413246"/>
            </a:xfrm>
            <a:prstGeom prst="rect">
              <a:avLst/>
            </a:prstGeom>
          </p:spPr>
        </p:pic>
      </p:grpSp>
      <p:grpSp>
        <p:nvGrpSpPr>
          <p:cNvPr id="7" name="Group 7"/>
          <p:cNvGrpSpPr/>
          <p:nvPr/>
        </p:nvGrpSpPr>
        <p:grpSpPr>
          <a:xfrm>
            <a:off x="15046835" y="2195976"/>
            <a:ext cx="3241165" cy="5559935"/>
            <a:chOff x="0" y="0"/>
            <a:chExt cx="4321553" cy="7413246"/>
          </a:xfrm>
        </p:grpSpPr>
        <p:pic>
          <p:nvPicPr>
            <p:cNvPr id="8" name="Picture 8"/>
            <p:cNvPicPr>
              <a:picLocks noChangeAspect="1"/>
            </p:cNvPicPr>
            <p:nvPr/>
          </p:nvPicPr>
          <p:blipFill>
            <a:blip r:embed="rId3"/>
            <a:srcRect t="1754" b="1754"/>
            <a:stretch>
              <a:fillRect/>
            </a:stretch>
          </p:blipFill>
          <p:spPr>
            <a:xfrm>
              <a:off x="0" y="0"/>
              <a:ext cx="4321553" cy="7413246"/>
            </a:xfrm>
            <a:prstGeom prst="rect">
              <a:avLst/>
            </a:prstGeom>
          </p:spPr>
        </p:pic>
      </p:grpSp>
      <p:sp>
        <p:nvSpPr>
          <p:cNvPr id="9" name="Freeform 9"/>
          <p:cNvSpPr/>
          <p:nvPr/>
        </p:nvSpPr>
        <p:spPr>
          <a:xfrm>
            <a:off x="12400255" y="9021491"/>
            <a:ext cx="3211827" cy="2879938"/>
          </a:xfrm>
          <a:custGeom>
            <a:avLst/>
            <a:gdLst/>
            <a:ahLst/>
            <a:cxnLst/>
            <a:rect l="l" t="t" r="r" b="b"/>
            <a:pathLst>
              <a:path w="3211827" h="2879938">
                <a:moveTo>
                  <a:pt x="0" y="0"/>
                </a:moveTo>
                <a:lnTo>
                  <a:pt x="3211827" y="0"/>
                </a:lnTo>
                <a:lnTo>
                  <a:pt x="3211827" y="2879938"/>
                </a:lnTo>
                <a:lnTo>
                  <a:pt x="0" y="2879938"/>
                </a:lnTo>
                <a:lnTo>
                  <a:pt x="0" y="0"/>
                </a:lnTo>
                <a:close/>
              </a:path>
            </a:pathLst>
          </a:custGeom>
          <a:blipFill>
            <a:blip r:embed="rId4">
              <a:extLst>
                <a:ext uri="{96DAC541-7B7A-43D3-8B79-37D633B846F1}">
                  <asvg:svgBlip xmlns:asvg="http://schemas.microsoft.com/office/drawing/2016/SVG/main" r:embed="rId5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tr-TR"/>
          </a:p>
        </p:txBody>
      </p:sp>
      <p:sp>
        <p:nvSpPr>
          <p:cNvPr id="10" name="Freeform 10"/>
          <p:cNvSpPr/>
          <p:nvPr/>
        </p:nvSpPr>
        <p:spPr>
          <a:xfrm>
            <a:off x="16052795" y="596667"/>
            <a:ext cx="1216708" cy="1216708"/>
          </a:xfrm>
          <a:custGeom>
            <a:avLst/>
            <a:gdLst/>
            <a:ahLst/>
            <a:cxnLst/>
            <a:rect l="l" t="t" r="r" b="b"/>
            <a:pathLst>
              <a:path w="1216708" h="1216708">
                <a:moveTo>
                  <a:pt x="0" y="0"/>
                </a:moveTo>
                <a:lnTo>
                  <a:pt x="1216708" y="0"/>
                </a:lnTo>
                <a:lnTo>
                  <a:pt x="1216708" y="1216708"/>
                </a:lnTo>
                <a:lnTo>
                  <a:pt x="0" y="1216708"/>
                </a:lnTo>
                <a:lnTo>
                  <a:pt x="0" y="0"/>
                </a:lnTo>
                <a:close/>
              </a:path>
            </a:pathLst>
          </a:custGeom>
          <a:blipFill>
            <a:blip r:embed="rId6"/>
            <a:stretch>
              <a:fillRect/>
            </a:stretch>
          </a:blipFill>
          <a:ln cap="sq">
            <a:noFill/>
            <a:prstDash val="solid"/>
            <a:miter/>
          </a:ln>
        </p:spPr>
        <p:txBody>
          <a:bodyPr/>
          <a:lstStyle/>
          <a:p>
            <a:endParaRPr lang="tr-TR"/>
          </a:p>
        </p:txBody>
      </p:sp>
      <p:sp>
        <p:nvSpPr>
          <p:cNvPr id="11" name="Freeform 11"/>
          <p:cNvSpPr/>
          <p:nvPr/>
        </p:nvSpPr>
        <p:spPr>
          <a:xfrm>
            <a:off x="851334" y="596667"/>
            <a:ext cx="2061427" cy="2061427"/>
          </a:xfrm>
          <a:custGeom>
            <a:avLst/>
            <a:gdLst/>
            <a:ahLst/>
            <a:cxnLst/>
            <a:rect l="l" t="t" r="r" b="b"/>
            <a:pathLst>
              <a:path w="2061427" h="2061427">
                <a:moveTo>
                  <a:pt x="0" y="0"/>
                </a:moveTo>
                <a:lnTo>
                  <a:pt x="2061428" y="0"/>
                </a:lnTo>
                <a:lnTo>
                  <a:pt x="2061428" y="2061427"/>
                </a:lnTo>
                <a:lnTo>
                  <a:pt x="0" y="2061427"/>
                </a:lnTo>
                <a:lnTo>
                  <a:pt x="0" y="0"/>
                </a:lnTo>
                <a:close/>
              </a:path>
            </a:pathLst>
          </a:custGeom>
          <a:blipFill>
            <a:blip r:embed="rId7">
              <a:extLst>
                <a:ext uri="{96DAC541-7B7A-43D3-8B79-37D633B846F1}">
                  <asvg:svgBlip xmlns:asvg="http://schemas.microsoft.com/office/drawing/2016/SVG/main" r:embed="rId8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tr-TR"/>
          </a:p>
        </p:txBody>
      </p:sp>
      <p:sp>
        <p:nvSpPr>
          <p:cNvPr id="12" name="Freeform 12"/>
          <p:cNvSpPr/>
          <p:nvPr/>
        </p:nvSpPr>
        <p:spPr>
          <a:xfrm>
            <a:off x="854169" y="7252751"/>
            <a:ext cx="386295" cy="386295"/>
          </a:xfrm>
          <a:custGeom>
            <a:avLst/>
            <a:gdLst/>
            <a:ahLst/>
            <a:cxnLst/>
            <a:rect l="l" t="t" r="r" b="b"/>
            <a:pathLst>
              <a:path w="386295" h="386295">
                <a:moveTo>
                  <a:pt x="0" y="0"/>
                </a:moveTo>
                <a:lnTo>
                  <a:pt x="386295" y="0"/>
                </a:lnTo>
                <a:lnTo>
                  <a:pt x="386295" y="386295"/>
                </a:lnTo>
                <a:lnTo>
                  <a:pt x="0" y="386295"/>
                </a:lnTo>
                <a:lnTo>
                  <a:pt x="0" y="0"/>
                </a:lnTo>
                <a:close/>
              </a:path>
            </a:pathLst>
          </a:custGeom>
          <a:blipFill>
            <a:blip r:embed="rId9">
              <a:extLst>
                <a:ext uri="{96DAC541-7B7A-43D3-8B79-37D633B846F1}">
                  <asvg:svgBlip xmlns:asvg="http://schemas.microsoft.com/office/drawing/2016/SVG/main" r:embed="rId10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tr-TR"/>
          </a:p>
        </p:txBody>
      </p:sp>
      <p:sp>
        <p:nvSpPr>
          <p:cNvPr id="13" name="Freeform 13"/>
          <p:cNvSpPr/>
          <p:nvPr/>
        </p:nvSpPr>
        <p:spPr>
          <a:xfrm>
            <a:off x="812686" y="7755911"/>
            <a:ext cx="595651" cy="347711"/>
          </a:xfrm>
          <a:custGeom>
            <a:avLst/>
            <a:gdLst/>
            <a:ahLst/>
            <a:cxnLst/>
            <a:rect l="l" t="t" r="r" b="b"/>
            <a:pathLst>
              <a:path w="595651" h="347711">
                <a:moveTo>
                  <a:pt x="0" y="0"/>
                </a:moveTo>
                <a:lnTo>
                  <a:pt x="595651" y="0"/>
                </a:lnTo>
                <a:lnTo>
                  <a:pt x="595651" y="347711"/>
                </a:lnTo>
                <a:lnTo>
                  <a:pt x="0" y="347711"/>
                </a:lnTo>
                <a:lnTo>
                  <a:pt x="0" y="0"/>
                </a:lnTo>
                <a:close/>
              </a:path>
            </a:pathLst>
          </a:custGeom>
          <a:blipFill>
            <a:blip r:embed="rId11">
              <a:extLst>
                <a:ext uri="{96DAC541-7B7A-43D3-8B79-37D633B846F1}">
                  <asvg:svgBlip xmlns:asvg="http://schemas.microsoft.com/office/drawing/2016/SVG/main" r:embed="rId12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tr-TR"/>
          </a:p>
        </p:txBody>
      </p:sp>
      <p:sp>
        <p:nvSpPr>
          <p:cNvPr id="17" name="TextBox 17"/>
          <p:cNvSpPr txBox="1"/>
          <p:nvPr/>
        </p:nvSpPr>
        <p:spPr>
          <a:xfrm>
            <a:off x="1882048" y="2358708"/>
            <a:ext cx="9440648" cy="35877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2800"/>
              </a:lnSpc>
            </a:pPr>
            <a:r>
              <a:rPr lang="en-US" sz="2000">
                <a:solidFill>
                  <a:srgbClr val="000000"/>
                </a:solidFill>
                <a:latin typeface="Roboto Condensed"/>
                <a:ea typeface="Roboto Condensed"/>
                <a:cs typeface="Roboto Condensed"/>
                <a:sym typeface="Roboto Condensed"/>
              </a:rPr>
              <a:t>ATÖLYELER</a:t>
            </a:r>
          </a:p>
        </p:txBody>
      </p:sp>
      <p:grpSp>
        <p:nvGrpSpPr>
          <p:cNvPr id="18" name="Group 18"/>
          <p:cNvGrpSpPr/>
          <p:nvPr/>
        </p:nvGrpSpPr>
        <p:grpSpPr>
          <a:xfrm>
            <a:off x="8256852" y="2195976"/>
            <a:ext cx="3241165" cy="5559935"/>
            <a:chOff x="0" y="0"/>
            <a:chExt cx="4321553" cy="7413246"/>
          </a:xfrm>
        </p:grpSpPr>
        <p:pic>
          <p:nvPicPr>
            <p:cNvPr id="19" name="Picture 19"/>
            <p:cNvPicPr>
              <a:picLocks noChangeAspect="1"/>
            </p:cNvPicPr>
            <p:nvPr/>
          </p:nvPicPr>
          <p:blipFill>
            <a:blip r:embed="rId13"/>
            <a:srcRect l="43853" t="11421" r="25398" b="14542"/>
            <a:stretch>
              <a:fillRect/>
            </a:stretch>
          </p:blipFill>
          <p:spPr>
            <a:xfrm>
              <a:off x="0" y="0"/>
              <a:ext cx="4321553" cy="7413246"/>
            </a:xfrm>
            <a:prstGeom prst="rect">
              <a:avLst/>
            </a:prstGeom>
          </p:spPr>
        </p:pic>
      </p:grpSp>
      <p:sp>
        <p:nvSpPr>
          <p:cNvPr id="20" name="Freeform 20"/>
          <p:cNvSpPr/>
          <p:nvPr/>
        </p:nvSpPr>
        <p:spPr>
          <a:xfrm>
            <a:off x="9838607" y="9258300"/>
            <a:ext cx="824341" cy="607951"/>
          </a:xfrm>
          <a:custGeom>
            <a:avLst/>
            <a:gdLst/>
            <a:ahLst/>
            <a:cxnLst/>
            <a:rect l="l" t="t" r="r" b="b"/>
            <a:pathLst>
              <a:path w="824341" h="607951">
                <a:moveTo>
                  <a:pt x="0" y="0"/>
                </a:moveTo>
                <a:lnTo>
                  <a:pt x="824341" y="0"/>
                </a:lnTo>
                <a:lnTo>
                  <a:pt x="824341" y="607951"/>
                </a:lnTo>
                <a:lnTo>
                  <a:pt x="0" y="607951"/>
                </a:lnTo>
                <a:lnTo>
                  <a:pt x="0" y="0"/>
                </a:lnTo>
                <a:close/>
              </a:path>
            </a:pathLst>
          </a:custGeom>
        </p:spPr>
        <p:txBody>
          <a:bodyPr/>
          <a:lstStyle/>
          <a:p>
            <a:endParaRPr lang="tr-TR"/>
          </a:p>
        </p:txBody>
      </p:sp>
      <p:sp>
        <p:nvSpPr>
          <p:cNvPr id="21" name="Freeform 21"/>
          <p:cNvSpPr/>
          <p:nvPr/>
        </p:nvSpPr>
        <p:spPr>
          <a:xfrm>
            <a:off x="10384741" y="9590801"/>
            <a:ext cx="556412" cy="569949"/>
          </a:xfrm>
          <a:custGeom>
            <a:avLst/>
            <a:gdLst/>
            <a:ahLst/>
            <a:cxnLst/>
            <a:rect l="l" t="t" r="r" b="b"/>
            <a:pathLst>
              <a:path w="556412" h="569949">
                <a:moveTo>
                  <a:pt x="0" y="0"/>
                </a:moveTo>
                <a:lnTo>
                  <a:pt x="556413" y="0"/>
                </a:lnTo>
                <a:lnTo>
                  <a:pt x="556413" y="569949"/>
                </a:lnTo>
                <a:lnTo>
                  <a:pt x="0" y="569949"/>
                </a:lnTo>
                <a:lnTo>
                  <a:pt x="0" y="0"/>
                </a:lnTo>
                <a:close/>
              </a:path>
            </a:pathLst>
          </a:custGeom>
          <a:blipFill>
            <a:blip r:embed="rId14">
              <a:extLst>
                <a:ext uri="{96DAC541-7B7A-43D3-8B79-37D633B846F1}">
                  <asvg:svgBlip xmlns:asvg="http://schemas.microsoft.com/office/drawing/2016/SVG/main" r:embed="rId15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tr-TR"/>
          </a:p>
        </p:txBody>
      </p:sp>
      <p:sp>
        <p:nvSpPr>
          <p:cNvPr id="22" name="TextBox 22"/>
          <p:cNvSpPr txBox="1"/>
          <p:nvPr/>
        </p:nvSpPr>
        <p:spPr>
          <a:xfrm>
            <a:off x="1589642" y="7248730"/>
            <a:ext cx="1522194" cy="345479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marL="0" lvl="0" indent="0" algn="l">
              <a:lnSpc>
                <a:spcPts val="2940"/>
              </a:lnSpc>
              <a:spcBef>
                <a:spcPct val="0"/>
              </a:spcBef>
            </a:pPr>
            <a:r>
              <a:rPr lang="en-US" sz="2100" b="1" dirty="0">
                <a:solidFill>
                  <a:srgbClr val="565656"/>
                </a:solidFill>
                <a:latin typeface="Montserrat Bold"/>
                <a:ea typeface="Montserrat Bold"/>
                <a:cs typeface="Montserrat Bold"/>
                <a:sym typeface="Montserrat Bold"/>
              </a:rPr>
              <a:t>60-120 dk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1589641" y="7756913"/>
            <a:ext cx="4963711" cy="356234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marL="0" lvl="0" indent="0" algn="l">
              <a:lnSpc>
                <a:spcPts val="2940"/>
              </a:lnSpc>
              <a:spcBef>
                <a:spcPct val="0"/>
              </a:spcBef>
            </a:pPr>
            <a:r>
              <a:rPr lang="en-US" sz="2100" b="1" u="none" strike="noStrike" dirty="0">
                <a:solidFill>
                  <a:srgbClr val="565656"/>
                </a:solidFill>
                <a:latin typeface="Montserrat Bold"/>
                <a:ea typeface="Montserrat Bold"/>
                <a:cs typeface="Montserrat Bold"/>
                <a:sym typeface="Montserrat Bold"/>
              </a:rPr>
              <a:t>1 moderatör, 1 koordinatör, asistan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834810" y="8265547"/>
            <a:ext cx="3356189" cy="345479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marL="0" lvl="0" indent="0" algn="l">
              <a:lnSpc>
                <a:spcPts val="2940"/>
              </a:lnSpc>
              <a:spcBef>
                <a:spcPct val="0"/>
              </a:spcBef>
            </a:pPr>
            <a:r>
              <a:rPr lang="en-US" sz="2100" b="1" u="none" strike="noStrike" dirty="0">
                <a:solidFill>
                  <a:srgbClr val="565656"/>
                </a:solidFill>
                <a:latin typeface="Montserrat Bold"/>
                <a:ea typeface="Montserrat Bold"/>
                <a:cs typeface="Montserrat Bold"/>
                <a:sym typeface="Montserrat Bold"/>
              </a:rPr>
              <a:t>Katılımcı Sayısı:  10-500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854169" y="3083976"/>
            <a:ext cx="6994431" cy="3564309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just">
              <a:lnSpc>
                <a:spcPts val="2800"/>
              </a:lnSpc>
            </a:pP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Takımlar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,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ödüllü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barmenimizden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kokteyl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yapımının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inceliklerini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öğrenir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;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ardından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kendi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barlarında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en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yaratıcı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alkollü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,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alkolsüz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veya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sıcak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kokteylleri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hazırlamak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için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yarışırlar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.</a:t>
            </a:r>
          </a:p>
          <a:p>
            <a:pPr algn="just">
              <a:lnSpc>
                <a:spcPts val="2800"/>
              </a:lnSpc>
            </a:pPr>
            <a:endParaRPr lang="en-US" sz="2000" dirty="0">
              <a:solidFill>
                <a:srgbClr val="565656"/>
              </a:solidFill>
              <a:latin typeface="Montserrat"/>
              <a:ea typeface="Montserrat"/>
              <a:cs typeface="Montserrat"/>
              <a:sym typeface="Montserrat"/>
            </a:endParaRPr>
          </a:p>
          <a:p>
            <a:pPr algn="just">
              <a:lnSpc>
                <a:spcPts val="2800"/>
              </a:lnSpc>
            </a:pP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Tat,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sunum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ve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şovda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öne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çıkan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ekipler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bu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keyifli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deneyimle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yeni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bir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yetenek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kazanmış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olur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.</a:t>
            </a:r>
          </a:p>
          <a:p>
            <a:pPr algn="just">
              <a:lnSpc>
                <a:spcPts val="2800"/>
              </a:lnSpc>
            </a:pPr>
            <a:endParaRPr lang="en-US" sz="2000" dirty="0">
              <a:solidFill>
                <a:srgbClr val="565656"/>
              </a:solidFill>
              <a:latin typeface="Montserrat"/>
              <a:ea typeface="Montserrat"/>
              <a:cs typeface="Montserrat"/>
              <a:sym typeface="Montserrat"/>
            </a:endParaRPr>
          </a:p>
          <a:p>
            <a:pPr algn="just">
              <a:lnSpc>
                <a:spcPts val="2800"/>
              </a:lnSpc>
            </a:pP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Hem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lezzetli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hem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iddialı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bir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atölye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!</a:t>
            </a:r>
            <a:endParaRPr lang="en-US" sz="2000" dirty="0">
              <a:solidFill>
                <a:srgbClr val="565656"/>
              </a:solidFill>
              <a:latin typeface="Montserrat"/>
              <a:ea typeface="Montserrat"/>
              <a:cs typeface="Montserrat"/>
              <a:sym typeface="Montserrat"/>
              <a:hlinkClick r:id="rId16" tooltip="https://youtu.be/JG12LpqA1BI"/>
            </a:endParaRPr>
          </a:p>
          <a:p>
            <a:pPr algn="l">
              <a:lnSpc>
                <a:spcPts val="2800"/>
              </a:lnSpc>
            </a:pPr>
            <a:endParaRPr lang="en-US" sz="2000" dirty="0">
              <a:solidFill>
                <a:srgbClr val="565656"/>
              </a:solidFill>
              <a:latin typeface="Montserrat"/>
              <a:ea typeface="Montserrat"/>
              <a:cs typeface="Montserrat"/>
              <a:sym typeface="Montserrat"/>
              <a:hlinkClick r:id="rId16" tooltip="https://youtu.be/JG12LpqA1BI"/>
            </a:endParaRPr>
          </a:p>
        </p:txBody>
      </p:sp>
      <p:sp>
        <p:nvSpPr>
          <p:cNvPr id="26" name="TextBox 26"/>
          <p:cNvSpPr txBox="1"/>
          <p:nvPr/>
        </p:nvSpPr>
        <p:spPr>
          <a:xfrm>
            <a:off x="1028700" y="9463603"/>
            <a:ext cx="1980378" cy="26670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2160"/>
              </a:lnSpc>
            </a:pPr>
            <a:r>
              <a:rPr lang="en-US" sz="1800" b="1">
                <a:solidFill>
                  <a:srgbClr val="FFFFFF"/>
                </a:solidFill>
                <a:latin typeface="Montserrat Bold"/>
                <a:ea typeface="Montserrat Bold"/>
                <a:cs typeface="Montserrat Bold"/>
                <a:sym typeface="Montserrat Bold"/>
              </a:rPr>
              <a:t>Fiyat: </a:t>
            </a:r>
          </a:p>
        </p:txBody>
      </p:sp>
      <p:sp>
        <p:nvSpPr>
          <p:cNvPr id="27" name="TextBox 27"/>
          <p:cNvSpPr txBox="1"/>
          <p:nvPr/>
        </p:nvSpPr>
        <p:spPr>
          <a:xfrm>
            <a:off x="3187536" y="9528431"/>
            <a:ext cx="6371339" cy="32321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0" lvl="0" indent="0" algn="ctr">
              <a:lnSpc>
                <a:spcPts val="2660"/>
              </a:lnSpc>
              <a:spcBef>
                <a:spcPct val="0"/>
              </a:spcBef>
            </a:pPr>
            <a:r>
              <a:rPr lang="en-US" sz="190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http://www.m3.com.tr/kokteyl-atolyesi/ </a:t>
            </a:r>
          </a:p>
        </p:txBody>
      </p:sp>
      <p:sp>
        <p:nvSpPr>
          <p:cNvPr id="28" name="TextBox 28"/>
          <p:cNvSpPr txBox="1"/>
          <p:nvPr/>
        </p:nvSpPr>
        <p:spPr>
          <a:xfrm>
            <a:off x="5572493" y="9240719"/>
            <a:ext cx="1895107" cy="350082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marL="0" lvl="0" indent="0" algn="l">
              <a:lnSpc>
                <a:spcPts val="2940"/>
              </a:lnSpc>
              <a:spcBef>
                <a:spcPct val="0"/>
              </a:spcBef>
            </a:pPr>
            <a:r>
              <a:rPr lang="en-US" sz="2100" b="1" dirty="0">
                <a:solidFill>
                  <a:srgbClr val="565656"/>
                </a:solidFill>
                <a:latin typeface="Montserrat Bold"/>
                <a:ea typeface="Montserrat Bold"/>
                <a:cs typeface="Montserrat Bold"/>
                <a:sym typeface="Montserrat Bold"/>
              </a:rPr>
              <a:t>Detaylı bilgi:</a:t>
            </a:r>
          </a:p>
        </p:txBody>
      </p:sp>
      <p:sp>
        <p:nvSpPr>
          <p:cNvPr id="29" name="TextBox 29"/>
          <p:cNvSpPr txBox="1"/>
          <p:nvPr/>
        </p:nvSpPr>
        <p:spPr>
          <a:xfrm>
            <a:off x="1127035" y="1522605"/>
            <a:ext cx="9440648" cy="822868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6620"/>
              </a:lnSpc>
            </a:pPr>
            <a:r>
              <a:rPr lang="en-US" sz="4728">
                <a:solidFill>
                  <a:srgbClr val="000000"/>
                </a:solidFill>
                <a:latin typeface="Roboto Condensed"/>
                <a:ea typeface="Roboto Condensed"/>
                <a:cs typeface="Roboto Condensed"/>
                <a:sym typeface="Roboto Condensed"/>
              </a:rPr>
              <a:t>KOKTEYL ATÖLYESİ</a:t>
            </a:r>
          </a:p>
        </p:txBody>
      </p:sp>
    </p:spTree>
  </p:cSld>
  <p:clrMapOvr>
    <a:masterClrMapping/>
  </p:clrMapOvr>
</p:sld>
</file>

<file path=ppt/slides/slide8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2"/>
          <p:cNvGrpSpPr/>
          <p:nvPr/>
        </p:nvGrpSpPr>
        <p:grpSpPr>
          <a:xfrm>
            <a:off x="9414121" y="0"/>
            <a:ext cx="8873880" cy="10287000"/>
            <a:chOff x="0" y="0"/>
            <a:chExt cx="3358824" cy="2709333"/>
          </a:xfrm>
          <a:solidFill>
            <a:schemeClr val="accent3">
              <a:lumMod val="75000"/>
            </a:schemeClr>
          </a:solidFill>
        </p:grpSpPr>
        <p:sp>
          <p:nvSpPr>
            <p:cNvPr id="3" name="Freeform 3"/>
            <p:cNvSpPr/>
            <p:nvPr/>
          </p:nvSpPr>
          <p:spPr>
            <a:xfrm>
              <a:off x="0" y="0"/>
              <a:ext cx="3358824" cy="2709333"/>
            </a:xfrm>
            <a:custGeom>
              <a:avLst/>
              <a:gdLst/>
              <a:ahLst/>
              <a:cxnLst/>
              <a:rect l="l" t="t" r="r" b="b"/>
              <a:pathLst>
                <a:path w="3358824" h="2709333">
                  <a:moveTo>
                    <a:pt x="0" y="0"/>
                  </a:moveTo>
                  <a:lnTo>
                    <a:pt x="3358824" y="0"/>
                  </a:lnTo>
                  <a:lnTo>
                    <a:pt x="3358824" y="2709333"/>
                  </a:lnTo>
                  <a:lnTo>
                    <a:pt x="0" y="2709333"/>
                  </a:lnTo>
                  <a:close/>
                </a:path>
              </a:pathLst>
            </a:custGeom>
            <a:grpFill/>
          </p:spPr>
          <p:txBody>
            <a:bodyPr/>
            <a:lstStyle/>
            <a:p>
              <a:endParaRPr lang="tr-TR"/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0" y="-38100"/>
              <a:ext cx="3358824" cy="2747433"/>
            </a:xfrm>
            <a:prstGeom prst="rect">
              <a:avLst/>
            </a:prstGeom>
            <a:grpFill/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940"/>
                </a:lnSpc>
              </a:pPr>
              <a:endParaRPr/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11653271" y="2195976"/>
            <a:ext cx="3241165" cy="5559935"/>
            <a:chOff x="0" y="0"/>
            <a:chExt cx="4321553" cy="7413246"/>
          </a:xfrm>
        </p:grpSpPr>
        <p:pic>
          <p:nvPicPr>
            <p:cNvPr id="6" name="Picture 6"/>
            <p:cNvPicPr>
              <a:picLocks noChangeAspect="1"/>
            </p:cNvPicPr>
            <p:nvPr/>
          </p:nvPicPr>
          <p:blipFill>
            <a:blip r:embed="rId2"/>
            <a:srcRect l="39710" t="5531" r="30463" b="5107"/>
            <a:stretch>
              <a:fillRect/>
            </a:stretch>
          </p:blipFill>
          <p:spPr>
            <a:xfrm>
              <a:off x="0" y="0"/>
              <a:ext cx="4321553" cy="7413246"/>
            </a:xfrm>
            <a:prstGeom prst="rect">
              <a:avLst/>
            </a:prstGeom>
          </p:spPr>
        </p:pic>
      </p:grpSp>
      <p:grpSp>
        <p:nvGrpSpPr>
          <p:cNvPr id="7" name="Group 7"/>
          <p:cNvGrpSpPr/>
          <p:nvPr/>
        </p:nvGrpSpPr>
        <p:grpSpPr>
          <a:xfrm>
            <a:off x="15046835" y="2195976"/>
            <a:ext cx="3241165" cy="5559935"/>
            <a:chOff x="0" y="0"/>
            <a:chExt cx="4321553" cy="7413246"/>
          </a:xfrm>
        </p:grpSpPr>
        <p:pic>
          <p:nvPicPr>
            <p:cNvPr id="8" name="Picture 8"/>
            <p:cNvPicPr>
              <a:picLocks noChangeAspect="1"/>
            </p:cNvPicPr>
            <p:nvPr/>
          </p:nvPicPr>
          <p:blipFill>
            <a:blip r:embed="rId3"/>
            <a:srcRect l="33849" t="20752" r="40164"/>
            <a:stretch>
              <a:fillRect/>
            </a:stretch>
          </p:blipFill>
          <p:spPr>
            <a:xfrm>
              <a:off x="0" y="0"/>
              <a:ext cx="4321553" cy="7413246"/>
            </a:xfrm>
            <a:prstGeom prst="rect">
              <a:avLst/>
            </a:prstGeom>
          </p:spPr>
        </p:pic>
      </p:grpSp>
      <p:sp>
        <p:nvSpPr>
          <p:cNvPr id="9" name="Freeform 9"/>
          <p:cNvSpPr/>
          <p:nvPr/>
        </p:nvSpPr>
        <p:spPr>
          <a:xfrm>
            <a:off x="12400255" y="9021491"/>
            <a:ext cx="3211827" cy="2879938"/>
          </a:xfrm>
          <a:custGeom>
            <a:avLst/>
            <a:gdLst/>
            <a:ahLst/>
            <a:cxnLst/>
            <a:rect l="l" t="t" r="r" b="b"/>
            <a:pathLst>
              <a:path w="3211827" h="2879938">
                <a:moveTo>
                  <a:pt x="0" y="0"/>
                </a:moveTo>
                <a:lnTo>
                  <a:pt x="3211827" y="0"/>
                </a:lnTo>
                <a:lnTo>
                  <a:pt x="3211827" y="2879938"/>
                </a:lnTo>
                <a:lnTo>
                  <a:pt x="0" y="2879938"/>
                </a:lnTo>
                <a:lnTo>
                  <a:pt x="0" y="0"/>
                </a:lnTo>
                <a:close/>
              </a:path>
            </a:pathLst>
          </a:custGeom>
          <a:blipFill>
            <a:blip r:embed="rId4">
              <a:extLst>
                <a:ext uri="{96DAC541-7B7A-43D3-8B79-37D633B846F1}">
                  <asvg:svgBlip xmlns:asvg="http://schemas.microsoft.com/office/drawing/2016/SVG/main" r:embed="rId5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tr-TR"/>
          </a:p>
        </p:txBody>
      </p:sp>
      <p:sp>
        <p:nvSpPr>
          <p:cNvPr id="10" name="Freeform 10"/>
          <p:cNvSpPr/>
          <p:nvPr/>
        </p:nvSpPr>
        <p:spPr>
          <a:xfrm>
            <a:off x="16052795" y="596667"/>
            <a:ext cx="1216708" cy="1216708"/>
          </a:xfrm>
          <a:custGeom>
            <a:avLst/>
            <a:gdLst/>
            <a:ahLst/>
            <a:cxnLst/>
            <a:rect l="l" t="t" r="r" b="b"/>
            <a:pathLst>
              <a:path w="1216708" h="1216708">
                <a:moveTo>
                  <a:pt x="0" y="0"/>
                </a:moveTo>
                <a:lnTo>
                  <a:pt x="1216708" y="0"/>
                </a:lnTo>
                <a:lnTo>
                  <a:pt x="1216708" y="1216708"/>
                </a:lnTo>
                <a:lnTo>
                  <a:pt x="0" y="1216708"/>
                </a:lnTo>
                <a:lnTo>
                  <a:pt x="0" y="0"/>
                </a:lnTo>
                <a:close/>
              </a:path>
            </a:pathLst>
          </a:custGeom>
          <a:blipFill>
            <a:blip r:embed="rId6"/>
            <a:stretch>
              <a:fillRect/>
            </a:stretch>
          </a:blipFill>
          <a:ln cap="sq">
            <a:noFill/>
            <a:prstDash val="solid"/>
            <a:miter/>
          </a:ln>
        </p:spPr>
        <p:txBody>
          <a:bodyPr/>
          <a:lstStyle/>
          <a:p>
            <a:endParaRPr lang="tr-TR"/>
          </a:p>
        </p:txBody>
      </p:sp>
      <p:sp>
        <p:nvSpPr>
          <p:cNvPr id="11" name="Freeform 11"/>
          <p:cNvSpPr/>
          <p:nvPr/>
        </p:nvSpPr>
        <p:spPr>
          <a:xfrm>
            <a:off x="851334" y="596667"/>
            <a:ext cx="2061427" cy="2061427"/>
          </a:xfrm>
          <a:custGeom>
            <a:avLst/>
            <a:gdLst/>
            <a:ahLst/>
            <a:cxnLst/>
            <a:rect l="l" t="t" r="r" b="b"/>
            <a:pathLst>
              <a:path w="2061427" h="2061427">
                <a:moveTo>
                  <a:pt x="0" y="0"/>
                </a:moveTo>
                <a:lnTo>
                  <a:pt x="2061428" y="0"/>
                </a:lnTo>
                <a:lnTo>
                  <a:pt x="2061428" y="2061427"/>
                </a:lnTo>
                <a:lnTo>
                  <a:pt x="0" y="2061427"/>
                </a:lnTo>
                <a:lnTo>
                  <a:pt x="0" y="0"/>
                </a:lnTo>
                <a:close/>
              </a:path>
            </a:pathLst>
          </a:custGeom>
          <a:blipFill>
            <a:blip r:embed="rId7">
              <a:extLst>
                <a:ext uri="{96DAC541-7B7A-43D3-8B79-37D633B846F1}">
                  <asvg:svgBlip xmlns:asvg="http://schemas.microsoft.com/office/drawing/2016/SVG/main" r:embed="rId8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tr-TR"/>
          </a:p>
        </p:txBody>
      </p:sp>
      <p:sp>
        <p:nvSpPr>
          <p:cNvPr id="12" name="Freeform 12"/>
          <p:cNvSpPr/>
          <p:nvPr/>
        </p:nvSpPr>
        <p:spPr>
          <a:xfrm>
            <a:off x="854169" y="7252751"/>
            <a:ext cx="386295" cy="386295"/>
          </a:xfrm>
          <a:custGeom>
            <a:avLst/>
            <a:gdLst/>
            <a:ahLst/>
            <a:cxnLst/>
            <a:rect l="l" t="t" r="r" b="b"/>
            <a:pathLst>
              <a:path w="386295" h="386295">
                <a:moveTo>
                  <a:pt x="0" y="0"/>
                </a:moveTo>
                <a:lnTo>
                  <a:pt x="386295" y="0"/>
                </a:lnTo>
                <a:lnTo>
                  <a:pt x="386295" y="386295"/>
                </a:lnTo>
                <a:lnTo>
                  <a:pt x="0" y="386295"/>
                </a:lnTo>
                <a:lnTo>
                  <a:pt x="0" y="0"/>
                </a:lnTo>
                <a:close/>
              </a:path>
            </a:pathLst>
          </a:custGeom>
          <a:blipFill>
            <a:blip r:embed="rId9">
              <a:extLst>
                <a:ext uri="{96DAC541-7B7A-43D3-8B79-37D633B846F1}">
                  <asvg:svgBlip xmlns:asvg="http://schemas.microsoft.com/office/drawing/2016/SVG/main" r:embed="rId10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tr-TR"/>
          </a:p>
        </p:txBody>
      </p:sp>
      <p:sp>
        <p:nvSpPr>
          <p:cNvPr id="13" name="Freeform 13"/>
          <p:cNvSpPr/>
          <p:nvPr/>
        </p:nvSpPr>
        <p:spPr>
          <a:xfrm>
            <a:off x="812686" y="7755911"/>
            <a:ext cx="595651" cy="347711"/>
          </a:xfrm>
          <a:custGeom>
            <a:avLst/>
            <a:gdLst/>
            <a:ahLst/>
            <a:cxnLst/>
            <a:rect l="l" t="t" r="r" b="b"/>
            <a:pathLst>
              <a:path w="595651" h="347711">
                <a:moveTo>
                  <a:pt x="0" y="0"/>
                </a:moveTo>
                <a:lnTo>
                  <a:pt x="595651" y="0"/>
                </a:lnTo>
                <a:lnTo>
                  <a:pt x="595651" y="347711"/>
                </a:lnTo>
                <a:lnTo>
                  <a:pt x="0" y="347711"/>
                </a:lnTo>
                <a:lnTo>
                  <a:pt x="0" y="0"/>
                </a:lnTo>
                <a:close/>
              </a:path>
            </a:pathLst>
          </a:custGeom>
          <a:blipFill>
            <a:blip r:embed="rId11">
              <a:extLst>
                <a:ext uri="{96DAC541-7B7A-43D3-8B79-37D633B846F1}">
                  <asvg:svgBlip xmlns:asvg="http://schemas.microsoft.com/office/drawing/2016/SVG/main" r:embed="rId12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tr-TR"/>
          </a:p>
        </p:txBody>
      </p:sp>
      <p:sp>
        <p:nvSpPr>
          <p:cNvPr id="17" name="TextBox 17"/>
          <p:cNvSpPr txBox="1"/>
          <p:nvPr/>
        </p:nvSpPr>
        <p:spPr>
          <a:xfrm>
            <a:off x="1882048" y="2358708"/>
            <a:ext cx="9440648" cy="35877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2800"/>
              </a:lnSpc>
            </a:pPr>
            <a:r>
              <a:rPr lang="en-US" sz="2000">
                <a:solidFill>
                  <a:srgbClr val="000000"/>
                </a:solidFill>
                <a:latin typeface="Roboto Condensed"/>
                <a:ea typeface="Roboto Condensed"/>
                <a:cs typeface="Roboto Condensed"/>
                <a:sym typeface="Roboto Condensed"/>
              </a:rPr>
              <a:t>ATÖLYELER</a:t>
            </a:r>
          </a:p>
        </p:txBody>
      </p:sp>
      <p:grpSp>
        <p:nvGrpSpPr>
          <p:cNvPr id="18" name="Group 18"/>
          <p:cNvGrpSpPr/>
          <p:nvPr/>
        </p:nvGrpSpPr>
        <p:grpSpPr>
          <a:xfrm>
            <a:off x="8256852" y="2195976"/>
            <a:ext cx="3241165" cy="5559935"/>
            <a:chOff x="0" y="0"/>
            <a:chExt cx="4321553" cy="7413246"/>
          </a:xfrm>
        </p:grpSpPr>
        <p:pic>
          <p:nvPicPr>
            <p:cNvPr id="19" name="Picture 19"/>
            <p:cNvPicPr>
              <a:picLocks noChangeAspect="1"/>
            </p:cNvPicPr>
            <p:nvPr/>
          </p:nvPicPr>
          <p:blipFill>
            <a:blip r:embed="rId13"/>
            <a:srcRect l="14648" t="3652" r="50914" b="1999"/>
            <a:stretch>
              <a:fillRect/>
            </a:stretch>
          </p:blipFill>
          <p:spPr>
            <a:xfrm>
              <a:off x="0" y="0"/>
              <a:ext cx="4321553" cy="7413246"/>
            </a:xfrm>
            <a:prstGeom prst="rect">
              <a:avLst/>
            </a:prstGeom>
          </p:spPr>
        </p:pic>
      </p:grpSp>
      <p:sp>
        <p:nvSpPr>
          <p:cNvPr id="20" name="Freeform 20"/>
          <p:cNvSpPr/>
          <p:nvPr/>
        </p:nvSpPr>
        <p:spPr>
          <a:xfrm>
            <a:off x="9838607" y="9258300"/>
            <a:ext cx="824341" cy="607951"/>
          </a:xfrm>
          <a:custGeom>
            <a:avLst/>
            <a:gdLst/>
            <a:ahLst/>
            <a:cxnLst/>
            <a:rect l="l" t="t" r="r" b="b"/>
            <a:pathLst>
              <a:path w="824341" h="607951">
                <a:moveTo>
                  <a:pt x="0" y="0"/>
                </a:moveTo>
                <a:lnTo>
                  <a:pt x="824341" y="0"/>
                </a:lnTo>
                <a:lnTo>
                  <a:pt x="824341" y="607951"/>
                </a:lnTo>
                <a:lnTo>
                  <a:pt x="0" y="607951"/>
                </a:lnTo>
                <a:lnTo>
                  <a:pt x="0" y="0"/>
                </a:lnTo>
                <a:close/>
              </a:path>
            </a:pathLst>
          </a:custGeom>
        </p:spPr>
        <p:txBody>
          <a:bodyPr/>
          <a:lstStyle/>
          <a:p>
            <a:endParaRPr lang="tr-TR"/>
          </a:p>
        </p:txBody>
      </p:sp>
      <p:sp>
        <p:nvSpPr>
          <p:cNvPr id="21" name="Freeform 21"/>
          <p:cNvSpPr/>
          <p:nvPr/>
        </p:nvSpPr>
        <p:spPr>
          <a:xfrm>
            <a:off x="10384741" y="9590801"/>
            <a:ext cx="556412" cy="569949"/>
          </a:xfrm>
          <a:custGeom>
            <a:avLst/>
            <a:gdLst/>
            <a:ahLst/>
            <a:cxnLst/>
            <a:rect l="l" t="t" r="r" b="b"/>
            <a:pathLst>
              <a:path w="556412" h="569949">
                <a:moveTo>
                  <a:pt x="0" y="0"/>
                </a:moveTo>
                <a:lnTo>
                  <a:pt x="556413" y="0"/>
                </a:lnTo>
                <a:lnTo>
                  <a:pt x="556413" y="569949"/>
                </a:lnTo>
                <a:lnTo>
                  <a:pt x="0" y="569949"/>
                </a:lnTo>
                <a:lnTo>
                  <a:pt x="0" y="0"/>
                </a:lnTo>
                <a:close/>
              </a:path>
            </a:pathLst>
          </a:custGeom>
          <a:blipFill>
            <a:blip r:embed="rId14">
              <a:extLst>
                <a:ext uri="{96DAC541-7B7A-43D3-8B79-37D633B846F1}">
                  <asvg:svgBlip xmlns:asvg="http://schemas.microsoft.com/office/drawing/2016/SVG/main" r:embed="rId15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tr-TR"/>
          </a:p>
        </p:txBody>
      </p:sp>
      <p:sp>
        <p:nvSpPr>
          <p:cNvPr id="22" name="TextBox 22"/>
          <p:cNvSpPr txBox="1"/>
          <p:nvPr/>
        </p:nvSpPr>
        <p:spPr>
          <a:xfrm>
            <a:off x="1589642" y="7248730"/>
            <a:ext cx="1597894" cy="345479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marL="0" lvl="0" indent="0" algn="l">
              <a:lnSpc>
                <a:spcPts val="2940"/>
              </a:lnSpc>
              <a:spcBef>
                <a:spcPct val="0"/>
              </a:spcBef>
            </a:pPr>
            <a:r>
              <a:rPr lang="en-US" sz="2100" b="1" dirty="0">
                <a:solidFill>
                  <a:srgbClr val="565656"/>
                </a:solidFill>
                <a:latin typeface="Montserrat Bold"/>
                <a:ea typeface="Montserrat Bold"/>
                <a:cs typeface="Montserrat Bold"/>
                <a:sym typeface="Montserrat Bold"/>
              </a:rPr>
              <a:t>60-120 dk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1589642" y="7756912"/>
            <a:ext cx="5039758" cy="345479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marL="0" lvl="0" indent="0" algn="l">
              <a:lnSpc>
                <a:spcPts val="2940"/>
              </a:lnSpc>
              <a:spcBef>
                <a:spcPct val="0"/>
              </a:spcBef>
            </a:pPr>
            <a:r>
              <a:rPr lang="en-US" sz="2100" b="1" u="none" strike="noStrike" dirty="0">
                <a:solidFill>
                  <a:srgbClr val="565656"/>
                </a:solidFill>
                <a:latin typeface="Montserrat Bold"/>
                <a:ea typeface="Montserrat Bold"/>
                <a:cs typeface="Montserrat Bold"/>
                <a:sym typeface="Montserrat Bold"/>
              </a:rPr>
              <a:t>1 moderatör, 1 koordinatör, asistan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834810" y="8265547"/>
            <a:ext cx="3279989" cy="345479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marL="0" lvl="0" indent="0" algn="l">
              <a:lnSpc>
                <a:spcPts val="2940"/>
              </a:lnSpc>
              <a:spcBef>
                <a:spcPct val="0"/>
              </a:spcBef>
            </a:pPr>
            <a:r>
              <a:rPr lang="en-US" sz="2100" b="1" u="none" strike="noStrike" dirty="0">
                <a:solidFill>
                  <a:srgbClr val="565656"/>
                </a:solidFill>
                <a:latin typeface="Montserrat Bold"/>
                <a:ea typeface="Montserrat Bold"/>
                <a:cs typeface="Montserrat Bold"/>
                <a:sym typeface="Montserrat Bold"/>
              </a:rPr>
              <a:t>Katılımcı Sayısı:  5-500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854169" y="3083976"/>
            <a:ext cx="6919949" cy="3564309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just">
              <a:lnSpc>
                <a:spcPts val="2800"/>
              </a:lnSpc>
            </a:pP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Puro’nun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büyüleyici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tarihçesiyle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başlayan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atölyemiz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,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puronun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yapılışı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,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saklama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koşulları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, iyi puro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anlama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yöntemleri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, puro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nasıl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ve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neyle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tüketilir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gibi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bilgilerle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devam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eden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atölyemiz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katılımcıları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keyifli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ve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pek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bilinmeyen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bir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tarihi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yolculuğa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çıkarıyor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. </a:t>
            </a:r>
          </a:p>
          <a:p>
            <a:pPr algn="just">
              <a:lnSpc>
                <a:spcPts val="2800"/>
              </a:lnSpc>
            </a:pPr>
            <a:endParaRPr lang="en-US" sz="2000" dirty="0">
              <a:solidFill>
                <a:srgbClr val="565656"/>
              </a:solidFill>
              <a:latin typeface="Montserrat"/>
              <a:ea typeface="Montserrat"/>
              <a:cs typeface="Montserrat"/>
              <a:sym typeface="Montserrat"/>
            </a:endParaRPr>
          </a:p>
          <a:p>
            <a:pPr algn="just">
              <a:lnSpc>
                <a:spcPts val="2800"/>
              </a:lnSpc>
            </a:pP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İsteğe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göre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katılımcılara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hediye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olarak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verilen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puroların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tadılmasıyla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sonlandırılabilir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.</a:t>
            </a:r>
            <a:endParaRPr lang="en-US" sz="2000" dirty="0">
              <a:solidFill>
                <a:srgbClr val="565656"/>
              </a:solidFill>
              <a:latin typeface="Montserrat"/>
              <a:ea typeface="Montserrat"/>
              <a:cs typeface="Montserrat"/>
              <a:sym typeface="Montserrat"/>
              <a:hlinkClick r:id="rId16" tooltip="https://youtu.be/JG12LpqA1BI"/>
            </a:endParaRPr>
          </a:p>
          <a:p>
            <a:pPr algn="l">
              <a:lnSpc>
                <a:spcPts val="2800"/>
              </a:lnSpc>
            </a:pPr>
            <a:endParaRPr lang="en-US" sz="2000" dirty="0">
              <a:solidFill>
                <a:srgbClr val="565656"/>
              </a:solidFill>
              <a:latin typeface="Montserrat"/>
              <a:ea typeface="Montserrat"/>
              <a:cs typeface="Montserrat"/>
              <a:sym typeface="Montserrat"/>
              <a:hlinkClick r:id="rId16" tooltip="https://youtu.be/JG12LpqA1BI"/>
            </a:endParaRPr>
          </a:p>
          <a:p>
            <a:pPr algn="l">
              <a:lnSpc>
                <a:spcPts val="2800"/>
              </a:lnSpc>
            </a:pPr>
            <a:endParaRPr lang="en-US" sz="2000" dirty="0">
              <a:solidFill>
                <a:srgbClr val="565656"/>
              </a:solidFill>
              <a:latin typeface="Montserrat"/>
              <a:ea typeface="Montserrat"/>
              <a:cs typeface="Montserrat"/>
              <a:sym typeface="Montserrat"/>
              <a:hlinkClick r:id="rId16" tooltip="https://youtu.be/JG12LpqA1BI"/>
            </a:endParaRPr>
          </a:p>
        </p:txBody>
      </p:sp>
      <p:sp>
        <p:nvSpPr>
          <p:cNvPr id="26" name="TextBox 26"/>
          <p:cNvSpPr txBox="1"/>
          <p:nvPr/>
        </p:nvSpPr>
        <p:spPr>
          <a:xfrm>
            <a:off x="1028700" y="9463603"/>
            <a:ext cx="1980378" cy="26670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2160"/>
              </a:lnSpc>
            </a:pPr>
            <a:r>
              <a:rPr lang="en-US" sz="1800" b="1">
                <a:solidFill>
                  <a:srgbClr val="FFFFFF"/>
                </a:solidFill>
                <a:latin typeface="Montserrat Bold"/>
                <a:ea typeface="Montserrat Bold"/>
                <a:cs typeface="Montserrat Bold"/>
                <a:sym typeface="Montserrat Bold"/>
              </a:rPr>
              <a:t>Fiyat: </a:t>
            </a:r>
          </a:p>
        </p:txBody>
      </p:sp>
      <p:sp>
        <p:nvSpPr>
          <p:cNvPr id="27" name="TextBox 27"/>
          <p:cNvSpPr txBox="1"/>
          <p:nvPr/>
        </p:nvSpPr>
        <p:spPr>
          <a:xfrm>
            <a:off x="3187536" y="9528431"/>
            <a:ext cx="6371339" cy="32321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0" lvl="0" indent="0" algn="ctr">
              <a:lnSpc>
                <a:spcPts val="2660"/>
              </a:lnSpc>
              <a:spcBef>
                <a:spcPct val="0"/>
              </a:spcBef>
            </a:pPr>
            <a:r>
              <a:rPr lang="en-US" sz="190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https://www.m3.com.tr/etkinlik/puro-atolyesi/ </a:t>
            </a:r>
          </a:p>
        </p:txBody>
      </p:sp>
      <p:sp>
        <p:nvSpPr>
          <p:cNvPr id="28" name="TextBox 28"/>
          <p:cNvSpPr txBox="1"/>
          <p:nvPr/>
        </p:nvSpPr>
        <p:spPr>
          <a:xfrm>
            <a:off x="5572493" y="9240719"/>
            <a:ext cx="1818907" cy="345479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marL="0" lvl="0" indent="0" algn="l">
              <a:lnSpc>
                <a:spcPts val="2940"/>
              </a:lnSpc>
              <a:spcBef>
                <a:spcPct val="0"/>
              </a:spcBef>
            </a:pPr>
            <a:r>
              <a:rPr lang="en-US" sz="2100" b="1" dirty="0">
                <a:solidFill>
                  <a:srgbClr val="565656"/>
                </a:solidFill>
                <a:latin typeface="Montserrat Bold"/>
                <a:ea typeface="Montserrat Bold"/>
                <a:cs typeface="Montserrat Bold"/>
                <a:sym typeface="Montserrat Bold"/>
              </a:rPr>
              <a:t>Detaylı bilgi:</a:t>
            </a:r>
          </a:p>
        </p:txBody>
      </p:sp>
      <p:sp>
        <p:nvSpPr>
          <p:cNvPr id="29" name="TextBox 29"/>
          <p:cNvSpPr txBox="1"/>
          <p:nvPr/>
        </p:nvSpPr>
        <p:spPr>
          <a:xfrm>
            <a:off x="1127035" y="1522605"/>
            <a:ext cx="9440648" cy="822868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6620"/>
              </a:lnSpc>
            </a:pPr>
            <a:r>
              <a:rPr lang="en-US" sz="4728">
                <a:solidFill>
                  <a:srgbClr val="000000"/>
                </a:solidFill>
                <a:latin typeface="Roboto Condensed"/>
                <a:ea typeface="Roboto Condensed"/>
                <a:cs typeface="Roboto Condensed"/>
                <a:sym typeface="Roboto Condensed"/>
              </a:rPr>
              <a:t>PURO ATÖLYESİ</a:t>
            </a:r>
          </a:p>
        </p:txBody>
      </p:sp>
    </p:spTree>
  </p:cSld>
  <p:clrMapOvr>
    <a:masterClrMapping/>
  </p:clrMapOvr>
</p:sld>
</file>

<file path=ppt/slides/slide8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2"/>
          <p:cNvGrpSpPr/>
          <p:nvPr/>
        </p:nvGrpSpPr>
        <p:grpSpPr>
          <a:xfrm>
            <a:off x="9414121" y="0"/>
            <a:ext cx="8873880" cy="10287000"/>
            <a:chOff x="0" y="0"/>
            <a:chExt cx="3358824" cy="2709333"/>
          </a:xfrm>
          <a:solidFill>
            <a:schemeClr val="accent3">
              <a:lumMod val="75000"/>
            </a:schemeClr>
          </a:solidFill>
        </p:grpSpPr>
        <p:sp>
          <p:nvSpPr>
            <p:cNvPr id="3" name="Freeform 3"/>
            <p:cNvSpPr/>
            <p:nvPr/>
          </p:nvSpPr>
          <p:spPr>
            <a:xfrm>
              <a:off x="0" y="0"/>
              <a:ext cx="3358824" cy="2709333"/>
            </a:xfrm>
            <a:custGeom>
              <a:avLst/>
              <a:gdLst/>
              <a:ahLst/>
              <a:cxnLst/>
              <a:rect l="l" t="t" r="r" b="b"/>
              <a:pathLst>
                <a:path w="3358824" h="2709333">
                  <a:moveTo>
                    <a:pt x="0" y="0"/>
                  </a:moveTo>
                  <a:lnTo>
                    <a:pt x="3358824" y="0"/>
                  </a:lnTo>
                  <a:lnTo>
                    <a:pt x="3358824" y="2709333"/>
                  </a:lnTo>
                  <a:lnTo>
                    <a:pt x="0" y="2709333"/>
                  </a:lnTo>
                  <a:close/>
                </a:path>
              </a:pathLst>
            </a:custGeom>
            <a:grpFill/>
          </p:spPr>
          <p:txBody>
            <a:bodyPr/>
            <a:lstStyle/>
            <a:p>
              <a:endParaRPr lang="tr-TR"/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0" y="-38100"/>
              <a:ext cx="3358824" cy="2747433"/>
            </a:xfrm>
            <a:prstGeom prst="rect">
              <a:avLst/>
            </a:prstGeom>
            <a:grpFill/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940"/>
                </a:lnSpc>
              </a:pPr>
              <a:endParaRPr/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11653271" y="2195976"/>
            <a:ext cx="3241165" cy="5559935"/>
            <a:chOff x="0" y="0"/>
            <a:chExt cx="4321553" cy="7413246"/>
          </a:xfrm>
        </p:grpSpPr>
        <p:pic>
          <p:nvPicPr>
            <p:cNvPr id="6" name="Picture 6"/>
            <p:cNvPicPr>
              <a:picLocks noChangeAspect="1"/>
            </p:cNvPicPr>
            <p:nvPr/>
          </p:nvPicPr>
          <p:blipFill>
            <a:blip r:embed="rId2"/>
            <a:srcRect l="25249" t="6223" r="36013" b="6693"/>
            <a:stretch>
              <a:fillRect/>
            </a:stretch>
          </p:blipFill>
          <p:spPr>
            <a:xfrm>
              <a:off x="0" y="0"/>
              <a:ext cx="4321553" cy="7413246"/>
            </a:xfrm>
            <a:prstGeom prst="rect">
              <a:avLst/>
            </a:prstGeom>
          </p:spPr>
        </p:pic>
      </p:grpSp>
      <p:grpSp>
        <p:nvGrpSpPr>
          <p:cNvPr id="7" name="Group 7"/>
          <p:cNvGrpSpPr/>
          <p:nvPr/>
        </p:nvGrpSpPr>
        <p:grpSpPr>
          <a:xfrm>
            <a:off x="15046835" y="2195976"/>
            <a:ext cx="3241165" cy="5559935"/>
            <a:chOff x="0" y="0"/>
            <a:chExt cx="4321553" cy="7413246"/>
          </a:xfrm>
        </p:grpSpPr>
        <p:pic>
          <p:nvPicPr>
            <p:cNvPr id="8" name="Picture 8"/>
            <p:cNvPicPr>
              <a:picLocks noChangeAspect="1"/>
            </p:cNvPicPr>
            <p:nvPr/>
          </p:nvPicPr>
          <p:blipFill>
            <a:blip r:embed="rId3"/>
            <a:srcRect l="6566" t="4264" r="44024" b="11918"/>
            <a:stretch>
              <a:fillRect/>
            </a:stretch>
          </p:blipFill>
          <p:spPr>
            <a:xfrm>
              <a:off x="0" y="0"/>
              <a:ext cx="4321553" cy="7413246"/>
            </a:xfrm>
            <a:prstGeom prst="rect">
              <a:avLst/>
            </a:prstGeom>
          </p:spPr>
        </p:pic>
      </p:grpSp>
      <p:sp>
        <p:nvSpPr>
          <p:cNvPr id="9" name="Freeform 9"/>
          <p:cNvSpPr/>
          <p:nvPr/>
        </p:nvSpPr>
        <p:spPr>
          <a:xfrm>
            <a:off x="12400255" y="9021491"/>
            <a:ext cx="3211827" cy="2879938"/>
          </a:xfrm>
          <a:custGeom>
            <a:avLst/>
            <a:gdLst/>
            <a:ahLst/>
            <a:cxnLst/>
            <a:rect l="l" t="t" r="r" b="b"/>
            <a:pathLst>
              <a:path w="3211827" h="2879938">
                <a:moveTo>
                  <a:pt x="0" y="0"/>
                </a:moveTo>
                <a:lnTo>
                  <a:pt x="3211827" y="0"/>
                </a:lnTo>
                <a:lnTo>
                  <a:pt x="3211827" y="2879938"/>
                </a:lnTo>
                <a:lnTo>
                  <a:pt x="0" y="2879938"/>
                </a:lnTo>
                <a:lnTo>
                  <a:pt x="0" y="0"/>
                </a:lnTo>
                <a:close/>
              </a:path>
            </a:pathLst>
          </a:custGeom>
          <a:blipFill>
            <a:blip r:embed="rId4">
              <a:extLst>
                <a:ext uri="{96DAC541-7B7A-43D3-8B79-37D633B846F1}">
                  <asvg:svgBlip xmlns:asvg="http://schemas.microsoft.com/office/drawing/2016/SVG/main" r:embed="rId5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tr-TR"/>
          </a:p>
        </p:txBody>
      </p:sp>
      <p:sp>
        <p:nvSpPr>
          <p:cNvPr id="10" name="Freeform 10"/>
          <p:cNvSpPr/>
          <p:nvPr/>
        </p:nvSpPr>
        <p:spPr>
          <a:xfrm>
            <a:off x="16052795" y="596667"/>
            <a:ext cx="1216708" cy="1216708"/>
          </a:xfrm>
          <a:custGeom>
            <a:avLst/>
            <a:gdLst/>
            <a:ahLst/>
            <a:cxnLst/>
            <a:rect l="l" t="t" r="r" b="b"/>
            <a:pathLst>
              <a:path w="1216708" h="1216708">
                <a:moveTo>
                  <a:pt x="0" y="0"/>
                </a:moveTo>
                <a:lnTo>
                  <a:pt x="1216708" y="0"/>
                </a:lnTo>
                <a:lnTo>
                  <a:pt x="1216708" y="1216708"/>
                </a:lnTo>
                <a:lnTo>
                  <a:pt x="0" y="1216708"/>
                </a:lnTo>
                <a:lnTo>
                  <a:pt x="0" y="0"/>
                </a:lnTo>
                <a:close/>
              </a:path>
            </a:pathLst>
          </a:custGeom>
          <a:blipFill>
            <a:blip r:embed="rId6"/>
            <a:stretch>
              <a:fillRect/>
            </a:stretch>
          </a:blipFill>
          <a:ln cap="sq">
            <a:noFill/>
            <a:prstDash val="solid"/>
            <a:miter/>
          </a:ln>
        </p:spPr>
        <p:txBody>
          <a:bodyPr/>
          <a:lstStyle/>
          <a:p>
            <a:endParaRPr lang="tr-TR"/>
          </a:p>
        </p:txBody>
      </p:sp>
      <p:sp>
        <p:nvSpPr>
          <p:cNvPr id="11" name="Freeform 11"/>
          <p:cNvSpPr/>
          <p:nvPr/>
        </p:nvSpPr>
        <p:spPr>
          <a:xfrm>
            <a:off x="851334" y="596667"/>
            <a:ext cx="2061427" cy="2061427"/>
          </a:xfrm>
          <a:custGeom>
            <a:avLst/>
            <a:gdLst/>
            <a:ahLst/>
            <a:cxnLst/>
            <a:rect l="l" t="t" r="r" b="b"/>
            <a:pathLst>
              <a:path w="2061427" h="2061427">
                <a:moveTo>
                  <a:pt x="0" y="0"/>
                </a:moveTo>
                <a:lnTo>
                  <a:pt x="2061428" y="0"/>
                </a:lnTo>
                <a:lnTo>
                  <a:pt x="2061428" y="2061427"/>
                </a:lnTo>
                <a:lnTo>
                  <a:pt x="0" y="2061427"/>
                </a:lnTo>
                <a:lnTo>
                  <a:pt x="0" y="0"/>
                </a:lnTo>
                <a:close/>
              </a:path>
            </a:pathLst>
          </a:custGeom>
          <a:blipFill>
            <a:blip r:embed="rId7">
              <a:extLst>
                <a:ext uri="{96DAC541-7B7A-43D3-8B79-37D633B846F1}">
                  <asvg:svgBlip xmlns:asvg="http://schemas.microsoft.com/office/drawing/2016/SVG/main" r:embed="rId8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tr-TR"/>
          </a:p>
        </p:txBody>
      </p:sp>
      <p:sp>
        <p:nvSpPr>
          <p:cNvPr id="12" name="Freeform 12"/>
          <p:cNvSpPr/>
          <p:nvPr/>
        </p:nvSpPr>
        <p:spPr>
          <a:xfrm>
            <a:off x="854169" y="7252751"/>
            <a:ext cx="386295" cy="386295"/>
          </a:xfrm>
          <a:custGeom>
            <a:avLst/>
            <a:gdLst/>
            <a:ahLst/>
            <a:cxnLst/>
            <a:rect l="l" t="t" r="r" b="b"/>
            <a:pathLst>
              <a:path w="386295" h="386295">
                <a:moveTo>
                  <a:pt x="0" y="0"/>
                </a:moveTo>
                <a:lnTo>
                  <a:pt x="386295" y="0"/>
                </a:lnTo>
                <a:lnTo>
                  <a:pt x="386295" y="386295"/>
                </a:lnTo>
                <a:lnTo>
                  <a:pt x="0" y="386295"/>
                </a:lnTo>
                <a:lnTo>
                  <a:pt x="0" y="0"/>
                </a:lnTo>
                <a:close/>
              </a:path>
            </a:pathLst>
          </a:custGeom>
          <a:blipFill>
            <a:blip r:embed="rId9">
              <a:extLst>
                <a:ext uri="{96DAC541-7B7A-43D3-8B79-37D633B846F1}">
                  <asvg:svgBlip xmlns:asvg="http://schemas.microsoft.com/office/drawing/2016/SVG/main" r:embed="rId10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tr-TR"/>
          </a:p>
        </p:txBody>
      </p:sp>
      <p:sp>
        <p:nvSpPr>
          <p:cNvPr id="13" name="Freeform 13"/>
          <p:cNvSpPr/>
          <p:nvPr/>
        </p:nvSpPr>
        <p:spPr>
          <a:xfrm>
            <a:off x="812686" y="7755911"/>
            <a:ext cx="595651" cy="347711"/>
          </a:xfrm>
          <a:custGeom>
            <a:avLst/>
            <a:gdLst/>
            <a:ahLst/>
            <a:cxnLst/>
            <a:rect l="l" t="t" r="r" b="b"/>
            <a:pathLst>
              <a:path w="595651" h="347711">
                <a:moveTo>
                  <a:pt x="0" y="0"/>
                </a:moveTo>
                <a:lnTo>
                  <a:pt x="595651" y="0"/>
                </a:lnTo>
                <a:lnTo>
                  <a:pt x="595651" y="347711"/>
                </a:lnTo>
                <a:lnTo>
                  <a:pt x="0" y="347711"/>
                </a:lnTo>
                <a:lnTo>
                  <a:pt x="0" y="0"/>
                </a:lnTo>
                <a:close/>
              </a:path>
            </a:pathLst>
          </a:custGeom>
          <a:blipFill>
            <a:blip r:embed="rId11">
              <a:extLst>
                <a:ext uri="{96DAC541-7B7A-43D3-8B79-37D633B846F1}">
                  <asvg:svgBlip xmlns:asvg="http://schemas.microsoft.com/office/drawing/2016/SVG/main" r:embed="rId12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tr-TR"/>
          </a:p>
        </p:txBody>
      </p:sp>
      <p:sp>
        <p:nvSpPr>
          <p:cNvPr id="17" name="TextBox 17"/>
          <p:cNvSpPr txBox="1"/>
          <p:nvPr/>
        </p:nvSpPr>
        <p:spPr>
          <a:xfrm>
            <a:off x="1882048" y="2358708"/>
            <a:ext cx="9440648" cy="35877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2800"/>
              </a:lnSpc>
            </a:pPr>
            <a:r>
              <a:rPr lang="en-US" sz="2000">
                <a:solidFill>
                  <a:srgbClr val="000000"/>
                </a:solidFill>
                <a:latin typeface="Roboto Condensed"/>
                <a:ea typeface="Roboto Condensed"/>
                <a:cs typeface="Roboto Condensed"/>
                <a:sym typeface="Roboto Condensed"/>
              </a:rPr>
              <a:t>ATÖLYELER</a:t>
            </a:r>
          </a:p>
        </p:txBody>
      </p:sp>
      <p:grpSp>
        <p:nvGrpSpPr>
          <p:cNvPr id="18" name="Group 18"/>
          <p:cNvGrpSpPr/>
          <p:nvPr/>
        </p:nvGrpSpPr>
        <p:grpSpPr>
          <a:xfrm>
            <a:off x="8256852" y="2195976"/>
            <a:ext cx="3241165" cy="5559935"/>
            <a:chOff x="0" y="0"/>
            <a:chExt cx="4321553" cy="7413246"/>
          </a:xfrm>
        </p:grpSpPr>
        <p:pic>
          <p:nvPicPr>
            <p:cNvPr id="19" name="Picture 19"/>
            <p:cNvPicPr>
              <a:picLocks noChangeAspect="1"/>
            </p:cNvPicPr>
            <p:nvPr/>
          </p:nvPicPr>
          <p:blipFill>
            <a:blip r:embed="rId13"/>
            <a:srcRect l="21709" t="5470" r="39023" b="5843"/>
            <a:stretch>
              <a:fillRect/>
            </a:stretch>
          </p:blipFill>
          <p:spPr>
            <a:xfrm>
              <a:off x="0" y="0"/>
              <a:ext cx="4321553" cy="7413246"/>
            </a:xfrm>
            <a:prstGeom prst="rect">
              <a:avLst/>
            </a:prstGeom>
          </p:spPr>
        </p:pic>
      </p:grpSp>
      <p:sp>
        <p:nvSpPr>
          <p:cNvPr id="20" name="Freeform 20"/>
          <p:cNvSpPr/>
          <p:nvPr/>
        </p:nvSpPr>
        <p:spPr>
          <a:xfrm>
            <a:off x="9838607" y="9258300"/>
            <a:ext cx="824341" cy="607951"/>
          </a:xfrm>
          <a:custGeom>
            <a:avLst/>
            <a:gdLst/>
            <a:ahLst/>
            <a:cxnLst/>
            <a:rect l="l" t="t" r="r" b="b"/>
            <a:pathLst>
              <a:path w="824341" h="607951">
                <a:moveTo>
                  <a:pt x="0" y="0"/>
                </a:moveTo>
                <a:lnTo>
                  <a:pt x="824341" y="0"/>
                </a:lnTo>
                <a:lnTo>
                  <a:pt x="824341" y="607951"/>
                </a:lnTo>
                <a:lnTo>
                  <a:pt x="0" y="607951"/>
                </a:lnTo>
                <a:lnTo>
                  <a:pt x="0" y="0"/>
                </a:lnTo>
                <a:close/>
              </a:path>
            </a:pathLst>
          </a:custGeom>
        </p:spPr>
        <p:txBody>
          <a:bodyPr/>
          <a:lstStyle/>
          <a:p>
            <a:endParaRPr lang="tr-TR"/>
          </a:p>
        </p:txBody>
      </p:sp>
      <p:sp>
        <p:nvSpPr>
          <p:cNvPr id="21" name="Freeform 21"/>
          <p:cNvSpPr/>
          <p:nvPr/>
        </p:nvSpPr>
        <p:spPr>
          <a:xfrm>
            <a:off x="10384741" y="9590801"/>
            <a:ext cx="556412" cy="569949"/>
          </a:xfrm>
          <a:custGeom>
            <a:avLst/>
            <a:gdLst/>
            <a:ahLst/>
            <a:cxnLst/>
            <a:rect l="l" t="t" r="r" b="b"/>
            <a:pathLst>
              <a:path w="556412" h="569949">
                <a:moveTo>
                  <a:pt x="0" y="0"/>
                </a:moveTo>
                <a:lnTo>
                  <a:pt x="556413" y="0"/>
                </a:lnTo>
                <a:lnTo>
                  <a:pt x="556413" y="569949"/>
                </a:lnTo>
                <a:lnTo>
                  <a:pt x="0" y="569949"/>
                </a:lnTo>
                <a:lnTo>
                  <a:pt x="0" y="0"/>
                </a:lnTo>
                <a:close/>
              </a:path>
            </a:pathLst>
          </a:custGeom>
          <a:blipFill>
            <a:blip r:embed="rId14">
              <a:extLst>
                <a:ext uri="{96DAC541-7B7A-43D3-8B79-37D633B846F1}">
                  <asvg:svgBlip xmlns:asvg="http://schemas.microsoft.com/office/drawing/2016/SVG/main" r:embed="rId15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tr-TR"/>
          </a:p>
        </p:txBody>
      </p:sp>
      <p:sp>
        <p:nvSpPr>
          <p:cNvPr id="22" name="TextBox 22"/>
          <p:cNvSpPr txBox="1"/>
          <p:nvPr/>
        </p:nvSpPr>
        <p:spPr>
          <a:xfrm>
            <a:off x="1589642" y="7248731"/>
            <a:ext cx="1419436" cy="355782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marL="0" lvl="0" indent="0" algn="l">
              <a:lnSpc>
                <a:spcPts val="2940"/>
              </a:lnSpc>
              <a:spcBef>
                <a:spcPct val="0"/>
              </a:spcBef>
            </a:pPr>
            <a:r>
              <a:rPr lang="en-US" sz="2100" b="1">
                <a:solidFill>
                  <a:srgbClr val="565656"/>
                </a:solidFill>
                <a:latin typeface="Montserrat Bold"/>
                <a:ea typeface="Montserrat Bold"/>
                <a:cs typeface="Montserrat Bold"/>
                <a:sym typeface="Montserrat Bold"/>
              </a:rPr>
              <a:t>60-120 dk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1589641" y="7756912"/>
            <a:ext cx="5066469" cy="345479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marL="0" lvl="0" indent="0" algn="l">
              <a:lnSpc>
                <a:spcPts val="2940"/>
              </a:lnSpc>
              <a:spcBef>
                <a:spcPct val="0"/>
              </a:spcBef>
            </a:pPr>
            <a:r>
              <a:rPr lang="en-US" sz="2100" b="1" u="none" strike="noStrike" dirty="0">
                <a:solidFill>
                  <a:srgbClr val="565656"/>
                </a:solidFill>
                <a:latin typeface="Montserrat Bold"/>
                <a:ea typeface="Montserrat Bold"/>
                <a:cs typeface="Montserrat Bold"/>
                <a:sym typeface="Montserrat Bold"/>
              </a:rPr>
              <a:t>1 moderatör, 1 koordinatör, asistan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834810" y="8265547"/>
            <a:ext cx="3203789" cy="345479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marL="0" lvl="0" indent="0" algn="l">
              <a:lnSpc>
                <a:spcPts val="2940"/>
              </a:lnSpc>
              <a:spcBef>
                <a:spcPct val="0"/>
              </a:spcBef>
            </a:pPr>
            <a:r>
              <a:rPr lang="en-US" sz="2100" b="1" u="none" strike="noStrike" dirty="0">
                <a:solidFill>
                  <a:srgbClr val="565656"/>
                </a:solidFill>
                <a:latin typeface="Montserrat Bold"/>
                <a:ea typeface="Montserrat Bold"/>
                <a:cs typeface="Montserrat Bold"/>
                <a:sym typeface="Montserrat Bold"/>
              </a:rPr>
              <a:t>Katılımcı Sayısı:  5-300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829209" y="3541176"/>
            <a:ext cx="7171791" cy="1768946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just">
              <a:lnSpc>
                <a:spcPts val="2800"/>
              </a:lnSpc>
            </a:pP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Eski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bir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Osmanlı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geleneği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olan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suya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resim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yapma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sanatı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olan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ebrunun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temellerini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öğrendiğimiz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bu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atölyede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tüm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katılımcılar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kendi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eserlerini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oluşturuyor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ve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hatıra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olarak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alıyor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.</a:t>
            </a:r>
            <a:endParaRPr lang="en-US" sz="2000" dirty="0">
              <a:solidFill>
                <a:srgbClr val="565656"/>
              </a:solidFill>
              <a:latin typeface="Montserrat"/>
              <a:ea typeface="Montserrat"/>
              <a:cs typeface="Montserrat"/>
              <a:sym typeface="Montserrat"/>
              <a:hlinkClick r:id="rId16" tooltip="https://youtu.be/JG12LpqA1BI"/>
            </a:endParaRPr>
          </a:p>
          <a:p>
            <a:pPr algn="l">
              <a:lnSpc>
                <a:spcPts val="2800"/>
              </a:lnSpc>
            </a:pPr>
            <a:endParaRPr lang="en-US" sz="2000" dirty="0">
              <a:solidFill>
                <a:srgbClr val="565656"/>
              </a:solidFill>
              <a:latin typeface="Montserrat"/>
              <a:ea typeface="Montserrat"/>
              <a:cs typeface="Montserrat"/>
              <a:sym typeface="Montserrat"/>
              <a:hlinkClick r:id="rId16" tooltip="https://youtu.be/JG12LpqA1BI"/>
            </a:endParaRPr>
          </a:p>
        </p:txBody>
      </p:sp>
      <p:sp>
        <p:nvSpPr>
          <p:cNvPr id="26" name="TextBox 26"/>
          <p:cNvSpPr txBox="1"/>
          <p:nvPr/>
        </p:nvSpPr>
        <p:spPr>
          <a:xfrm>
            <a:off x="1028700" y="9463603"/>
            <a:ext cx="1980378" cy="26670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2160"/>
              </a:lnSpc>
            </a:pPr>
            <a:r>
              <a:rPr lang="en-US" sz="1800" b="1">
                <a:solidFill>
                  <a:srgbClr val="FFFFFF"/>
                </a:solidFill>
                <a:latin typeface="Montserrat Bold"/>
                <a:ea typeface="Montserrat Bold"/>
                <a:cs typeface="Montserrat Bold"/>
                <a:sym typeface="Montserrat Bold"/>
              </a:rPr>
              <a:t>Fiyat: </a:t>
            </a:r>
          </a:p>
        </p:txBody>
      </p:sp>
      <p:sp>
        <p:nvSpPr>
          <p:cNvPr id="27" name="TextBox 27"/>
          <p:cNvSpPr txBox="1"/>
          <p:nvPr/>
        </p:nvSpPr>
        <p:spPr>
          <a:xfrm>
            <a:off x="3187536" y="9528431"/>
            <a:ext cx="6371339" cy="32321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0" lvl="0" indent="0" algn="ctr">
              <a:lnSpc>
                <a:spcPts val="2660"/>
              </a:lnSpc>
              <a:spcBef>
                <a:spcPct val="0"/>
              </a:spcBef>
            </a:pPr>
            <a:r>
              <a:rPr lang="en-US" sz="190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http://www.m3.com.tr/ebru-atolyesi/ </a:t>
            </a:r>
          </a:p>
        </p:txBody>
      </p:sp>
      <p:sp>
        <p:nvSpPr>
          <p:cNvPr id="28" name="TextBox 28"/>
          <p:cNvSpPr txBox="1"/>
          <p:nvPr/>
        </p:nvSpPr>
        <p:spPr>
          <a:xfrm>
            <a:off x="5572493" y="9240719"/>
            <a:ext cx="1895107" cy="345479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marL="0" lvl="0" indent="0" algn="l">
              <a:lnSpc>
                <a:spcPts val="2940"/>
              </a:lnSpc>
              <a:spcBef>
                <a:spcPct val="0"/>
              </a:spcBef>
            </a:pPr>
            <a:r>
              <a:rPr lang="en-US" sz="2100" b="1" dirty="0">
                <a:solidFill>
                  <a:srgbClr val="565656"/>
                </a:solidFill>
                <a:latin typeface="Montserrat Bold"/>
                <a:ea typeface="Montserrat Bold"/>
                <a:cs typeface="Montserrat Bold"/>
                <a:sym typeface="Montserrat Bold"/>
              </a:rPr>
              <a:t>Detaylı bilgi:</a:t>
            </a:r>
          </a:p>
        </p:txBody>
      </p:sp>
      <p:sp>
        <p:nvSpPr>
          <p:cNvPr id="29" name="TextBox 29"/>
          <p:cNvSpPr txBox="1"/>
          <p:nvPr/>
        </p:nvSpPr>
        <p:spPr>
          <a:xfrm>
            <a:off x="1127035" y="1522605"/>
            <a:ext cx="9440648" cy="822868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6620"/>
              </a:lnSpc>
            </a:pPr>
            <a:r>
              <a:rPr lang="en-US" sz="4728">
                <a:solidFill>
                  <a:srgbClr val="000000"/>
                </a:solidFill>
                <a:latin typeface="Roboto Condensed"/>
                <a:ea typeface="Roboto Condensed"/>
                <a:cs typeface="Roboto Condensed"/>
                <a:sym typeface="Roboto Condensed"/>
              </a:rPr>
              <a:t>EBRU ATÖLYESİ</a:t>
            </a:r>
          </a:p>
        </p:txBody>
      </p:sp>
    </p:spTree>
  </p:cSld>
  <p:clrMapOvr>
    <a:masterClrMapping/>
  </p:clrMapOvr>
</p:sld>
</file>

<file path=ppt/slides/slide8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2"/>
          <p:cNvGrpSpPr/>
          <p:nvPr/>
        </p:nvGrpSpPr>
        <p:grpSpPr>
          <a:xfrm>
            <a:off x="9558875" y="0"/>
            <a:ext cx="8729125" cy="10287000"/>
            <a:chOff x="0" y="0"/>
            <a:chExt cx="3358824" cy="2709333"/>
          </a:xfrm>
          <a:solidFill>
            <a:schemeClr val="accent3">
              <a:lumMod val="75000"/>
            </a:schemeClr>
          </a:solidFill>
        </p:grpSpPr>
        <p:sp>
          <p:nvSpPr>
            <p:cNvPr id="3" name="Freeform 3"/>
            <p:cNvSpPr/>
            <p:nvPr/>
          </p:nvSpPr>
          <p:spPr>
            <a:xfrm>
              <a:off x="0" y="0"/>
              <a:ext cx="3358824" cy="2709333"/>
            </a:xfrm>
            <a:custGeom>
              <a:avLst/>
              <a:gdLst/>
              <a:ahLst/>
              <a:cxnLst/>
              <a:rect l="l" t="t" r="r" b="b"/>
              <a:pathLst>
                <a:path w="3358824" h="2709333">
                  <a:moveTo>
                    <a:pt x="0" y="0"/>
                  </a:moveTo>
                  <a:lnTo>
                    <a:pt x="3358824" y="0"/>
                  </a:lnTo>
                  <a:lnTo>
                    <a:pt x="3358824" y="2709333"/>
                  </a:lnTo>
                  <a:lnTo>
                    <a:pt x="0" y="2709333"/>
                  </a:lnTo>
                  <a:close/>
                </a:path>
              </a:pathLst>
            </a:custGeom>
            <a:grpFill/>
          </p:spPr>
          <p:txBody>
            <a:bodyPr/>
            <a:lstStyle/>
            <a:p>
              <a:endParaRPr lang="tr-TR"/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0" y="-38100"/>
              <a:ext cx="3358824" cy="2747433"/>
            </a:xfrm>
            <a:prstGeom prst="rect">
              <a:avLst/>
            </a:prstGeom>
            <a:grpFill/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940"/>
                </a:lnSpc>
              </a:pPr>
              <a:endParaRPr/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11653271" y="2195976"/>
            <a:ext cx="3241165" cy="5559935"/>
            <a:chOff x="0" y="0"/>
            <a:chExt cx="4321553" cy="7413246"/>
          </a:xfrm>
        </p:grpSpPr>
        <p:pic>
          <p:nvPicPr>
            <p:cNvPr id="6" name="Picture 6"/>
            <p:cNvPicPr>
              <a:picLocks noChangeAspect="1"/>
            </p:cNvPicPr>
            <p:nvPr/>
          </p:nvPicPr>
          <p:blipFill>
            <a:blip r:embed="rId2"/>
            <a:srcRect l="24257" t="6569" r="42346" b="11519"/>
            <a:stretch>
              <a:fillRect/>
            </a:stretch>
          </p:blipFill>
          <p:spPr>
            <a:xfrm>
              <a:off x="0" y="0"/>
              <a:ext cx="4321553" cy="7413246"/>
            </a:xfrm>
            <a:prstGeom prst="rect">
              <a:avLst/>
            </a:prstGeom>
          </p:spPr>
        </p:pic>
      </p:grpSp>
      <p:grpSp>
        <p:nvGrpSpPr>
          <p:cNvPr id="7" name="Group 7"/>
          <p:cNvGrpSpPr/>
          <p:nvPr/>
        </p:nvGrpSpPr>
        <p:grpSpPr>
          <a:xfrm>
            <a:off x="15046835" y="2195976"/>
            <a:ext cx="3241165" cy="5559935"/>
            <a:chOff x="0" y="0"/>
            <a:chExt cx="4321553" cy="7413246"/>
          </a:xfrm>
        </p:grpSpPr>
        <p:pic>
          <p:nvPicPr>
            <p:cNvPr id="8" name="Picture 8"/>
            <p:cNvPicPr>
              <a:picLocks noChangeAspect="1"/>
            </p:cNvPicPr>
            <p:nvPr/>
          </p:nvPicPr>
          <p:blipFill>
            <a:blip r:embed="rId3"/>
            <a:srcRect l="7053" r="62632"/>
            <a:stretch>
              <a:fillRect/>
            </a:stretch>
          </p:blipFill>
          <p:spPr>
            <a:xfrm>
              <a:off x="0" y="0"/>
              <a:ext cx="4321553" cy="7413246"/>
            </a:xfrm>
            <a:prstGeom prst="rect">
              <a:avLst/>
            </a:prstGeom>
          </p:spPr>
        </p:pic>
      </p:grpSp>
      <p:sp>
        <p:nvSpPr>
          <p:cNvPr id="9" name="Freeform 9"/>
          <p:cNvSpPr/>
          <p:nvPr/>
        </p:nvSpPr>
        <p:spPr>
          <a:xfrm>
            <a:off x="12400255" y="9021491"/>
            <a:ext cx="3211827" cy="2879938"/>
          </a:xfrm>
          <a:custGeom>
            <a:avLst/>
            <a:gdLst/>
            <a:ahLst/>
            <a:cxnLst/>
            <a:rect l="l" t="t" r="r" b="b"/>
            <a:pathLst>
              <a:path w="3211827" h="2879938">
                <a:moveTo>
                  <a:pt x="0" y="0"/>
                </a:moveTo>
                <a:lnTo>
                  <a:pt x="3211827" y="0"/>
                </a:lnTo>
                <a:lnTo>
                  <a:pt x="3211827" y="2879938"/>
                </a:lnTo>
                <a:lnTo>
                  <a:pt x="0" y="2879938"/>
                </a:lnTo>
                <a:lnTo>
                  <a:pt x="0" y="0"/>
                </a:lnTo>
                <a:close/>
              </a:path>
            </a:pathLst>
          </a:custGeom>
          <a:blipFill>
            <a:blip r:embed="rId4">
              <a:extLst>
                <a:ext uri="{96DAC541-7B7A-43D3-8B79-37D633B846F1}">
                  <asvg:svgBlip xmlns:asvg="http://schemas.microsoft.com/office/drawing/2016/SVG/main" r:embed="rId5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tr-TR"/>
          </a:p>
        </p:txBody>
      </p:sp>
      <p:sp>
        <p:nvSpPr>
          <p:cNvPr id="10" name="Freeform 10"/>
          <p:cNvSpPr/>
          <p:nvPr/>
        </p:nvSpPr>
        <p:spPr>
          <a:xfrm>
            <a:off x="16052795" y="596667"/>
            <a:ext cx="1216708" cy="1216708"/>
          </a:xfrm>
          <a:custGeom>
            <a:avLst/>
            <a:gdLst/>
            <a:ahLst/>
            <a:cxnLst/>
            <a:rect l="l" t="t" r="r" b="b"/>
            <a:pathLst>
              <a:path w="1216708" h="1216708">
                <a:moveTo>
                  <a:pt x="0" y="0"/>
                </a:moveTo>
                <a:lnTo>
                  <a:pt x="1216708" y="0"/>
                </a:lnTo>
                <a:lnTo>
                  <a:pt x="1216708" y="1216708"/>
                </a:lnTo>
                <a:lnTo>
                  <a:pt x="0" y="1216708"/>
                </a:lnTo>
                <a:lnTo>
                  <a:pt x="0" y="0"/>
                </a:lnTo>
                <a:close/>
              </a:path>
            </a:pathLst>
          </a:custGeom>
          <a:blipFill>
            <a:blip r:embed="rId6"/>
            <a:stretch>
              <a:fillRect/>
            </a:stretch>
          </a:blipFill>
          <a:ln cap="sq">
            <a:noFill/>
            <a:prstDash val="solid"/>
            <a:miter/>
          </a:ln>
        </p:spPr>
        <p:txBody>
          <a:bodyPr/>
          <a:lstStyle/>
          <a:p>
            <a:endParaRPr lang="tr-TR"/>
          </a:p>
        </p:txBody>
      </p:sp>
      <p:sp>
        <p:nvSpPr>
          <p:cNvPr id="11" name="Freeform 11"/>
          <p:cNvSpPr/>
          <p:nvPr/>
        </p:nvSpPr>
        <p:spPr>
          <a:xfrm>
            <a:off x="851334" y="596667"/>
            <a:ext cx="2061427" cy="2061427"/>
          </a:xfrm>
          <a:custGeom>
            <a:avLst/>
            <a:gdLst/>
            <a:ahLst/>
            <a:cxnLst/>
            <a:rect l="l" t="t" r="r" b="b"/>
            <a:pathLst>
              <a:path w="2061427" h="2061427">
                <a:moveTo>
                  <a:pt x="0" y="0"/>
                </a:moveTo>
                <a:lnTo>
                  <a:pt x="2061428" y="0"/>
                </a:lnTo>
                <a:lnTo>
                  <a:pt x="2061428" y="2061427"/>
                </a:lnTo>
                <a:lnTo>
                  <a:pt x="0" y="2061427"/>
                </a:lnTo>
                <a:lnTo>
                  <a:pt x="0" y="0"/>
                </a:lnTo>
                <a:close/>
              </a:path>
            </a:pathLst>
          </a:custGeom>
          <a:blipFill>
            <a:blip r:embed="rId7">
              <a:extLst>
                <a:ext uri="{96DAC541-7B7A-43D3-8B79-37D633B846F1}">
                  <asvg:svgBlip xmlns:asvg="http://schemas.microsoft.com/office/drawing/2016/SVG/main" r:embed="rId8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tr-TR"/>
          </a:p>
        </p:txBody>
      </p:sp>
      <p:sp>
        <p:nvSpPr>
          <p:cNvPr id="12" name="Freeform 12"/>
          <p:cNvSpPr/>
          <p:nvPr/>
        </p:nvSpPr>
        <p:spPr>
          <a:xfrm>
            <a:off x="854169" y="7252751"/>
            <a:ext cx="386295" cy="386295"/>
          </a:xfrm>
          <a:custGeom>
            <a:avLst/>
            <a:gdLst/>
            <a:ahLst/>
            <a:cxnLst/>
            <a:rect l="l" t="t" r="r" b="b"/>
            <a:pathLst>
              <a:path w="386295" h="386295">
                <a:moveTo>
                  <a:pt x="0" y="0"/>
                </a:moveTo>
                <a:lnTo>
                  <a:pt x="386295" y="0"/>
                </a:lnTo>
                <a:lnTo>
                  <a:pt x="386295" y="386295"/>
                </a:lnTo>
                <a:lnTo>
                  <a:pt x="0" y="386295"/>
                </a:lnTo>
                <a:lnTo>
                  <a:pt x="0" y="0"/>
                </a:lnTo>
                <a:close/>
              </a:path>
            </a:pathLst>
          </a:custGeom>
          <a:blipFill>
            <a:blip r:embed="rId9">
              <a:extLst>
                <a:ext uri="{96DAC541-7B7A-43D3-8B79-37D633B846F1}">
                  <asvg:svgBlip xmlns:asvg="http://schemas.microsoft.com/office/drawing/2016/SVG/main" r:embed="rId10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tr-TR"/>
          </a:p>
        </p:txBody>
      </p:sp>
      <p:sp>
        <p:nvSpPr>
          <p:cNvPr id="13" name="Freeform 13"/>
          <p:cNvSpPr/>
          <p:nvPr/>
        </p:nvSpPr>
        <p:spPr>
          <a:xfrm>
            <a:off x="812686" y="7755911"/>
            <a:ext cx="595651" cy="347711"/>
          </a:xfrm>
          <a:custGeom>
            <a:avLst/>
            <a:gdLst/>
            <a:ahLst/>
            <a:cxnLst/>
            <a:rect l="l" t="t" r="r" b="b"/>
            <a:pathLst>
              <a:path w="595651" h="347711">
                <a:moveTo>
                  <a:pt x="0" y="0"/>
                </a:moveTo>
                <a:lnTo>
                  <a:pt x="595651" y="0"/>
                </a:lnTo>
                <a:lnTo>
                  <a:pt x="595651" y="347711"/>
                </a:lnTo>
                <a:lnTo>
                  <a:pt x="0" y="347711"/>
                </a:lnTo>
                <a:lnTo>
                  <a:pt x="0" y="0"/>
                </a:lnTo>
                <a:close/>
              </a:path>
            </a:pathLst>
          </a:custGeom>
          <a:blipFill>
            <a:blip r:embed="rId11">
              <a:extLst>
                <a:ext uri="{96DAC541-7B7A-43D3-8B79-37D633B846F1}">
                  <asvg:svgBlip xmlns:asvg="http://schemas.microsoft.com/office/drawing/2016/SVG/main" r:embed="rId12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tr-TR"/>
          </a:p>
        </p:txBody>
      </p:sp>
      <p:sp>
        <p:nvSpPr>
          <p:cNvPr id="17" name="TextBox 17"/>
          <p:cNvSpPr txBox="1"/>
          <p:nvPr/>
        </p:nvSpPr>
        <p:spPr>
          <a:xfrm>
            <a:off x="1882048" y="2358708"/>
            <a:ext cx="9440648" cy="35877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2800"/>
              </a:lnSpc>
            </a:pPr>
            <a:r>
              <a:rPr lang="en-US" sz="2000">
                <a:solidFill>
                  <a:srgbClr val="000000"/>
                </a:solidFill>
                <a:latin typeface="Roboto Condensed"/>
                <a:ea typeface="Roboto Condensed"/>
                <a:cs typeface="Roboto Condensed"/>
                <a:sym typeface="Roboto Condensed"/>
              </a:rPr>
              <a:t>ATÖLYELER</a:t>
            </a:r>
          </a:p>
        </p:txBody>
      </p:sp>
      <p:grpSp>
        <p:nvGrpSpPr>
          <p:cNvPr id="18" name="Group 18"/>
          <p:cNvGrpSpPr/>
          <p:nvPr/>
        </p:nvGrpSpPr>
        <p:grpSpPr>
          <a:xfrm>
            <a:off x="8256852" y="2195976"/>
            <a:ext cx="3241165" cy="5559935"/>
            <a:chOff x="0" y="0"/>
            <a:chExt cx="4321553" cy="7413246"/>
          </a:xfrm>
        </p:grpSpPr>
        <p:pic>
          <p:nvPicPr>
            <p:cNvPr id="19" name="Picture 19"/>
            <p:cNvPicPr>
              <a:picLocks noChangeAspect="1"/>
            </p:cNvPicPr>
            <p:nvPr/>
          </p:nvPicPr>
          <p:blipFill>
            <a:blip r:embed="rId13"/>
            <a:srcRect l="26775" t="9310" r="41432" b="14619"/>
            <a:stretch>
              <a:fillRect/>
            </a:stretch>
          </p:blipFill>
          <p:spPr>
            <a:xfrm>
              <a:off x="0" y="0"/>
              <a:ext cx="4321553" cy="7413246"/>
            </a:xfrm>
            <a:prstGeom prst="rect">
              <a:avLst/>
            </a:prstGeom>
          </p:spPr>
        </p:pic>
      </p:grpSp>
      <p:sp>
        <p:nvSpPr>
          <p:cNvPr id="20" name="Freeform 20"/>
          <p:cNvSpPr/>
          <p:nvPr/>
        </p:nvSpPr>
        <p:spPr>
          <a:xfrm>
            <a:off x="9838607" y="9258300"/>
            <a:ext cx="824341" cy="607951"/>
          </a:xfrm>
          <a:custGeom>
            <a:avLst/>
            <a:gdLst/>
            <a:ahLst/>
            <a:cxnLst/>
            <a:rect l="l" t="t" r="r" b="b"/>
            <a:pathLst>
              <a:path w="824341" h="607951">
                <a:moveTo>
                  <a:pt x="0" y="0"/>
                </a:moveTo>
                <a:lnTo>
                  <a:pt x="824341" y="0"/>
                </a:lnTo>
                <a:lnTo>
                  <a:pt x="824341" y="607951"/>
                </a:lnTo>
                <a:lnTo>
                  <a:pt x="0" y="607951"/>
                </a:lnTo>
                <a:lnTo>
                  <a:pt x="0" y="0"/>
                </a:lnTo>
                <a:close/>
              </a:path>
            </a:pathLst>
          </a:custGeom>
        </p:spPr>
        <p:txBody>
          <a:bodyPr/>
          <a:lstStyle/>
          <a:p>
            <a:endParaRPr lang="tr-TR"/>
          </a:p>
        </p:txBody>
      </p:sp>
      <p:sp>
        <p:nvSpPr>
          <p:cNvPr id="21" name="Freeform 21"/>
          <p:cNvSpPr/>
          <p:nvPr/>
        </p:nvSpPr>
        <p:spPr>
          <a:xfrm>
            <a:off x="10384741" y="9590801"/>
            <a:ext cx="556412" cy="569949"/>
          </a:xfrm>
          <a:custGeom>
            <a:avLst/>
            <a:gdLst/>
            <a:ahLst/>
            <a:cxnLst/>
            <a:rect l="l" t="t" r="r" b="b"/>
            <a:pathLst>
              <a:path w="556412" h="569949">
                <a:moveTo>
                  <a:pt x="0" y="0"/>
                </a:moveTo>
                <a:lnTo>
                  <a:pt x="556413" y="0"/>
                </a:lnTo>
                <a:lnTo>
                  <a:pt x="556413" y="569949"/>
                </a:lnTo>
                <a:lnTo>
                  <a:pt x="0" y="569949"/>
                </a:lnTo>
                <a:lnTo>
                  <a:pt x="0" y="0"/>
                </a:lnTo>
                <a:close/>
              </a:path>
            </a:pathLst>
          </a:custGeom>
          <a:blipFill>
            <a:blip r:embed="rId14">
              <a:extLst>
                <a:ext uri="{96DAC541-7B7A-43D3-8B79-37D633B846F1}">
                  <asvg:svgBlip xmlns:asvg="http://schemas.microsoft.com/office/drawing/2016/SVG/main" r:embed="rId15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tr-TR"/>
          </a:p>
        </p:txBody>
      </p:sp>
      <p:sp>
        <p:nvSpPr>
          <p:cNvPr id="22" name="TextBox 22"/>
          <p:cNvSpPr txBox="1"/>
          <p:nvPr/>
        </p:nvSpPr>
        <p:spPr>
          <a:xfrm>
            <a:off x="1589642" y="7248731"/>
            <a:ext cx="1419436" cy="345479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marL="0" lvl="0" indent="0" algn="l">
              <a:lnSpc>
                <a:spcPts val="2940"/>
              </a:lnSpc>
              <a:spcBef>
                <a:spcPct val="0"/>
              </a:spcBef>
            </a:pPr>
            <a:r>
              <a:rPr lang="en-US" sz="2100" b="1" dirty="0">
                <a:solidFill>
                  <a:srgbClr val="565656"/>
                </a:solidFill>
                <a:latin typeface="Montserrat Bold"/>
                <a:ea typeface="Montserrat Bold"/>
                <a:cs typeface="Montserrat Bold"/>
                <a:sym typeface="Montserrat Bold"/>
              </a:rPr>
              <a:t>60-120 dk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1589642" y="7756913"/>
            <a:ext cx="4887358" cy="356234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marL="0" lvl="0" indent="0" algn="l">
              <a:lnSpc>
                <a:spcPts val="2940"/>
              </a:lnSpc>
              <a:spcBef>
                <a:spcPct val="0"/>
              </a:spcBef>
            </a:pPr>
            <a:r>
              <a:rPr lang="en-US" sz="2100" b="1" u="none" strike="noStrike" dirty="0">
                <a:solidFill>
                  <a:srgbClr val="565656"/>
                </a:solidFill>
                <a:latin typeface="Montserrat Bold"/>
                <a:ea typeface="Montserrat Bold"/>
                <a:cs typeface="Montserrat Bold"/>
                <a:sym typeface="Montserrat Bold"/>
              </a:rPr>
              <a:t>1 moderatör, 1 koordinatör, asistan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834810" y="8265547"/>
            <a:ext cx="3279989" cy="345479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marL="0" lvl="0" indent="0" algn="l">
              <a:lnSpc>
                <a:spcPts val="2940"/>
              </a:lnSpc>
              <a:spcBef>
                <a:spcPct val="0"/>
              </a:spcBef>
            </a:pPr>
            <a:r>
              <a:rPr lang="en-US" sz="2100" b="1" u="none" strike="noStrike" dirty="0">
                <a:solidFill>
                  <a:srgbClr val="565656"/>
                </a:solidFill>
                <a:latin typeface="Montserrat Bold"/>
                <a:ea typeface="Montserrat Bold"/>
                <a:cs typeface="Montserrat Bold"/>
                <a:sym typeface="Montserrat Bold"/>
              </a:rPr>
              <a:t>Katılımcı Sayısı:  10-500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829209" y="3541176"/>
            <a:ext cx="7272389" cy="2846164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just">
              <a:lnSpc>
                <a:spcPts val="2800"/>
              </a:lnSpc>
            </a:pP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Harika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hediyelikler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olan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kar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kürelerini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atölyemizde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tüm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takımınızla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birlikte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yapıyorsunuz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.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Dilediğiniz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obje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veya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ürünleri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,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dilediğiniz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tasarımla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yerleştirdikten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sonra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kar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küresi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eserlerimizi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oluşturuyoruz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. </a:t>
            </a:r>
          </a:p>
          <a:p>
            <a:pPr algn="just">
              <a:lnSpc>
                <a:spcPts val="2800"/>
              </a:lnSpc>
            </a:pPr>
            <a:endParaRPr lang="en-US" sz="2000" dirty="0">
              <a:solidFill>
                <a:srgbClr val="565656"/>
              </a:solidFill>
              <a:latin typeface="Montserrat"/>
              <a:ea typeface="Montserrat"/>
              <a:cs typeface="Montserrat"/>
              <a:sym typeface="Montserrat"/>
            </a:endParaRPr>
          </a:p>
          <a:p>
            <a:pPr algn="just">
              <a:lnSpc>
                <a:spcPts val="2800"/>
              </a:lnSpc>
            </a:pP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Takımınızın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büyüklüğüne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göre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özel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ebatlarda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ürünler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de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üretilebilir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.</a:t>
            </a:r>
            <a:endParaRPr lang="en-US" sz="2000" dirty="0">
              <a:solidFill>
                <a:srgbClr val="565656"/>
              </a:solidFill>
              <a:latin typeface="Montserrat"/>
              <a:ea typeface="Montserrat"/>
              <a:cs typeface="Montserrat"/>
              <a:sym typeface="Montserrat"/>
              <a:hlinkClick r:id="rId16" tooltip="https://youtu.be/JG12LpqA1BI"/>
            </a:endParaRPr>
          </a:p>
          <a:p>
            <a:pPr algn="l">
              <a:lnSpc>
                <a:spcPts val="2800"/>
              </a:lnSpc>
            </a:pPr>
            <a:endParaRPr lang="en-US" sz="2000" dirty="0">
              <a:solidFill>
                <a:srgbClr val="565656"/>
              </a:solidFill>
              <a:latin typeface="Montserrat"/>
              <a:ea typeface="Montserrat"/>
              <a:cs typeface="Montserrat"/>
              <a:sym typeface="Montserrat"/>
              <a:hlinkClick r:id="rId16" tooltip="https://youtu.be/JG12LpqA1BI"/>
            </a:endParaRPr>
          </a:p>
        </p:txBody>
      </p:sp>
      <p:sp>
        <p:nvSpPr>
          <p:cNvPr id="26" name="TextBox 26"/>
          <p:cNvSpPr txBox="1"/>
          <p:nvPr/>
        </p:nvSpPr>
        <p:spPr>
          <a:xfrm>
            <a:off x="1028700" y="9463603"/>
            <a:ext cx="1980378" cy="26670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2160"/>
              </a:lnSpc>
            </a:pPr>
            <a:r>
              <a:rPr lang="en-US" sz="1800" b="1">
                <a:solidFill>
                  <a:srgbClr val="FFFFFF"/>
                </a:solidFill>
                <a:latin typeface="Montserrat Bold"/>
                <a:ea typeface="Montserrat Bold"/>
                <a:cs typeface="Montserrat Bold"/>
                <a:sym typeface="Montserrat Bold"/>
              </a:rPr>
              <a:t>Fiyat: </a:t>
            </a:r>
          </a:p>
        </p:txBody>
      </p:sp>
      <p:sp>
        <p:nvSpPr>
          <p:cNvPr id="27" name="TextBox 27"/>
          <p:cNvSpPr txBox="1"/>
          <p:nvPr/>
        </p:nvSpPr>
        <p:spPr>
          <a:xfrm>
            <a:off x="3187536" y="9528431"/>
            <a:ext cx="6371339" cy="32321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0" lvl="0" indent="0" algn="ctr">
              <a:lnSpc>
                <a:spcPts val="2660"/>
              </a:lnSpc>
              <a:spcBef>
                <a:spcPct val="0"/>
              </a:spcBef>
            </a:pPr>
            <a:r>
              <a:rPr lang="en-US" sz="190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http://www.m3.com.tr/kar-kuresi-yapim-atolyesi/ </a:t>
            </a:r>
          </a:p>
        </p:txBody>
      </p:sp>
      <p:sp>
        <p:nvSpPr>
          <p:cNvPr id="28" name="TextBox 28"/>
          <p:cNvSpPr txBox="1"/>
          <p:nvPr/>
        </p:nvSpPr>
        <p:spPr>
          <a:xfrm>
            <a:off x="5572493" y="9240719"/>
            <a:ext cx="1818907" cy="350082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marL="0" lvl="0" indent="0" algn="l">
              <a:lnSpc>
                <a:spcPts val="2940"/>
              </a:lnSpc>
              <a:spcBef>
                <a:spcPct val="0"/>
              </a:spcBef>
            </a:pPr>
            <a:r>
              <a:rPr lang="en-US" sz="2100" b="1" dirty="0">
                <a:solidFill>
                  <a:srgbClr val="565656"/>
                </a:solidFill>
                <a:latin typeface="Montserrat Bold"/>
                <a:ea typeface="Montserrat Bold"/>
                <a:cs typeface="Montserrat Bold"/>
                <a:sym typeface="Montserrat Bold"/>
              </a:rPr>
              <a:t>Detaylı bilgi:</a:t>
            </a:r>
          </a:p>
        </p:txBody>
      </p:sp>
      <p:sp>
        <p:nvSpPr>
          <p:cNvPr id="29" name="TextBox 29"/>
          <p:cNvSpPr txBox="1"/>
          <p:nvPr/>
        </p:nvSpPr>
        <p:spPr>
          <a:xfrm>
            <a:off x="1127035" y="1522605"/>
            <a:ext cx="9440648" cy="822868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6620"/>
              </a:lnSpc>
            </a:pPr>
            <a:r>
              <a:rPr lang="en-US" sz="4728">
                <a:solidFill>
                  <a:srgbClr val="000000"/>
                </a:solidFill>
                <a:latin typeface="Roboto Condensed"/>
                <a:ea typeface="Roboto Condensed"/>
                <a:cs typeface="Roboto Condensed"/>
                <a:sym typeface="Roboto Condensed"/>
              </a:rPr>
              <a:t>KAR KÜRESİ ATÖLYESİ</a:t>
            </a:r>
          </a:p>
        </p:txBody>
      </p:sp>
    </p:spTree>
  </p:cSld>
  <p:clrMapOvr>
    <a:masterClrMapping/>
  </p:clrMapOvr>
</p:sld>
</file>

<file path=ppt/slides/slide8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2"/>
          <p:cNvGrpSpPr/>
          <p:nvPr/>
        </p:nvGrpSpPr>
        <p:grpSpPr>
          <a:xfrm>
            <a:off x="9414121" y="0"/>
            <a:ext cx="8873880" cy="10287000"/>
            <a:chOff x="0" y="0"/>
            <a:chExt cx="3358824" cy="2709333"/>
          </a:xfrm>
          <a:solidFill>
            <a:schemeClr val="accent3">
              <a:lumMod val="75000"/>
            </a:schemeClr>
          </a:solidFill>
        </p:grpSpPr>
        <p:sp>
          <p:nvSpPr>
            <p:cNvPr id="3" name="Freeform 3"/>
            <p:cNvSpPr/>
            <p:nvPr/>
          </p:nvSpPr>
          <p:spPr>
            <a:xfrm>
              <a:off x="0" y="0"/>
              <a:ext cx="3358824" cy="2709333"/>
            </a:xfrm>
            <a:custGeom>
              <a:avLst/>
              <a:gdLst/>
              <a:ahLst/>
              <a:cxnLst/>
              <a:rect l="l" t="t" r="r" b="b"/>
              <a:pathLst>
                <a:path w="3358824" h="2709333">
                  <a:moveTo>
                    <a:pt x="0" y="0"/>
                  </a:moveTo>
                  <a:lnTo>
                    <a:pt x="3358824" y="0"/>
                  </a:lnTo>
                  <a:lnTo>
                    <a:pt x="3358824" y="2709333"/>
                  </a:lnTo>
                  <a:lnTo>
                    <a:pt x="0" y="2709333"/>
                  </a:lnTo>
                  <a:close/>
                </a:path>
              </a:pathLst>
            </a:custGeom>
            <a:grpFill/>
          </p:spPr>
          <p:txBody>
            <a:bodyPr/>
            <a:lstStyle/>
            <a:p>
              <a:endParaRPr lang="tr-TR"/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0" y="-38100"/>
              <a:ext cx="3358824" cy="2747433"/>
            </a:xfrm>
            <a:prstGeom prst="rect">
              <a:avLst/>
            </a:prstGeom>
            <a:grpFill/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940"/>
                </a:lnSpc>
              </a:pPr>
              <a:endParaRPr/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11653271" y="2195976"/>
            <a:ext cx="3241165" cy="5559935"/>
            <a:chOff x="0" y="0"/>
            <a:chExt cx="4321553" cy="7413246"/>
          </a:xfrm>
        </p:grpSpPr>
        <p:pic>
          <p:nvPicPr>
            <p:cNvPr id="6" name="Picture 6"/>
            <p:cNvPicPr>
              <a:picLocks noChangeAspect="1"/>
            </p:cNvPicPr>
            <p:nvPr/>
          </p:nvPicPr>
          <p:blipFill>
            <a:blip r:embed="rId2"/>
            <a:srcRect l="28361" t="11453" r="40738" b="14228"/>
            <a:stretch>
              <a:fillRect/>
            </a:stretch>
          </p:blipFill>
          <p:spPr>
            <a:xfrm>
              <a:off x="0" y="0"/>
              <a:ext cx="4321553" cy="7413246"/>
            </a:xfrm>
            <a:prstGeom prst="rect">
              <a:avLst/>
            </a:prstGeom>
          </p:spPr>
        </p:pic>
      </p:grpSp>
      <p:grpSp>
        <p:nvGrpSpPr>
          <p:cNvPr id="7" name="Group 7"/>
          <p:cNvGrpSpPr/>
          <p:nvPr/>
        </p:nvGrpSpPr>
        <p:grpSpPr>
          <a:xfrm>
            <a:off x="15046835" y="2195976"/>
            <a:ext cx="3241165" cy="5559935"/>
            <a:chOff x="0" y="0"/>
            <a:chExt cx="4321553" cy="7413246"/>
          </a:xfrm>
        </p:grpSpPr>
        <p:pic>
          <p:nvPicPr>
            <p:cNvPr id="8" name="Picture 8"/>
            <p:cNvPicPr>
              <a:picLocks noChangeAspect="1"/>
            </p:cNvPicPr>
            <p:nvPr/>
          </p:nvPicPr>
          <p:blipFill>
            <a:blip r:embed="rId3"/>
            <a:srcRect l="22273"/>
            <a:stretch>
              <a:fillRect/>
            </a:stretch>
          </p:blipFill>
          <p:spPr>
            <a:xfrm>
              <a:off x="0" y="0"/>
              <a:ext cx="4321553" cy="7413246"/>
            </a:xfrm>
            <a:prstGeom prst="rect">
              <a:avLst/>
            </a:prstGeom>
          </p:spPr>
        </p:pic>
      </p:grpSp>
      <p:sp>
        <p:nvSpPr>
          <p:cNvPr id="9" name="Freeform 9"/>
          <p:cNvSpPr/>
          <p:nvPr/>
        </p:nvSpPr>
        <p:spPr>
          <a:xfrm>
            <a:off x="12400255" y="9021491"/>
            <a:ext cx="3211827" cy="2879938"/>
          </a:xfrm>
          <a:custGeom>
            <a:avLst/>
            <a:gdLst/>
            <a:ahLst/>
            <a:cxnLst/>
            <a:rect l="l" t="t" r="r" b="b"/>
            <a:pathLst>
              <a:path w="3211827" h="2879938">
                <a:moveTo>
                  <a:pt x="0" y="0"/>
                </a:moveTo>
                <a:lnTo>
                  <a:pt x="3211827" y="0"/>
                </a:lnTo>
                <a:lnTo>
                  <a:pt x="3211827" y="2879938"/>
                </a:lnTo>
                <a:lnTo>
                  <a:pt x="0" y="2879938"/>
                </a:lnTo>
                <a:lnTo>
                  <a:pt x="0" y="0"/>
                </a:lnTo>
                <a:close/>
              </a:path>
            </a:pathLst>
          </a:custGeom>
          <a:blipFill>
            <a:blip r:embed="rId4">
              <a:extLst>
                <a:ext uri="{96DAC541-7B7A-43D3-8B79-37D633B846F1}">
                  <asvg:svgBlip xmlns:asvg="http://schemas.microsoft.com/office/drawing/2016/SVG/main" r:embed="rId5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tr-TR"/>
          </a:p>
        </p:txBody>
      </p:sp>
      <p:sp>
        <p:nvSpPr>
          <p:cNvPr id="10" name="Freeform 10"/>
          <p:cNvSpPr/>
          <p:nvPr/>
        </p:nvSpPr>
        <p:spPr>
          <a:xfrm>
            <a:off x="16052795" y="596667"/>
            <a:ext cx="1216708" cy="1216708"/>
          </a:xfrm>
          <a:custGeom>
            <a:avLst/>
            <a:gdLst/>
            <a:ahLst/>
            <a:cxnLst/>
            <a:rect l="l" t="t" r="r" b="b"/>
            <a:pathLst>
              <a:path w="1216708" h="1216708">
                <a:moveTo>
                  <a:pt x="0" y="0"/>
                </a:moveTo>
                <a:lnTo>
                  <a:pt x="1216708" y="0"/>
                </a:lnTo>
                <a:lnTo>
                  <a:pt x="1216708" y="1216708"/>
                </a:lnTo>
                <a:lnTo>
                  <a:pt x="0" y="1216708"/>
                </a:lnTo>
                <a:lnTo>
                  <a:pt x="0" y="0"/>
                </a:lnTo>
                <a:close/>
              </a:path>
            </a:pathLst>
          </a:custGeom>
          <a:blipFill>
            <a:blip r:embed="rId6"/>
            <a:stretch>
              <a:fillRect/>
            </a:stretch>
          </a:blipFill>
          <a:ln cap="sq">
            <a:noFill/>
            <a:prstDash val="solid"/>
            <a:miter/>
          </a:ln>
        </p:spPr>
        <p:txBody>
          <a:bodyPr/>
          <a:lstStyle/>
          <a:p>
            <a:endParaRPr lang="tr-TR"/>
          </a:p>
        </p:txBody>
      </p:sp>
      <p:sp>
        <p:nvSpPr>
          <p:cNvPr id="11" name="Freeform 11"/>
          <p:cNvSpPr/>
          <p:nvPr/>
        </p:nvSpPr>
        <p:spPr>
          <a:xfrm>
            <a:off x="851334" y="596667"/>
            <a:ext cx="2061427" cy="2061427"/>
          </a:xfrm>
          <a:custGeom>
            <a:avLst/>
            <a:gdLst/>
            <a:ahLst/>
            <a:cxnLst/>
            <a:rect l="l" t="t" r="r" b="b"/>
            <a:pathLst>
              <a:path w="2061427" h="2061427">
                <a:moveTo>
                  <a:pt x="0" y="0"/>
                </a:moveTo>
                <a:lnTo>
                  <a:pt x="2061428" y="0"/>
                </a:lnTo>
                <a:lnTo>
                  <a:pt x="2061428" y="2061427"/>
                </a:lnTo>
                <a:lnTo>
                  <a:pt x="0" y="2061427"/>
                </a:lnTo>
                <a:lnTo>
                  <a:pt x="0" y="0"/>
                </a:lnTo>
                <a:close/>
              </a:path>
            </a:pathLst>
          </a:custGeom>
          <a:blipFill>
            <a:blip r:embed="rId7">
              <a:extLst>
                <a:ext uri="{96DAC541-7B7A-43D3-8B79-37D633B846F1}">
                  <asvg:svgBlip xmlns:asvg="http://schemas.microsoft.com/office/drawing/2016/SVG/main" r:embed="rId8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tr-TR"/>
          </a:p>
        </p:txBody>
      </p:sp>
      <p:sp>
        <p:nvSpPr>
          <p:cNvPr id="12" name="Freeform 12"/>
          <p:cNvSpPr/>
          <p:nvPr/>
        </p:nvSpPr>
        <p:spPr>
          <a:xfrm>
            <a:off x="854169" y="7252751"/>
            <a:ext cx="386295" cy="386295"/>
          </a:xfrm>
          <a:custGeom>
            <a:avLst/>
            <a:gdLst/>
            <a:ahLst/>
            <a:cxnLst/>
            <a:rect l="l" t="t" r="r" b="b"/>
            <a:pathLst>
              <a:path w="386295" h="386295">
                <a:moveTo>
                  <a:pt x="0" y="0"/>
                </a:moveTo>
                <a:lnTo>
                  <a:pt x="386295" y="0"/>
                </a:lnTo>
                <a:lnTo>
                  <a:pt x="386295" y="386295"/>
                </a:lnTo>
                <a:lnTo>
                  <a:pt x="0" y="386295"/>
                </a:lnTo>
                <a:lnTo>
                  <a:pt x="0" y="0"/>
                </a:lnTo>
                <a:close/>
              </a:path>
            </a:pathLst>
          </a:custGeom>
          <a:blipFill>
            <a:blip r:embed="rId9">
              <a:extLst>
                <a:ext uri="{96DAC541-7B7A-43D3-8B79-37D633B846F1}">
                  <asvg:svgBlip xmlns:asvg="http://schemas.microsoft.com/office/drawing/2016/SVG/main" r:embed="rId10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tr-TR"/>
          </a:p>
        </p:txBody>
      </p:sp>
      <p:sp>
        <p:nvSpPr>
          <p:cNvPr id="13" name="Freeform 13"/>
          <p:cNvSpPr/>
          <p:nvPr/>
        </p:nvSpPr>
        <p:spPr>
          <a:xfrm>
            <a:off x="812686" y="7755911"/>
            <a:ext cx="595651" cy="347711"/>
          </a:xfrm>
          <a:custGeom>
            <a:avLst/>
            <a:gdLst/>
            <a:ahLst/>
            <a:cxnLst/>
            <a:rect l="l" t="t" r="r" b="b"/>
            <a:pathLst>
              <a:path w="595651" h="347711">
                <a:moveTo>
                  <a:pt x="0" y="0"/>
                </a:moveTo>
                <a:lnTo>
                  <a:pt x="595651" y="0"/>
                </a:lnTo>
                <a:lnTo>
                  <a:pt x="595651" y="347711"/>
                </a:lnTo>
                <a:lnTo>
                  <a:pt x="0" y="347711"/>
                </a:lnTo>
                <a:lnTo>
                  <a:pt x="0" y="0"/>
                </a:lnTo>
                <a:close/>
              </a:path>
            </a:pathLst>
          </a:custGeom>
          <a:blipFill>
            <a:blip r:embed="rId11">
              <a:extLst>
                <a:ext uri="{96DAC541-7B7A-43D3-8B79-37D633B846F1}">
                  <asvg:svgBlip xmlns:asvg="http://schemas.microsoft.com/office/drawing/2016/SVG/main" r:embed="rId12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tr-TR"/>
          </a:p>
        </p:txBody>
      </p:sp>
      <p:sp>
        <p:nvSpPr>
          <p:cNvPr id="17" name="TextBox 17"/>
          <p:cNvSpPr txBox="1"/>
          <p:nvPr/>
        </p:nvSpPr>
        <p:spPr>
          <a:xfrm>
            <a:off x="1882048" y="2358708"/>
            <a:ext cx="9440648" cy="35877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2800"/>
              </a:lnSpc>
            </a:pPr>
            <a:r>
              <a:rPr lang="en-US" sz="2000">
                <a:solidFill>
                  <a:srgbClr val="000000"/>
                </a:solidFill>
                <a:latin typeface="Roboto Condensed"/>
                <a:ea typeface="Roboto Condensed"/>
                <a:cs typeface="Roboto Condensed"/>
                <a:sym typeface="Roboto Condensed"/>
              </a:rPr>
              <a:t>ATÖLYELER</a:t>
            </a:r>
          </a:p>
        </p:txBody>
      </p:sp>
      <p:grpSp>
        <p:nvGrpSpPr>
          <p:cNvPr id="18" name="Group 18"/>
          <p:cNvGrpSpPr/>
          <p:nvPr/>
        </p:nvGrpSpPr>
        <p:grpSpPr>
          <a:xfrm>
            <a:off x="8256852" y="2195976"/>
            <a:ext cx="3241165" cy="5559935"/>
            <a:chOff x="0" y="0"/>
            <a:chExt cx="4321553" cy="7413246"/>
          </a:xfrm>
        </p:grpSpPr>
        <p:pic>
          <p:nvPicPr>
            <p:cNvPr id="19" name="Picture 19"/>
            <p:cNvPicPr>
              <a:picLocks noChangeAspect="1"/>
            </p:cNvPicPr>
            <p:nvPr/>
          </p:nvPicPr>
          <p:blipFill>
            <a:blip r:embed="rId13"/>
            <a:srcRect l="24352" t="4948" r="40904" b="7741"/>
            <a:stretch>
              <a:fillRect/>
            </a:stretch>
          </p:blipFill>
          <p:spPr>
            <a:xfrm>
              <a:off x="0" y="0"/>
              <a:ext cx="4321553" cy="7413246"/>
            </a:xfrm>
            <a:prstGeom prst="rect">
              <a:avLst/>
            </a:prstGeom>
          </p:spPr>
        </p:pic>
      </p:grpSp>
      <p:sp>
        <p:nvSpPr>
          <p:cNvPr id="20" name="Freeform 20"/>
          <p:cNvSpPr/>
          <p:nvPr/>
        </p:nvSpPr>
        <p:spPr>
          <a:xfrm>
            <a:off x="9838607" y="9258300"/>
            <a:ext cx="824341" cy="607951"/>
          </a:xfrm>
          <a:custGeom>
            <a:avLst/>
            <a:gdLst/>
            <a:ahLst/>
            <a:cxnLst/>
            <a:rect l="l" t="t" r="r" b="b"/>
            <a:pathLst>
              <a:path w="824341" h="607951">
                <a:moveTo>
                  <a:pt x="0" y="0"/>
                </a:moveTo>
                <a:lnTo>
                  <a:pt x="824341" y="0"/>
                </a:lnTo>
                <a:lnTo>
                  <a:pt x="824341" y="607951"/>
                </a:lnTo>
                <a:lnTo>
                  <a:pt x="0" y="607951"/>
                </a:lnTo>
                <a:lnTo>
                  <a:pt x="0" y="0"/>
                </a:lnTo>
                <a:close/>
              </a:path>
            </a:pathLst>
          </a:custGeom>
        </p:spPr>
        <p:txBody>
          <a:bodyPr/>
          <a:lstStyle/>
          <a:p>
            <a:endParaRPr lang="tr-TR"/>
          </a:p>
        </p:txBody>
      </p:sp>
      <p:sp>
        <p:nvSpPr>
          <p:cNvPr id="21" name="Freeform 21"/>
          <p:cNvSpPr/>
          <p:nvPr/>
        </p:nvSpPr>
        <p:spPr>
          <a:xfrm>
            <a:off x="10384741" y="9590801"/>
            <a:ext cx="556412" cy="569949"/>
          </a:xfrm>
          <a:custGeom>
            <a:avLst/>
            <a:gdLst/>
            <a:ahLst/>
            <a:cxnLst/>
            <a:rect l="l" t="t" r="r" b="b"/>
            <a:pathLst>
              <a:path w="556412" h="569949">
                <a:moveTo>
                  <a:pt x="0" y="0"/>
                </a:moveTo>
                <a:lnTo>
                  <a:pt x="556413" y="0"/>
                </a:lnTo>
                <a:lnTo>
                  <a:pt x="556413" y="569949"/>
                </a:lnTo>
                <a:lnTo>
                  <a:pt x="0" y="569949"/>
                </a:lnTo>
                <a:lnTo>
                  <a:pt x="0" y="0"/>
                </a:lnTo>
                <a:close/>
              </a:path>
            </a:pathLst>
          </a:custGeom>
          <a:blipFill>
            <a:blip r:embed="rId14">
              <a:extLst>
                <a:ext uri="{96DAC541-7B7A-43D3-8B79-37D633B846F1}">
                  <asvg:svgBlip xmlns:asvg="http://schemas.microsoft.com/office/drawing/2016/SVG/main" r:embed="rId15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tr-TR"/>
          </a:p>
        </p:txBody>
      </p:sp>
      <p:sp>
        <p:nvSpPr>
          <p:cNvPr id="22" name="TextBox 22"/>
          <p:cNvSpPr txBox="1"/>
          <p:nvPr/>
        </p:nvSpPr>
        <p:spPr>
          <a:xfrm>
            <a:off x="1589642" y="7248731"/>
            <a:ext cx="1419436" cy="345479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marL="0" lvl="0" indent="0" algn="l">
              <a:lnSpc>
                <a:spcPts val="2940"/>
              </a:lnSpc>
              <a:spcBef>
                <a:spcPct val="0"/>
              </a:spcBef>
            </a:pPr>
            <a:r>
              <a:rPr lang="en-US" sz="2100" b="1" dirty="0">
                <a:solidFill>
                  <a:srgbClr val="565656"/>
                </a:solidFill>
                <a:latin typeface="Montserrat Bold"/>
                <a:ea typeface="Montserrat Bold"/>
                <a:cs typeface="Montserrat Bold"/>
                <a:sym typeface="Montserrat Bold"/>
              </a:rPr>
              <a:t>60-120 dk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1589642" y="7756913"/>
            <a:ext cx="4887358" cy="356234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marL="0" lvl="0" indent="0" algn="l">
              <a:lnSpc>
                <a:spcPts val="2940"/>
              </a:lnSpc>
              <a:spcBef>
                <a:spcPct val="0"/>
              </a:spcBef>
            </a:pPr>
            <a:r>
              <a:rPr lang="en-US" sz="2100" b="1" u="none" strike="noStrike">
                <a:solidFill>
                  <a:srgbClr val="565656"/>
                </a:solidFill>
                <a:latin typeface="Montserrat Bold"/>
                <a:ea typeface="Montserrat Bold"/>
                <a:cs typeface="Montserrat Bold"/>
                <a:sym typeface="Montserrat Bold"/>
              </a:rPr>
              <a:t>1 moderatör, 1 koordinatör, asistan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834810" y="8265547"/>
            <a:ext cx="3356189" cy="345479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marL="0" lvl="0" indent="0" algn="l">
              <a:lnSpc>
                <a:spcPts val="2940"/>
              </a:lnSpc>
              <a:spcBef>
                <a:spcPct val="0"/>
              </a:spcBef>
            </a:pPr>
            <a:r>
              <a:rPr lang="en-US" sz="2100" b="1" u="none" strike="noStrike" dirty="0">
                <a:solidFill>
                  <a:srgbClr val="565656"/>
                </a:solidFill>
                <a:latin typeface="Montserrat Bold"/>
                <a:ea typeface="Montserrat Bold"/>
                <a:cs typeface="Montserrat Bold"/>
                <a:sym typeface="Montserrat Bold"/>
              </a:rPr>
              <a:t>Katılımcı Sayısı:  10-500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829209" y="3541176"/>
            <a:ext cx="7171791" cy="3205236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just">
              <a:lnSpc>
                <a:spcPts val="2800"/>
              </a:lnSpc>
            </a:pP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Ofisiniz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için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minyatür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bahçeler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yapmaya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hazır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mısınız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?</a:t>
            </a:r>
          </a:p>
          <a:p>
            <a:pPr algn="just">
              <a:lnSpc>
                <a:spcPts val="2800"/>
              </a:lnSpc>
            </a:pPr>
            <a:endParaRPr lang="en-US" sz="2000" dirty="0">
              <a:solidFill>
                <a:srgbClr val="565656"/>
              </a:solidFill>
              <a:latin typeface="Montserrat"/>
              <a:ea typeface="Montserrat"/>
              <a:cs typeface="Montserrat"/>
              <a:sym typeface="Montserrat"/>
            </a:endParaRPr>
          </a:p>
          <a:p>
            <a:pPr algn="just">
              <a:lnSpc>
                <a:spcPts val="2800"/>
              </a:lnSpc>
            </a:pP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İster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evinizde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ister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ofisinizde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dekorasyonun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içine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dahil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edebileceğiniz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minyatür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bahçelerinizi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birlikte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yapıyoruz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.</a:t>
            </a:r>
          </a:p>
          <a:p>
            <a:pPr algn="just">
              <a:lnSpc>
                <a:spcPts val="2800"/>
              </a:lnSpc>
            </a:pPr>
            <a:endParaRPr lang="en-US" sz="2000" dirty="0">
              <a:solidFill>
                <a:srgbClr val="565656"/>
              </a:solidFill>
              <a:latin typeface="Montserrat"/>
              <a:ea typeface="Montserrat"/>
              <a:cs typeface="Montserrat"/>
              <a:sym typeface="Montserrat"/>
            </a:endParaRPr>
          </a:p>
          <a:p>
            <a:pPr algn="just">
              <a:lnSpc>
                <a:spcPts val="2800"/>
              </a:lnSpc>
            </a:pP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Terrarium’un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en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önemli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özelliği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,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normalde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ev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içinde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bakamayacağımız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yüksek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nem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oranına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ihtiyaç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duyan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tropik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bitkileri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yaşatmamıza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fırsat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vermesidir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.</a:t>
            </a:r>
            <a:endParaRPr lang="en-US" sz="2000" dirty="0">
              <a:solidFill>
                <a:srgbClr val="565656"/>
              </a:solidFill>
              <a:latin typeface="Montserrat"/>
              <a:ea typeface="Montserrat"/>
              <a:cs typeface="Montserrat"/>
              <a:sym typeface="Montserrat"/>
              <a:hlinkClick r:id="rId16" tooltip="https://youtu.be/JG12LpqA1BI"/>
            </a:endParaRPr>
          </a:p>
          <a:p>
            <a:pPr algn="l">
              <a:lnSpc>
                <a:spcPts val="2800"/>
              </a:lnSpc>
            </a:pPr>
            <a:endParaRPr lang="en-US" sz="2000" dirty="0">
              <a:solidFill>
                <a:srgbClr val="565656"/>
              </a:solidFill>
              <a:latin typeface="Montserrat"/>
              <a:ea typeface="Montserrat"/>
              <a:cs typeface="Montserrat"/>
              <a:sym typeface="Montserrat"/>
              <a:hlinkClick r:id="rId16" tooltip="https://youtu.be/JG12LpqA1BI"/>
            </a:endParaRPr>
          </a:p>
        </p:txBody>
      </p:sp>
      <p:sp>
        <p:nvSpPr>
          <p:cNvPr id="26" name="TextBox 26"/>
          <p:cNvSpPr txBox="1"/>
          <p:nvPr/>
        </p:nvSpPr>
        <p:spPr>
          <a:xfrm>
            <a:off x="1028700" y="9463603"/>
            <a:ext cx="1980378" cy="26670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2160"/>
              </a:lnSpc>
            </a:pPr>
            <a:r>
              <a:rPr lang="en-US" sz="1800" b="1">
                <a:solidFill>
                  <a:srgbClr val="FFFFFF"/>
                </a:solidFill>
                <a:latin typeface="Montserrat Bold"/>
                <a:ea typeface="Montserrat Bold"/>
                <a:cs typeface="Montserrat Bold"/>
                <a:sym typeface="Montserrat Bold"/>
              </a:rPr>
              <a:t>Fiyat: </a:t>
            </a:r>
          </a:p>
        </p:txBody>
      </p:sp>
      <p:sp>
        <p:nvSpPr>
          <p:cNvPr id="27" name="TextBox 27"/>
          <p:cNvSpPr txBox="1"/>
          <p:nvPr/>
        </p:nvSpPr>
        <p:spPr>
          <a:xfrm>
            <a:off x="3187536" y="9528431"/>
            <a:ext cx="6371339" cy="32321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0" lvl="0" indent="0" algn="ctr">
              <a:lnSpc>
                <a:spcPts val="2660"/>
              </a:lnSpc>
              <a:spcBef>
                <a:spcPct val="0"/>
              </a:spcBef>
            </a:pPr>
            <a:r>
              <a:rPr lang="en-US" sz="190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https://www.m3.com.tr/terrarium-atolyesi/</a:t>
            </a:r>
          </a:p>
        </p:txBody>
      </p:sp>
      <p:sp>
        <p:nvSpPr>
          <p:cNvPr id="28" name="TextBox 28"/>
          <p:cNvSpPr txBox="1"/>
          <p:nvPr/>
        </p:nvSpPr>
        <p:spPr>
          <a:xfrm>
            <a:off x="5572493" y="9240719"/>
            <a:ext cx="1818907" cy="350082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marL="0" lvl="0" indent="0" algn="l">
              <a:lnSpc>
                <a:spcPts val="2940"/>
              </a:lnSpc>
              <a:spcBef>
                <a:spcPct val="0"/>
              </a:spcBef>
            </a:pPr>
            <a:r>
              <a:rPr lang="en-US" sz="2100" b="1" dirty="0">
                <a:solidFill>
                  <a:srgbClr val="565656"/>
                </a:solidFill>
                <a:latin typeface="Montserrat Bold"/>
                <a:ea typeface="Montserrat Bold"/>
                <a:cs typeface="Montserrat Bold"/>
                <a:sym typeface="Montserrat Bold"/>
              </a:rPr>
              <a:t>Detaylı bilgi:</a:t>
            </a:r>
          </a:p>
        </p:txBody>
      </p:sp>
      <p:sp>
        <p:nvSpPr>
          <p:cNvPr id="29" name="TextBox 29"/>
          <p:cNvSpPr txBox="1"/>
          <p:nvPr/>
        </p:nvSpPr>
        <p:spPr>
          <a:xfrm>
            <a:off x="1127035" y="1522605"/>
            <a:ext cx="9440648" cy="822868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6620"/>
              </a:lnSpc>
            </a:pPr>
            <a:r>
              <a:rPr lang="en-US" sz="4728">
                <a:solidFill>
                  <a:srgbClr val="000000"/>
                </a:solidFill>
                <a:latin typeface="Roboto Condensed"/>
                <a:ea typeface="Roboto Condensed"/>
                <a:cs typeface="Roboto Condensed"/>
                <a:sym typeface="Roboto Condensed"/>
              </a:rPr>
              <a:t>TERRARIUM ATÖLYESİ</a:t>
            </a:r>
          </a:p>
        </p:txBody>
      </p:sp>
    </p:spTree>
  </p:cSld>
  <p:clrMapOvr>
    <a:masterClrMapping/>
  </p:clrMapOvr>
</p:sld>
</file>

<file path=ppt/slides/slide8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2"/>
          <p:cNvGrpSpPr/>
          <p:nvPr/>
        </p:nvGrpSpPr>
        <p:grpSpPr>
          <a:xfrm>
            <a:off x="9414121" y="0"/>
            <a:ext cx="8873880" cy="10287000"/>
            <a:chOff x="0" y="0"/>
            <a:chExt cx="3358824" cy="2709333"/>
          </a:xfrm>
          <a:solidFill>
            <a:schemeClr val="accent3">
              <a:lumMod val="75000"/>
            </a:schemeClr>
          </a:solidFill>
        </p:grpSpPr>
        <p:sp>
          <p:nvSpPr>
            <p:cNvPr id="3" name="Freeform 3"/>
            <p:cNvSpPr/>
            <p:nvPr/>
          </p:nvSpPr>
          <p:spPr>
            <a:xfrm>
              <a:off x="0" y="0"/>
              <a:ext cx="3358824" cy="2709333"/>
            </a:xfrm>
            <a:custGeom>
              <a:avLst/>
              <a:gdLst/>
              <a:ahLst/>
              <a:cxnLst/>
              <a:rect l="l" t="t" r="r" b="b"/>
              <a:pathLst>
                <a:path w="3358824" h="2709333">
                  <a:moveTo>
                    <a:pt x="0" y="0"/>
                  </a:moveTo>
                  <a:lnTo>
                    <a:pt x="3358824" y="0"/>
                  </a:lnTo>
                  <a:lnTo>
                    <a:pt x="3358824" y="2709333"/>
                  </a:lnTo>
                  <a:lnTo>
                    <a:pt x="0" y="2709333"/>
                  </a:lnTo>
                  <a:close/>
                </a:path>
              </a:pathLst>
            </a:custGeom>
            <a:grpFill/>
          </p:spPr>
          <p:txBody>
            <a:bodyPr/>
            <a:lstStyle/>
            <a:p>
              <a:endParaRPr lang="tr-TR"/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0" y="-38100"/>
              <a:ext cx="3358824" cy="2747433"/>
            </a:xfrm>
            <a:prstGeom prst="rect">
              <a:avLst/>
            </a:prstGeom>
            <a:grpFill/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940"/>
                </a:lnSpc>
              </a:pPr>
              <a:endParaRPr/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11653271" y="2195976"/>
            <a:ext cx="3241165" cy="5559935"/>
            <a:chOff x="0" y="0"/>
            <a:chExt cx="4321553" cy="7413246"/>
          </a:xfrm>
        </p:grpSpPr>
        <p:pic>
          <p:nvPicPr>
            <p:cNvPr id="6" name="Picture 6"/>
            <p:cNvPicPr>
              <a:picLocks noChangeAspect="1"/>
            </p:cNvPicPr>
            <p:nvPr/>
          </p:nvPicPr>
          <p:blipFill>
            <a:blip r:embed="rId2"/>
            <a:srcRect l="36188" t="3039" r="33777" b="50867"/>
            <a:stretch>
              <a:fillRect/>
            </a:stretch>
          </p:blipFill>
          <p:spPr>
            <a:xfrm>
              <a:off x="0" y="0"/>
              <a:ext cx="4321553" cy="7413246"/>
            </a:xfrm>
            <a:prstGeom prst="rect">
              <a:avLst/>
            </a:prstGeom>
          </p:spPr>
        </p:pic>
      </p:grpSp>
      <p:grpSp>
        <p:nvGrpSpPr>
          <p:cNvPr id="7" name="Group 7"/>
          <p:cNvGrpSpPr/>
          <p:nvPr/>
        </p:nvGrpSpPr>
        <p:grpSpPr>
          <a:xfrm>
            <a:off x="15046835" y="2195976"/>
            <a:ext cx="3241165" cy="5559935"/>
            <a:chOff x="0" y="0"/>
            <a:chExt cx="4321553" cy="7413246"/>
          </a:xfrm>
        </p:grpSpPr>
        <p:pic>
          <p:nvPicPr>
            <p:cNvPr id="8" name="Picture 8"/>
            <p:cNvPicPr>
              <a:picLocks noChangeAspect="1"/>
            </p:cNvPicPr>
            <p:nvPr/>
          </p:nvPicPr>
          <p:blipFill>
            <a:blip r:embed="rId3"/>
            <a:srcRect t="1754" b="1754"/>
            <a:stretch>
              <a:fillRect/>
            </a:stretch>
          </p:blipFill>
          <p:spPr>
            <a:xfrm>
              <a:off x="0" y="0"/>
              <a:ext cx="4321553" cy="7413246"/>
            </a:xfrm>
            <a:prstGeom prst="rect">
              <a:avLst/>
            </a:prstGeom>
          </p:spPr>
        </p:pic>
      </p:grpSp>
      <p:sp>
        <p:nvSpPr>
          <p:cNvPr id="9" name="Freeform 9"/>
          <p:cNvSpPr/>
          <p:nvPr/>
        </p:nvSpPr>
        <p:spPr>
          <a:xfrm>
            <a:off x="12400255" y="9021491"/>
            <a:ext cx="3211827" cy="2879938"/>
          </a:xfrm>
          <a:custGeom>
            <a:avLst/>
            <a:gdLst/>
            <a:ahLst/>
            <a:cxnLst/>
            <a:rect l="l" t="t" r="r" b="b"/>
            <a:pathLst>
              <a:path w="3211827" h="2879938">
                <a:moveTo>
                  <a:pt x="0" y="0"/>
                </a:moveTo>
                <a:lnTo>
                  <a:pt x="3211827" y="0"/>
                </a:lnTo>
                <a:lnTo>
                  <a:pt x="3211827" y="2879938"/>
                </a:lnTo>
                <a:lnTo>
                  <a:pt x="0" y="2879938"/>
                </a:lnTo>
                <a:lnTo>
                  <a:pt x="0" y="0"/>
                </a:lnTo>
                <a:close/>
              </a:path>
            </a:pathLst>
          </a:custGeom>
          <a:blipFill>
            <a:blip r:embed="rId4">
              <a:extLst>
                <a:ext uri="{96DAC541-7B7A-43D3-8B79-37D633B846F1}">
                  <asvg:svgBlip xmlns:asvg="http://schemas.microsoft.com/office/drawing/2016/SVG/main" r:embed="rId5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tr-TR"/>
          </a:p>
        </p:txBody>
      </p:sp>
      <p:sp>
        <p:nvSpPr>
          <p:cNvPr id="10" name="Freeform 10"/>
          <p:cNvSpPr/>
          <p:nvPr/>
        </p:nvSpPr>
        <p:spPr>
          <a:xfrm>
            <a:off x="16052795" y="596667"/>
            <a:ext cx="1216708" cy="1216708"/>
          </a:xfrm>
          <a:custGeom>
            <a:avLst/>
            <a:gdLst/>
            <a:ahLst/>
            <a:cxnLst/>
            <a:rect l="l" t="t" r="r" b="b"/>
            <a:pathLst>
              <a:path w="1216708" h="1216708">
                <a:moveTo>
                  <a:pt x="0" y="0"/>
                </a:moveTo>
                <a:lnTo>
                  <a:pt x="1216708" y="0"/>
                </a:lnTo>
                <a:lnTo>
                  <a:pt x="1216708" y="1216708"/>
                </a:lnTo>
                <a:lnTo>
                  <a:pt x="0" y="1216708"/>
                </a:lnTo>
                <a:lnTo>
                  <a:pt x="0" y="0"/>
                </a:lnTo>
                <a:close/>
              </a:path>
            </a:pathLst>
          </a:custGeom>
          <a:blipFill>
            <a:blip r:embed="rId6"/>
            <a:stretch>
              <a:fillRect/>
            </a:stretch>
          </a:blipFill>
          <a:ln cap="sq">
            <a:noFill/>
            <a:prstDash val="solid"/>
            <a:miter/>
          </a:ln>
        </p:spPr>
        <p:txBody>
          <a:bodyPr/>
          <a:lstStyle/>
          <a:p>
            <a:endParaRPr lang="tr-TR"/>
          </a:p>
        </p:txBody>
      </p:sp>
      <p:sp>
        <p:nvSpPr>
          <p:cNvPr id="11" name="Freeform 11"/>
          <p:cNvSpPr/>
          <p:nvPr/>
        </p:nvSpPr>
        <p:spPr>
          <a:xfrm>
            <a:off x="851334" y="596667"/>
            <a:ext cx="2061427" cy="2061427"/>
          </a:xfrm>
          <a:custGeom>
            <a:avLst/>
            <a:gdLst/>
            <a:ahLst/>
            <a:cxnLst/>
            <a:rect l="l" t="t" r="r" b="b"/>
            <a:pathLst>
              <a:path w="2061427" h="2061427">
                <a:moveTo>
                  <a:pt x="0" y="0"/>
                </a:moveTo>
                <a:lnTo>
                  <a:pt x="2061428" y="0"/>
                </a:lnTo>
                <a:lnTo>
                  <a:pt x="2061428" y="2061427"/>
                </a:lnTo>
                <a:lnTo>
                  <a:pt x="0" y="2061427"/>
                </a:lnTo>
                <a:lnTo>
                  <a:pt x="0" y="0"/>
                </a:lnTo>
                <a:close/>
              </a:path>
            </a:pathLst>
          </a:custGeom>
          <a:blipFill>
            <a:blip r:embed="rId7">
              <a:extLst>
                <a:ext uri="{96DAC541-7B7A-43D3-8B79-37D633B846F1}">
                  <asvg:svgBlip xmlns:asvg="http://schemas.microsoft.com/office/drawing/2016/SVG/main" r:embed="rId8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tr-TR"/>
          </a:p>
        </p:txBody>
      </p:sp>
      <p:sp>
        <p:nvSpPr>
          <p:cNvPr id="12" name="Freeform 12"/>
          <p:cNvSpPr/>
          <p:nvPr/>
        </p:nvSpPr>
        <p:spPr>
          <a:xfrm>
            <a:off x="854169" y="7252751"/>
            <a:ext cx="386295" cy="386295"/>
          </a:xfrm>
          <a:custGeom>
            <a:avLst/>
            <a:gdLst/>
            <a:ahLst/>
            <a:cxnLst/>
            <a:rect l="l" t="t" r="r" b="b"/>
            <a:pathLst>
              <a:path w="386295" h="386295">
                <a:moveTo>
                  <a:pt x="0" y="0"/>
                </a:moveTo>
                <a:lnTo>
                  <a:pt x="386295" y="0"/>
                </a:lnTo>
                <a:lnTo>
                  <a:pt x="386295" y="386295"/>
                </a:lnTo>
                <a:lnTo>
                  <a:pt x="0" y="386295"/>
                </a:lnTo>
                <a:lnTo>
                  <a:pt x="0" y="0"/>
                </a:lnTo>
                <a:close/>
              </a:path>
            </a:pathLst>
          </a:custGeom>
          <a:blipFill>
            <a:blip r:embed="rId9">
              <a:extLst>
                <a:ext uri="{96DAC541-7B7A-43D3-8B79-37D633B846F1}">
                  <asvg:svgBlip xmlns:asvg="http://schemas.microsoft.com/office/drawing/2016/SVG/main" r:embed="rId10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tr-TR"/>
          </a:p>
        </p:txBody>
      </p:sp>
      <p:sp>
        <p:nvSpPr>
          <p:cNvPr id="13" name="Freeform 13"/>
          <p:cNvSpPr/>
          <p:nvPr/>
        </p:nvSpPr>
        <p:spPr>
          <a:xfrm>
            <a:off x="812686" y="7755911"/>
            <a:ext cx="595651" cy="347711"/>
          </a:xfrm>
          <a:custGeom>
            <a:avLst/>
            <a:gdLst/>
            <a:ahLst/>
            <a:cxnLst/>
            <a:rect l="l" t="t" r="r" b="b"/>
            <a:pathLst>
              <a:path w="595651" h="347711">
                <a:moveTo>
                  <a:pt x="0" y="0"/>
                </a:moveTo>
                <a:lnTo>
                  <a:pt x="595651" y="0"/>
                </a:lnTo>
                <a:lnTo>
                  <a:pt x="595651" y="347711"/>
                </a:lnTo>
                <a:lnTo>
                  <a:pt x="0" y="347711"/>
                </a:lnTo>
                <a:lnTo>
                  <a:pt x="0" y="0"/>
                </a:lnTo>
                <a:close/>
              </a:path>
            </a:pathLst>
          </a:custGeom>
          <a:blipFill>
            <a:blip r:embed="rId11">
              <a:extLst>
                <a:ext uri="{96DAC541-7B7A-43D3-8B79-37D633B846F1}">
                  <asvg:svgBlip xmlns:asvg="http://schemas.microsoft.com/office/drawing/2016/SVG/main" r:embed="rId12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tr-TR"/>
          </a:p>
        </p:txBody>
      </p:sp>
      <p:sp>
        <p:nvSpPr>
          <p:cNvPr id="17" name="TextBox 17"/>
          <p:cNvSpPr txBox="1"/>
          <p:nvPr/>
        </p:nvSpPr>
        <p:spPr>
          <a:xfrm>
            <a:off x="1882048" y="2358708"/>
            <a:ext cx="9440648" cy="35877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2800"/>
              </a:lnSpc>
            </a:pPr>
            <a:r>
              <a:rPr lang="en-US" sz="2000">
                <a:solidFill>
                  <a:srgbClr val="000000"/>
                </a:solidFill>
                <a:latin typeface="Roboto Condensed"/>
                <a:ea typeface="Roboto Condensed"/>
                <a:cs typeface="Roboto Condensed"/>
                <a:sym typeface="Roboto Condensed"/>
              </a:rPr>
              <a:t>ATÖLYELER</a:t>
            </a:r>
          </a:p>
        </p:txBody>
      </p:sp>
      <p:grpSp>
        <p:nvGrpSpPr>
          <p:cNvPr id="18" name="Group 18"/>
          <p:cNvGrpSpPr/>
          <p:nvPr/>
        </p:nvGrpSpPr>
        <p:grpSpPr>
          <a:xfrm>
            <a:off x="8256852" y="2195976"/>
            <a:ext cx="3241165" cy="5559935"/>
            <a:chOff x="0" y="0"/>
            <a:chExt cx="4321553" cy="7413246"/>
          </a:xfrm>
        </p:grpSpPr>
        <p:pic>
          <p:nvPicPr>
            <p:cNvPr id="19" name="Picture 19"/>
            <p:cNvPicPr>
              <a:picLocks noChangeAspect="1"/>
            </p:cNvPicPr>
            <p:nvPr/>
          </p:nvPicPr>
          <p:blipFill>
            <a:blip r:embed="rId13"/>
            <a:srcRect l="48692" t="9605" r="18149" b="17883"/>
            <a:stretch>
              <a:fillRect/>
            </a:stretch>
          </p:blipFill>
          <p:spPr>
            <a:xfrm>
              <a:off x="0" y="0"/>
              <a:ext cx="4321553" cy="7413246"/>
            </a:xfrm>
            <a:prstGeom prst="rect">
              <a:avLst/>
            </a:prstGeom>
          </p:spPr>
        </p:pic>
      </p:grpSp>
      <p:sp>
        <p:nvSpPr>
          <p:cNvPr id="20" name="Freeform 20"/>
          <p:cNvSpPr/>
          <p:nvPr/>
        </p:nvSpPr>
        <p:spPr>
          <a:xfrm>
            <a:off x="9838607" y="9258300"/>
            <a:ext cx="824341" cy="607951"/>
          </a:xfrm>
          <a:custGeom>
            <a:avLst/>
            <a:gdLst/>
            <a:ahLst/>
            <a:cxnLst/>
            <a:rect l="l" t="t" r="r" b="b"/>
            <a:pathLst>
              <a:path w="824341" h="607951">
                <a:moveTo>
                  <a:pt x="0" y="0"/>
                </a:moveTo>
                <a:lnTo>
                  <a:pt x="824341" y="0"/>
                </a:lnTo>
                <a:lnTo>
                  <a:pt x="824341" y="607951"/>
                </a:lnTo>
                <a:lnTo>
                  <a:pt x="0" y="607951"/>
                </a:lnTo>
                <a:lnTo>
                  <a:pt x="0" y="0"/>
                </a:lnTo>
                <a:close/>
              </a:path>
            </a:pathLst>
          </a:custGeom>
        </p:spPr>
        <p:txBody>
          <a:bodyPr/>
          <a:lstStyle/>
          <a:p>
            <a:endParaRPr lang="tr-TR"/>
          </a:p>
        </p:txBody>
      </p:sp>
      <p:sp>
        <p:nvSpPr>
          <p:cNvPr id="21" name="Freeform 21"/>
          <p:cNvSpPr/>
          <p:nvPr/>
        </p:nvSpPr>
        <p:spPr>
          <a:xfrm>
            <a:off x="10384741" y="9590801"/>
            <a:ext cx="556412" cy="569949"/>
          </a:xfrm>
          <a:custGeom>
            <a:avLst/>
            <a:gdLst/>
            <a:ahLst/>
            <a:cxnLst/>
            <a:rect l="l" t="t" r="r" b="b"/>
            <a:pathLst>
              <a:path w="556412" h="569949">
                <a:moveTo>
                  <a:pt x="0" y="0"/>
                </a:moveTo>
                <a:lnTo>
                  <a:pt x="556413" y="0"/>
                </a:lnTo>
                <a:lnTo>
                  <a:pt x="556413" y="569949"/>
                </a:lnTo>
                <a:lnTo>
                  <a:pt x="0" y="569949"/>
                </a:lnTo>
                <a:lnTo>
                  <a:pt x="0" y="0"/>
                </a:lnTo>
                <a:close/>
              </a:path>
            </a:pathLst>
          </a:custGeom>
          <a:blipFill>
            <a:blip r:embed="rId14">
              <a:extLst>
                <a:ext uri="{96DAC541-7B7A-43D3-8B79-37D633B846F1}">
                  <asvg:svgBlip xmlns:asvg="http://schemas.microsoft.com/office/drawing/2016/SVG/main" r:embed="rId15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tr-TR"/>
          </a:p>
        </p:txBody>
      </p:sp>
      <p:sp>
        <p:nvSpPr>
          <p:cNvPr id="22" name="TextBox 22"/>
          <p:cNvSpPr txBox="1"/>
          <p:nvPr/>
        </p:nvSpPr>
        <p:spPr>
          <a:xfrm>
            <a:off x="1589642" y="7248731"/>
            <a:ext cx="1276469" cy="356234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0" lvl="0" indent="0" algn="l">
              <a:lnSpc>
                <a:spcPts val="2940"/>
              </a:lnSpc>
              <a:spcBef>
                <a:spcPct val="0"/>
              </a:spcBef>
            </a:pPr>
            <a:r>
              <a:rPr lang="en-US" sz="2100" b="1">
                <a:solidFill>
                  <a:srgbClr val="565656"/>
                </a:solidFill>
                <a:latin typeface="Montserrat Bold"/>
                <a:ea typeface="Montserrat Bold"/>
                <a:cs typeface="Montserrat Bold"/>
                <a:sym typeface="Montserrat Bold"/>
              </a:rPr>
              <a:t>Tüm Gün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1589642" y="7756913"/>
            <a:ext cx="4963558" cy="356234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marL="0" lvl="0" indent="0" algn="l">
              <a:lnSpc>
                <a:spcPts val="2940"/>
              </a:lnSpc>
              <a:spcBef>
                <a:spcPct val="0"/>
              </a:spcBef>
            </a:pPr>
            <a:r>
              <a:rPr lang="en-US" sz="2100" b="1" u="none" strike="noStrike" dirty="0">
                <a:solidFill>
                  <a:srgbClr val="565656"/>
                </a:solidFill>
                <a:latin typeface="Montserrat Bold"/>
                <a:ea typeface="Montserrat Bold"/>
                <a:cs typeface="Montserrat Bold"/>
                <a:sym typeface="Montserrat Bold"/>
              </a:rPr>
              <a:t>1 moderatör, 1 koordinatör, asistan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834811" y="8265547"/>
            <a:ext cx="3279989" cy="356234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marL="0" lvl="0" indent="0" algn="l">
              <a:lnSpc>
                <a:spcPts val="2940"/>
              </a:lnSpc>
              <a:spcBef>
                <a:spcPct val="0"/>
              </a:spcBef>
            </a:pPr>
            <a:r>
              <a:rPr lang="en-US" sz="2100" b="1" u="none" strike="noStrike" dirty="0">
                <a:solidFill>
                  <a:srgbClr val="565656"/>
                </a:solidFill>
                <a:latin typeface="Montserrat Bold"/>
                <a:ea typeface="Montserrat Bold"/>
                <a:cs typeface="Montserrat Bold"/>
                <a:sym typeface="Montserrat Bold"/>
              </a:rPr>
              <a:t>Katılımcı Sayısı:  5-200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829209" y="3541176"/>
            <a:ext cx="7272389" cy="2128018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just">
              <a:lnSpc>
                <a:spcPts val="2800"/>
              </a:lnSpc>
            </a:pPr>
            <a:endParaRPr dirty="0"/>
          </a:p>
          <a:p>
            <a:pPr algn="just">
              <a:lnSpc>
                <a:spcPts val="2800"/>
              </a:lnSpc>
            </a:pP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Profesyonel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karikatüristimiz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katılımcıların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karikatürlerini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yapacaktır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.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Konu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ile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ilgili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teknik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bilgi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almak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isteyen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katılımcılar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eğitmenimizin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yanında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konu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ile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ilgili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teknik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bilgiler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alacaktır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.</a:t>
            </a:r>
            <a:endParaRPr lang="en-US" sz="2000" dirty="0">
              <a:solidFill>
                <a:srgbClr val="565656"/>
              </a:solidFill>
              <a:latin typeface="Montserrat"/>
              <a:ea typeface="Montserrat"/>
              <a:cs typeface="Montserrat"/>
              <a:sym typeface="Montserrat"/>
              <a:hlinkClick r:id="rId16" tooltip="https://youtu.be/JG12LpqA1BI"/>
            </a:endParaRPr>
          </a:p>
          <a:p>
            <a:pPr algn="l">
              <a:lnSpc>
                <a:spcPts val="2800"/>
              </a:lnSpc>
            </a:pPr>
            <a:endParaRPr lang="en-US" sz="2000" dirty="0">
              <a:solidFill>
                <a:srgbClr val="565656"/>
              </a:solidFill>
              <a:latin typeface="Montserrat"/>
              <a:ea typeface="Montserrat"/>
              <a:cs typeface="Montserrat"/>
              <a:sym typeface="Montserrat"/>
              <a:hlinkClick r:id="rId16" tooltip="https://youtu.be/JG12LpqA1BI"/>
            </a:endParaRPr>
          </a:p>
        </p:txBody>
      </p:sp>
      <p:sp>
        <p:nvSpPr>
          <p:cNvPr id="26" name="TextBox 26"/>
          <p:cNvSpPr txBox="1"/>
          <p:nvPr/>
        </p:nvSpPr>
        <p:spPr>
          <a:xfrm>
            <a:off x="1028700" y="9463603"/>
            <a:ext cx="1980378" cy="26670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2160"/>
              </a:lnSpc>
            </a:pPr>
            <a:r>
              <a:rPr lang="en-US" sz="1800" b="1">
                <a:solidFill>
                  <a:srgbClr val="FFFFFF"/>
                </a:solidFill>
                <a:latin typeface="Montserrat Bold"/>
                <a:ea typeface="Montserrat Bold"/>
                <a:cs typeface="Montserrat Bold"/>
                <a:sym typeface="Montserrat Bold"/>
              </a:rPr>
              <a:t>Fiyat: </a:t>
            </a:r>
          </a:p>
        </p:txBody>
      </p:sp>
      <p:sp>
        <p:nvSpPr>
          <p:cNvPr id="27" name="TextBox 27"/>
          <p:cNvSpPr txBox="1"/>
          <p:nvPr/>
        </p:nvSpPr>
        <p:spPr>
          <a:xfrm>
            <a:off x="3187536" y="9528431"/>
            <a:ext cx="6371339" cy="32321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0" lvl="0" indent="0" algn="ctr">
              <a:lnSpc>
                <a:spcPts val="2660"/>
              </a:lnSpc>
              <a:spcBef>
                <a:spcPct val="0"/>
              </a:spcBef>
            </a:pPr>
            <a:r>
              <a:rPr lang="en-US" sz="190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http://www.m3.com.tr/karikaturist/ </a:t>
            </a:r>
          </a:p>
        </p:txBody>
      </p:sp>
      <p:sp>
        <p:nvSpPr>
          <p:cNvPr id="28" name="TextBox 28"/>
          <p:cNvSpPr txBox="1"/>
          <p:nvPr/>
        </p:nvSpPr>
        <p:spPr>
          <a:xfrm>
            <a:off x="5572493" y="9240719"/>
            <a:ext cx="1818907" cy="350082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marL="0" lvl="0" indent="0" algn="l">
              <a:lnSpc>
                <a:spcPts val="2940"/>
              </a:lnSpc>
              <a:spcBef>
                <a:spcPct val="0"/>
              </a:spcBef>
            </a:pPr>
            <a:r>
              <a:rPr lang="en-US" sz="2100" b="1" dirty="0">
                <a:solidFill>
                  <a:srgbClr val="565656"/>
                </a:solidFill>
                <a:latin typeface="Montserrat Bold"/>
                <a:ea typeface="Montserrat Bold"/>
                <a:cs typeface="Montserrat Bold"/>
                <a:sym typeface="Montserrat Bold"/>
              </a:rPr>
              <a:t>Detaylı bilgi:</a:t>
            </a:r>
          </a:p>
        </p:txBody>
      </p:sp>
      <p:sp>
        <p:nvSpPr>
          <p:cNvPr id="29" name="TextBox 29"/>
          <p:cNvSpPr txBox="1"/>
          <p:nvPr/>
        </p:nvSpPr>
        <p:spPr>
          <a:xfrm>
            <a:off x="1127035" y="1522605"/>
            <a:ext cx="9440648" cy="822868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6620"/>
              </a:lnSpc>
            </a:pPr>
            <a:r>
              <a:rPr lang="en-US" sz="4728">
                <a:solidFill>
                  <a:srgbClr val="000000"/>
                </a:solidFill>
                <a:latin typeface="Roboto Condensed"/>
                <a:ea typeface="Roboto Condensed"/>
                <a:cs typeface="Roboto Condensed"/>
                <a:sym typeface="Roboto Condensed"/>
              </a:rPr>
              <a:t>KARİKATÜRİST</a:t>
            </a:r>
          </a:p>
        </p:txBody>
      </p:sp>
    </p:spTree>
  </p:cSld>
  <p:clrMapOvr>
    <a:masterClrMapping/>
  </p:clrMapOvr>
</p:sld>
</file>

<file path=ppt/slides/slide9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2"/>
          <p:cNvGrpSpPr/>
          <p:nvPr/>
        </p:nvGrpSpPr>
        <p:grpSpPr>
          <a:xfrm>
            <a:off x="9414121" y="0"/>
            <a:ext cx="8873880" cy="10287000"/>
            <a:chOff x="0" y="0"/>
            <a:chExt cx="3358824" cy="2709333"/>
          </a:xfrm>
          <a:solidFill>
            <a:schemeClr val="accent3">
              <a:lumMod val="75000"/>
            </a:schemeClr>
          </a:solidFill>
        </p:grpSpPr>
        <p:sp>
          <p:nvSpPr>
            <p:cNvPr id="3" name="Freeform 3"/>
            <p:cNvSpPr/>
            <p:nvPr/>
          </p:nvSpPr>
          <p:spPr>
            <a:xfrm>
              <a:off x="0" y="0"/>
              <a:ext cx="3358824" cy="2709333"/>
            </a:xfrm>
            <a:custGeom>
              <a:avLst/>
              <a:gdLst/>
              <a:ahLst/>
              <a:cxnLst/>
              <a:rect l="l" t="t" r="r" b="b"/>
              <a:pathLst>
                <a:path w="3358824" h="2709333">
                  <a:moveTo>
                    <a:pt x="0" y="0"/>
                  </a:moveTo>
                  <a:lnTo>
                    <a:pt x="3358824" y="0"/>
                  </a:lnTo>
                  <a:lnTo>
                    <a:pt x="3358824" y="2709333"/>
                  </a:lnTo>
                  <a:lnTo>
                    <a:pt x="0" y="2709333"/>
                  </a:lnTo>
                  <a:close/>
                </a:path>
              </a:pathLst>
            </a:custGeom>
            <a:grpFill/>
          </p:spPr>
          <p:txBody>
            <a:bodyPr/>
            <a:lstStyle/>
            <a:p>
              <a:endParaRPr lang="tr-TR"/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0" y="-38100"/>
              <a:ext cx="3358824" cy="2747433"/>
            </a:xfrm>
            <a:prstGeom prst="rect">
              <a:avLst/>
            </a:prstGeom>
            <a:grpFill/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940"/>
                </a:lnSpc>
              </a:pPr>
              <a:endParaRPr/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11653271" y="2195976"/>
            <a:ext cx="3241165" cy="5559935"/>
            <a:chOff x="0" y="0"/>
            <a:chExt cx="4321553" cy="7413246"/>
          </a:xfrm>
        </p:grpSpPr>
        <p:pic>
          <p:nvPicPr>
            <p:cNvPr id="6" name="Picture 6"/>
            <p:cNvPicPr>
              <a:picLocks noChangeAspect="1"/>
            </p:cNvPicPr>
            <p:nvPr/>
          </p:nvPicPr>
          <p:blipFill>
            <a:blip r:embed="rId2"/>
            <a:srcRect l="62140" r="5069"/>
            <a:stretch>
              <a:fillRect/>
            </a:stretch>
          </p:blipFill>
          <p:spPr>
            <a:xfrm>
              <a:off x="0" y="0"/>
              <a:ext cx="4321553" cy="7413246"/>
            </a:xfrm>
            <a:prstGeom prst="rect">
              <a:avLst/>
            </a:prstGeom>
          </p:spPr>
        </p:pic>
      </p:grpSp>
      <p:grpSp>
        <p:nvGrpSpPr>
          <p:cNvPr id="7" name="Group 7"/>
          <p:cNvGrpSpPr/>
          <p:nvPr/>
        </p:nvGrpSpPr>
        <p:grpSpPr>
          <a:xfrm>
            <a:off x="15046835" y="2195976"/>
            <a:ext cx="3241165" cy="5559935"/>
            <a:chOff x="0" y="0"/>
            <a:chExt cx="4321553" cy="7413246"/>
          </a:xfrm>
        </p:grpSpPr>
        <p:pic>
          <p:nvPicPr>
            <p:cNvPr id="8" name="Picture 8"/>
            <p:cNvPicPr>
              <a:picLocks noChangeAspect="1"/>
            </p:cNvPicPr>
            <p:nvPr/>
          </p:nvPicPr>
          <p:blipFill>
            <a:blip r:embed="rId3"/>
            <a:srcRect t="1754" b="1754"/>
            <a:stretch>
              <a:fillRect/>
            </a:stretch>
          </p:blipFill>
          <p:spPr>
            <a:xfrm>
              <a:off x="0" y="0"/>
              <a:ext cx="4321553" cy="7413246"/>
            </a:xfrm>
            <a:prstGeom prst="rect">
              <a:avLst/>
            </a:prstGeom>
          </p:spPr>
        </p:pic>
      </p:grpSp>
      <p:sp>
        <p:nvSpPr>
          <p:cNvPr id="9" name="Freeform 9"/>
          <p:cNvSpPr/>
          <p:nvPr/>
        </p:nvSpPr>
        <p:spPr>
          <a:xfrm>
            <a:off x="12400255" y="9021491"/>
            <a:ext cx="3211827" cy="2879938"/>
          </a:xfrm>
          <a:custGeom>
            <a:avLst/>
            <a:gdLst/>
            <a:ahLst/>
            <a:cxnLst/>
            <a:rect l="l" t="t" r="r" b="b"/>
            <a:pathLst>
              <a:path w="3211827" h="2879938">
                <a:moveTo>
                  <a:pt x="0" y="0"/>
                </a:moveTo>
                <a:lnTo>
                  <a:pt x="3211827" y="0"/>
                </a:lnTo>
                <a:lnTo>
                  <a:pt x="3211827" y="2879938"/>
                </a:lnTo>
                <a:lnTo>
                  <a:pt x="0" y="2879938"/>
                </a:lnTo>
                <a:lnTo>
                  <a:pt x="0" y="0"/>
                </a:lnTo>
                <a:close/>
              </a:path>
            </a:pathLst>
          </a:custGeom>
          <a:blipFill>
            <a:blip r:embed="rId4">
              <a:extLst>
                <a:ext uri="{96DAC541-7B7A-43D3-8B79-37D633B846F1}">
                  <asvg:svgBlip xmlns:asvg="http://schemas.microsoft.com/office/drawing/2016/SVG/main" r:embed="rId5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tr-TR"/>
          </a:p>
        </p:txBody>
      </p:sp>
      <p:sp>
        <p:nvSpPr>
          <p:cNvPr id="10" name="Freeform 10"/>
          <p:cNvSpPr/>
          <p:nvPr/>
        </p:nvSpPr>
        <p:spPr>
          <a:xfrm>
            <a:off x="16052795" y="596667"/>
            <a:ext cx="1216708" cy="1216708"/>
          </a:xfrm>
          <a:custGeom>
            <a:avLst/>
            <a:gdLst/>
            <a:ahLst/>
            <a:cxnLst/>
            <a:rect l="l" t="t" r="r" b="b"/>
            <a:pathLst>
              <a:path w="1216708" h="1216708">
                <a:moveTo>
                  <a:pt x="0" y="0"/>
                </a:moveTo>
                <a:lnTo>
                  <a:pt x="1216708" y="0"/>
                </a:lnTo>
                <a:lnTo>
                  <a:pt x="1216708" y="1216708"/>
                </a:lnTo>
                <a:lnTo>
                  <a:pt x="0" y="1216708"/>
                </a:lnTo>
                <a:lnTo>
                  <a:pt x="0" y="0"/>
                </a:lnTo>
                <a:close/>
              </a:path>
            </a:pathLst>
          </a:custGeom>
          <a:blipFill>
            <a:blip r:embed="rId6"/>
            <a:stretch>
              <a:fillRect/>
            </a:stretch>
          </a:blipFill>
          <a:ln cap="sq">
            <a:noFill/>
            <a:prstDash val="solid"/>
            <a:miter/>
          </a:ln>
        </p:spPr>
        <p:txBody>
          <a:bodyPr/>
          <a:lstStyle/>
          <a:p>
            <a:endParaRPr lang="tr-TR"/>
          </a:p>
        </p:txBody>
      </p:sp>
      <p:sp>
        <p:nvSpPr>
          <p:cNvPr id="11" name="Freeform 11"/>
          <p:cNvSpPr/>
          <p:nvPr/>
        </p:nvSpPr>
        <p:spPr>
          <a:xfrm>
            <a:off x="851334" y="596667"/>
            <a:ext cx="2061427" cy="2061427"/>
          </a:xfrm>
          <a:custGeom>
            <a:avLst/>
            <a:gdLst/>
            <a:ahLst/>
            <a:cxnLst/>
            <a:rect l="l" t="t" r="r" b="b"/>
            <a:pathLst>
              <a:path w="2061427" h="2061427">
                <a:moveTo>
                  <a:pt x="0" y="0"/>
                </a:moveTo>
                <a:lnTo>
                  <a:pt x="2061428" y="0"/>
                </a:lnTo>
                <a:lnTo>
                  <a:pt x="2061428" y="2061427"/>
                </a:lnTo>
                <a:lnTo>
                  <a:pt x="0" y="2061427"/>
                </a:lnTo>
                <a:lnTo>
                  <a:pt x="0" y="0"/>
                </a:lnTo>
                <a:close/>
              </a:path>
            </a:pathLst>
          </a:custGeom>
          <a:blipFill>
            <a:blip r:embed="rId7">
              <a:extLst>
                <a:ext uri="{96DAC541-7B7A-43D3-8B79-37D633B846F1}">
                  <asvg:svgBlip xmlns:asvg="http://schemas.microsoft.com/office/drawing/2016/SVG/main" r:embed="rId8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tr-TR"/>
          </a:p>
        </p:txBody>
      </p:sp>
      <p:sp>
        <p:nvSpPr>
          <p:cNvPr id="12" name="Freeform 12"/>
          <p:cNvSpPr/>
          <p:nvPr/>
        </p:nvSpPr>
        <p:spPr>
          <a:xfrm>
            <a:off x="854169" y="7252751"/>
            <a:ext cx="386295" cy="386295"/>
          </a:xfrm>
          <a:custGeom>
            <a:avLst/>
            <a:gdLst/>
            <a:ahLst/>
            <a:cxnLst/>
            <a:rect l="l" t="t" r="r" b="b"/>
            <a:pathLst>
              <a:path w="386295" h="386295">
                <a:moveTo>
                  <a:pt x="0" y="0"/>
                </a:moveTo>
                <a:lnTo>
                  <a:pt x="386295" y="0"/>
                </a:lnTo>
                <a:lnTo>
                  <a:pt x="386295" y="386295"/>
                </a:lnTo>
                <a:lnTo>
                  <a:pt x="0" y="386295"/>
                </a:lnTo>
                <a:lnTo>
                  <a:pt x="0" y="0"/>
                </a:lnTo>
                <a:close/>
              </a:path>
            </a:pathLst>
          </a:custGeom>
          <a:blipFill>
            <a:blip r:embed="rId9">
              <a:extLst>
                <a:ext uri="{96DAC541-7B7A-43D3-8B79-37D633B846F1}">
                  <asvg:svgBlip xmlns:asvg="http://schemas.microsoft.com/office/drawing/2016/SVG/main" r:embed="rId10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tr-TR"/>
          </a:p>
        </p:txBody>
      </p:sp>
      <p:sp>
        <p:nvSpPr>
          <p:cNvPr id="13" name="Freeform 13"/>
          <p:cNvSpPr/>
          <p:nvPr/>
        </p:nvSpPr>
        <p:spPr>
          <a:xfrm>
            <a:off x="812686" y="7755911"/>
            <a:ext cx="595651" cy="347711"/>
          </a:xfrm>
          <a:custGeom>
            <a:avLst/>
            <a:gdLst/>
            <a:ahLst/>
            <a:cxnLst/>
            <a:rect l="l" t="t" r="r" b="b"/>
            <a:pathLst>
              <a:path w="595651" h="347711">
                <a:moveTo>
                  <a:pt x="0" y="0"/>
                </a:moveTo>
                <a:lnTo>
                  <a:pt x="595651" y="0"/>
                </a:lnTo>
                <a:lnTo>
                  <a:pt x="595651" y="347711"/>
                </a:lnTo>
                <a:lnTo>
                  <a:pt x="0" y="347711"/>
                </a:lnTo>
                <a:lnTo>
                  <a:pt x="0" y="0"/>
                </a:lnTo>
                <a:close/>
              </a:path>
            </a:pathLst>
          </a:custGeom>
          <a:blipFill>
            <a:blip r:embed="rId11">
              <a:extLst>
                <a:ext uri="{96DAC541-7B7A-43D3-8B79-37D633B846F1}">
                  <asvg:svgBlip xmlns:asvg="http://schemas.microsoft.com/office/drawing/2016/SVG/main" r:embed="rId12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tr-TR"/>
          </a:p>
        </p:txBody>
      </p:sp>
      <p:sp>
        <p:nvSpPr>
          <p:cNvPr id="17" name="TextBox 17"/>
          <p:cNvSpPr txBox="1"/>
          <p:nvPr/>
        </p:nvSpPr>
        <p:spPr>
          <a:xfrm>
            <a:off x="1882048" y="2358708"/>
            <a:ext cx="9440648" cy="35877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2800"/>
              </a:lnSpc>
            </a:pPr>
            <a:r>
              <a:rPr lang="en-US" sz="2000">
                <a:solidFill>
                  <a:srgbClr val="000000"/>
                </a:solidFill>
                <a:latin typeface="Roboto Condensed"/>
                <a:ea typeface="Roboto Condensed"/>
                <a:cs typeface="Roboto Condensed"/>
                <a:sym typeface="Roboto Condensed"/>
              </a:rPr>
              <a:t>ATÖLYELER</a:t>
            </a:r>
          </a:p>
        </p:txBody>
      </p:sp>
      <p:grpSp>
        <p:nvGrpSpPr>
          <p:cNvPr id="18" name="Group 18"/>
          <p:cNvGrpSpPr/>
          <p:nvPr/>
        </p:nvGrpSpPr>
        <p:grpSpPr>
          <a:xfrm>
            <a:off x="8256852" y="2195976"/>
            <a:ext cx="3241165" cy="5559935"/>
            <a:chOff x="0" y="0"/>
            <a:chExt cx="4321553" cy="7413246"/>
          </a:xfrm>
        </p:grpSpPr>
        <p:pic>
          <p:nvPicPr>
            <p:cNvPr id="19" name="Picture 19"/>
            <p:cNvPicPr>
              <a:picLocks noChangeAspect="1"/>
            </p:cNvPicPr>
            <p:nvPr/>
          </p:nvPicPr>
          <p:blipFill>
            <a:blip r:embed="rId13"/>
            <a:srcRect l="13510" t="10857" r="57609" b="19602"/>
            <a:stretch>
              <a:fillRect/>
            </a:stretch>
          </p:blipFill>
          <p:spPr>
            <a:xfrm>
              <a:off x="0" y="0"/>
              <a:ext cx="4321553" cy="7413246"/>
            </a:xfrm>
            <a:prstGeom prst="rect">
              <a:avLst/>
            </a:prstGeom>
          </p:spPr>
        </p:pic>
      </p:grpSp>
      <p:sp>
        <p:nvSpPr>
          <p:cNvPr id="20" name="Freeform 20"/>
          <p:cNvSpPr/>
          <p:nvPr/>
        </p:nvSpPr>
        <p:spPr>
          <a:xfrm>
            <a:off x="9838607" y="9258300"/>
            <a:ext cx="824341" cy="607951"/>
          </a:xfrm>
          <a:custGeom>
            <a:avLst/>
            <a:gdLst/>
            <a:ahLst/>
            <a:cxnLst/>
            <a:rect l="l" t="t" r="r" b="b"/>
            <a:pathLst>
              <a:path w="824341" h="607951">
                <a:moveTo>
                  <a:pt x="0" y="0"/>
                </a:moveTo>
                <a:lnTo>
                  <a:pt x="824341" y="0"/>
                </a:lnTo>
                <a:lnTo>
                  <a:pt x="824341" y="607951"/>
                </a:lnTo>
                <a:lnTo>
                  <a:pt x="0" y="607951"/>
                </a:lnTo>
                <a:lnTo>
                  <a:pt x="0" y="0"/>
                </a:lnTo>
                <a:close/>
              </a:path>
            </a:pathLst>
          </a:custGeom>
        </p:spPr>
        <p:txBody>
          <a:bodyPr/>
          <a:lstStyle/>
          <a:p>
            <a:endParaRPr lang="tr-TR"/>
          </a:p>
        </p:txBody>
      </p:sp>
      <p:sp>
        <p:nvSpPr>
          <p:cNvPr id="21" name="Freeform 21"/>
          <p:cNvSpPr/>
          <p:nvPr/>
        </p:nvSpPr>
        <p:spPr>
          <a:xfrm>
            <a:off x="10384741" y="9590801"/>
            <a:ext cx="556412" cy="569949"/>
          </a:xfrm>
          <a:custGeom>
            <a:avLst/>
            <a:gdLst/>
            <a:ahLst/>
            <a:cxnLst/>
            <a:rect l="l" t="t" r="r" b="b"/>
            <a:pathLst>
              <a:path w="556412" h="569949">
                <a:moveTo>
                  <a:pt x="0" y="0"/>
                </a:moveTo>
                <a:lnTo>
                  <a:pt x="556413" y="0"/>
                </a:lnTo>
                <a:lnTo>
                  <a:pt x="556413" y="569949"/>
                </a:lnTo>
                <a:lnTo>
                  <a:pt x="0" y="569949"/>
                </a:lnTo>
                <a:lnTo>
                  <a:pt x="0" y="0"/>
                </a:lnTo>
                <a:close/>
              </a:path>
            </a:pathLst>
          </a:custGeom>
          <a:blipFill>
            <a:blip r:embed="rId14">
              <a:extLst>
                <a:ext uri="{96DAC541-7B7A-43D3-8B79-37D633B846F1}">
                  <asvg:svgBlip xmlns:asvg="http://schemas.microsoft.com/office/drawing/2016/SVG/main" r:embed="rId15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tr-TR"/>
          </a:p>
        </p:txBody>
      </p:sp>
      <p:sp>
        <p:nvSpPr>
          <p:cNvPr id="22" name="TextBox 22"/>
          <p:cNvSpPr txBox="1"/>
          <p:nvPr/>
        </p:nvSpPr>
        <p:spPr>
          <a:xfrm>
            <a:off x="1589642" y="7248731"/>
            <a:ext cx="1419436" cy="355782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marL="0" lvl="0" indent="0" algn="l">
              <a:lnSpc>
                <a:spcPts val="2940"/>
              </a:lnSpc>
              <a:spcBef>
                <a:spcPct val="0"/>
              </a:spcBef>
            </a:pPr>
            <a:r>
              <a:rPr lang="en-US" sz="2100" b="1" dirty="0">
                <a:solidFill>
                  <a:srgbClr val="565656"/>
                </a:solidFill>
                <a:latin typeface="Montserrat Bold"/>
                <a:ea typeface="Montserrat Bold"/>
                <a:cs typeface="Montserrat Bold"/>
                <a:sym typeface="Montserrat Bold"/>
              </a:rPr>
              <a:t>60-120 dk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1589642" y="7756913"/>
            <a:ext cx="4963558" cy="346709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marL="0" lvl="0" indent="0" algn="l">
              <a:lnSpc>
                <a:spcPts val="2940"/>
              </a:lnSpc>
              <a:spcBef>
                <a:spcPct val="0"/>
              </a:spcBef>
            </a:pPr>
            <a:r>
              <a:rPr lang="en-US" sz="2100" b="1" u="none" strike="noStrike" dirty="0">
                <a:solidFill>
                  <a:srgbClr val="565656"/>
                </a:solidFill>
                <a:latin typeface="Montserrat Bold"/>
                <a:ea typeface="Montserrat Bold"/>
                <a:cs typeface="Montserrat Bold"/>
                <a:sym typeface="Montserrat Bold"/>
              </a:rPr>
              <a:t>1 moderatör, 1 koordinatör, asistan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834811" y="8265547"/>
            <a:ext cx="3203789" cy="345479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marL="0" lvl="0" indent="0" algn="l">
              <a:lnSpc>
                <a:spcPts val="2940"/>
              </a:lnSpc>
              <a:spcBef>
                <a:spcPct val="0"/>
              </a:spcBef>
            </a:pPr>
            <a:r>
              <a:rPr lang="en-US" sz="2100" b="1" u="none" strike="noStrike" dirty="0">
                <a:solidFill>
                  <a:srgbClr val="565656"/>
                </a:solidFill>
                <a:latin typeface="Montserrat Bold"/>
                <a:ea typeface="Montserrat Bold"/>
                <a:cs typeface="Montserrat Bold"/>
                <a:sym typeface="Montserrat Bold"/>
              </a:rPr>
              <a:t>Katılımcı Sayısı:  5-200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829209" y="3541176"/>
            <a:ext cx="7171791" cy="2128018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just">
              <a:lnSpc>
                <a:spcPts val="2800"/>
              </a:lnSpc>
            </a:pP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Turna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kuşu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,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Japon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kültüründe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önemli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bir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yere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sahiptir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.</a:t>
            </a:r>
          </a:p>
          <a:p>
            <a:pPr algn="just">
              <a:lnSpc>
                <a:spcPts val="2800"/>
              </a:lnSpc>
            </a:pPr>
            <a:endParaRPr lang="en-US" sz="2000" dirty="0">
              <a:solidFill>
                <a:srgbClr val="565656"/>
              </a:solidFill>
              <a:latin typeface="Montserrat"/>
              <a:ea typeface="Montserrat"/>
              <a:cs typeface="Montserrat"/>
              <a:sym typeface="Montserrat"/>
            </a:endParaRPr>
          </a:p>
          <a:p>
            <a:pPr algn="just">
              <a:lnSpc>
                <a:spcPts val="2800"/>
              </a:lnSpc>
            </a:pP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Gerçekleştirilecek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atölyede katılımcılar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eğitmenimizden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origami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yapımını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öğrenirler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ve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çocuklar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/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büyükler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için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çok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özel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bir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hobinin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başlangıcı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olur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.</a:t>
            </a:r>
          </a:p>
          <a:p>
            <a:pPr algn="l">
              <a:lnSpc>
                <a:spcPts val="2800"/>
              </a:lnSpc>
            </a:pPr>
            <a:endParaRPr lang="en-US" sz="2000" dirty="0">
              <a:solidFill>
                <a:srgbClr val="565656"/>
              </a:solidFill>
              <a:latin typeface="Montserrat"/>
              <a:ea typeface="Montserrat"/>
              <a:cs typeface="Montserrat"/>
              <a:sym typeface="Montserrat"/>
            </a:endParaRPr>
          </a:p>
        </p:txBody>
      </p:sp>
      <p:sp>
        <p:nvSpPr>
          <p:cNvPr id="26" name="TextBox 26"/>
          <p:cNvSpPr txBox="1"/>
          <p:nvPr/>
        </p:nvSpPr>
        <p:spPr>
          <a:xfrm>
            <a:off x="1028700" y="9463603"/>
            <a:ext cx="1980378" cy="26670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2160"/>
              </a:lnSpc>
            </a:pPr>
            <a:r>
              <a:rPr lang="en-US" sz="1800" b="1">
                <a:solidFill>
                  <a:srgbClr val="FFFFFF"/>
                </a:solidFill>
                <a:latin typeface="Montserrat Bold"/>
                <a:ea typeface="Montserrat Bold"/>
                <a:cs typeface="Montserrat Bold"/>
                <a:sym typeface="Montserrat Bold"/>
              </a:rPr>
              <a:t>Fiyat: </a:t>
            </a:r>
          </a:p>
        </p:txBody>
      </p:sp>
      <p:sp>
        <p:nvSpPr>
          <p:cNvPr id="27" name="TextBox 27"/>
          <p:cNvSpPr txBox="1"/>
          <p:nvPr/>
        </p:nvSpPr>
        <p:spPr>
          <a:xfrm>
            <a:off x="3187536" y="9528431"/>
            <a:ext cx="6371339" cy="32321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0" lvl="0" indent="0" algn="ctr">
              <a:lnSpc>
                <a:spcPts val="2660"/>
              </a:lnSpc>
              <a:spcBef>
                <a:spcPct val="0"/>
              </a:spcBef>
            </a:pPr>
            <a:r>
              <a:rPr lang="en-US" sz="190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http://www.m3.com.tr/origami-atolyesi/ </a:t>
            </a:r>
          </a:p>
        </p:txBody>
      </p:sp>
      <p:sp>
        <p:nvSpPr>
          <p:cNvPr id="28" name="TextBox 28"/>
          <p:cNvSpPr txBox="1"/>
          <p:nvPr/>
        </p:nvSpPr>
        <p:spPr>
          <a:xfrm>
            <a:off x="5572493" y="9240719"/>
            <a:ext cx="1818907" cy="346709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marL="0" lvl="0" indent="0" algn="l">
              <a:lnSpc>
                <a:spcPts val="2940"/>
              </a:lnSpc>
              <a:spcBef>
                <a:spcPct val="0"/>
              </a:spcBef>
            </a:pPr>
            <a:r>
              <a:rPr lang="en-US" sz="2100" b="1" dirty="0">
                <a:solidFill>
                  <a:srgbClr val="565656"/>
                </a:solidFill>
                <a:latin typeface="Montserrat Bold"/>
                <a:ea typeface="Montserrat Bold"/>
                <a:cs typeface="Montserrat Bold"/>
                <a:sym typeface="Montserrat Bold"/>
              </a:rPr>
              <a:t>Detaylı bilgi:</a:t>
            </a:r>
          </a:p>
        </p:txBody>
      </p:sp>
      <p:sp>
        <p:nvSpPr>
          <p:cNvPr id="29" name="TextBox 29"/>
          <p:cNvSpPr txBox="1"/>
          <p:nvPr/>
        </p:nvSpPr>
        <p:spPr>
          <a:xfrm>
            <a:off x="1127035" y="1522605"/>
            <a:ext cx="9440648" cy="822868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6620"/>
              </a:lnSpc>
            </a:pPr>
            <a:r>
              <a:rPr lang="en-US" sz="4728">
                <a:solidFill>
                  <a:srgbClr val="000000"/>
                </a:solidFill>
                <a:latin typeface="Roboto Condensed"/>
                <a:ea typeface="Roboto Condensed"/>
                <a:cs typeface="Roboto Condensed"/>
                <a:sym typeface="Roboto Condensed"/>
              </a:rPr>
              <a:t>ORİGAMİ</a:t>
            </a:r>
          </a:p>
        </p:txBody>
      </p:sp>
    </p:spTree>
  </p:cSld>
  <p:clrMapOvr>
    <a:masterClrMapping/>
  </p:clrMapOvr>
</p:sld>
</file>

<file path=ppt/slides/slide9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2"/>
          <p:cNvGrpSpPr/>
          <p:nvPr/>
        </p:nvGrpSpPr>
        <p:grpSpPr>
          <a:xfrm>
            <a:off x="9414121" y="0"/>
            <a:ext cx="8873880" cy="10287000"/>
            <a:chOff x="0" y="0"/>
            <a:chExt cx="3358824" cy="2709333"/>
          </a:xfrm>
        </p:grpSpPr>
        <p:sp>
          <p:nvSpPr>
            <p:cNvPr id="3" name="Freeform 3"/>
            <p:cNvSpPr/>
            <p:nvPr/>
          </p:nvSpPr>
          <p:spPr>
            <a:xfrm>
              <a:off x="0" y="0"/>
              <a:ext cx="3358824" cy="2709333"/>
            </a:xfrm>
            <a:custGeom>
              <a:avLst/>
              <a:gdLst/>
              <a:ahLst/>
              <a:cxnLst/>
              <a:rect l="l" t="t" r="r" b="b"/>
              <a:pathLst>
                <a:path w="3358824" h="2709333">
                  <a:moveTo>
                    <a:pt x="0" y="0"/>
                  </a:moveTo>
                  <a:lnTo>
                    <a:pt x="3358824" y="0"/>
                  </a:lnTo>
                  <a:lnTo>
                    <a:pt x="3358824" y="2709333"/>
                  </a:lnTo>
                  <a:lnTo>
                    <a:pt x="0" y="2709333"/>
                  </a:lnTo>
                  <a:close/>
                </a:path>
              </a:pathLst>
            </a:custGeom>
            <a:solidFill>
              <a:schemeClr val="accent3">
                <a:lumMod val="75000"/>
              </a:schemeClr>
            </a:solidFill>
          </p:spPr>
          <p:txBody>
            <a:bodyPr/>
            <a:lstStyle/>
            <a:p>
              <a:endParaRPr lang="tr-TR"/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0" y="-38100"/>
              <a:ext cx="3358824" cy="2747433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940"/>
                </a:lnSpc>
              </a:pPr>
              <a:endParaRPr/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11653271" y="2195976"/>
            <a:ext cx="3241165" cy="5559935"/>
            <a:chOff x="0" y="0"/>
            <a:chExt cx="4321553" cy="7413246"/>
          </a:xfrm>
        </p:grpSpPr>
        <p:pic>
          <p:nvPicPr>
            <p:cNvPr id="6" name="Picture 6"/>
            <p:cNvPicPr>
              <a:picLocks noChangeAspect="1"/>
            </p:cNvPicPr>
            <p:nvPr/>
          </p:nvPicPr>
          <p:blipFill>
            <a:blip r:embed="rId2"/>
            <a:srcRect t="1754" b="1754"/>
            <a:stretch>
              <a:fillRect/>
            </a:stretch>
          </p:blipFill>
          <p:spPr>
            <a:xfrm>
              <a:off x="0" y="0"/>
              <a:ext cx="4321553" cy="7413246"/>
            </a:xfrm>
            <a:prstGeom prst="rect">
              <a:avLst/>
            </a:prstGeom>
          </p:spPr>
        </p:pic>
      </p:grpSp>
      <p:grpSp>
        <p:nvGrpSpPr>
          <p:cNvPr id="7" name="Group 7"/>
          <p:cNvGrpSpPr/>
          <p:nvPr/>
        </p:nvGrpSpPr>
        <p:grpSpPr>
          <a:xfrm>
            <a:off x="15046835" y="2195976"/>
            <a:ext cx="3241165" cy="5559935"/>
            <a:chOff x="0" y="0"/>
            <a:chExt cx="4321553" cy="7413246"/>
          </a:xfrm>
        </p:grpSpPr>
        <p:pic>
          <p:nvPicPr>
            <p:cNvPr id="8" name="Picture 8"/>
            <p:cNvPicPr>
              <a:picLocks noChangeAspect="1"/>
            </p:cNvPicPr>
            <p:nvPr/>
          </p:nvPicPr>
          <p:blipFill>
            <a:blip r:embed="rId3"/>
            <a:srcRect l="20304" t="5066" r="26855" b="8823"/>
            <a:stretch>
              <a:fillRect/>
            </a:stretch>
          </p:blipFill>
          <p:spPr>
            <a:xfrm>
              <a:off x="0" y="0"/>
              <a:ext cx="4321553" cy="7413246"/>
            </a:xfrm>
            <a:prstGeom prst="rect">
              <a:avLst/>
            </a:prstGeom>
          </p:spPr>
        </p:pic>
      </p:grpSp>
      <p:sp>
        <p:nvSpPr>
          <p:cNvPr id="9" name="Freeform 9"/>
          <p:cNvSpPr/>
          <p:nvPr/>
        </p:nvSpPr>
        <p:spPr>
          <a:xfrm>
            <a:off x="12400255" y="9021491"/>
            <a:ext cx="3211827" cy="2879938"/>
          </a:xfrm>
          <a:custGeom>
            <a:avLst/>
            <a:gdLst/>
            <a:ahLst/>
            <a:cxnLst/>
            <a:rect l="l" t="t" r="r" b="b"/>
            <a:pathLst>
              <a:path w="3211827" h="2879938">
                <a:moveTo>
                  <a:pt x="0" y="0"/>
                </a:moveTo>
                <a:lnTo>
                  <a:pt x="3211827" y="0"/>
                </a:lnTo>
                <a:lnTo>
                  <a:pt x="3211827" y="2879938"/>
                </a:lnTo>
                <a:lnTo>
                  <a:pt x="0" y="2879938"/>
                </a:lnTo>
                <a:lnTo>
                  <a:pt x="0" y="0"/>
                </a:lnTo>
                <a:close/>
              </a:path>
            </a:pathLst>
          </a:custGeom>
          <a:blipFill>
            <a:blip r:embed="rId4">
              <a:extLst>
                <a:ext uri="{96DAC541-7B7A-43D3-8B79-37D633B846F1}">
                  <asvg:svgBlip xmlns:asvg="http://schemas.microsoft.com/office/drawing/2016/SVG/main" r:embed="rId5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tr-TR"/>
          </a:p>
        </p:txBody>
      </p:sp>
      <p:sp>
        <p:nvSpPr>
          <p:cNvPr id="10" name="Freeform 10"/>
          <p:cNvSpPr/>
          <p:nvPr/>
        </p:nvSpPr>
        <p:spPr>
          <a:xfrm>
            <a:off x="16052795" y="596667"/>
            <a:ext cx="1216708" cy="1216708"/>
          </a:xfrm>
          <a:custGeom>
            <a:avLst/>
            <a:gdLst/>
            <a:ahLst/>
            <a:cxnLst/>
            <a:rect l="l" t="t" r="r" b="b"/>
            <a:pathLst>
              <a:path w="1216708" h="1216708">
                <a:moveTo>
                  <a:pt x="0" y="0"/>
                </a:moveTo>
                <a:lnTo>
                  <a:pt x="1216708" y="0"/>
                </a:lnTo>
                <a:lnTo>
                  <a:pt x="1216708" y="1216708"/>
                </a:lnTo>
                <a:lnTo>
                  <a:pt x="0" y="1216708"/>
                </a:lnTo>
                <a:lnTo>
                  <a:pt x="0" y="0"/>
                </a:lnTo>
                <a:close/>
              </a:path>
            </a:pathLst>
          </a:custGeom>
          <a:blipFill>
            <a:blip r:embed="rId6"/>
            <a:stretch>
              <a:fillRect/>
            </a:stretch>
          </a:blipFill>
          <a:ln cap="sq">
            <a:noFill/>
            <a:prstDash val="solid"/>
            <a:miter/>
          </a:ln>
        </p:spPr>
        <p:txBody>
          <a:bodyPr/>
          <a:lstStyle/>
          <a:p>
            <a:endParaRPr lang="tr-TR"/>
          </a:p>
        </p:txBody>
      </p:sp>
      <p:sp>
        <p:nvSpPr>
          <p:cNvPr id="11" name="Freeform 11"/>
          <p:cNvSpPr/>
          <p:nvPr/>
        </p:nvSpPr>
        <p:spPr>
          <a:xfrm>
            <a:off x="851334" y="596667"/>
            <a:ext cx="2061427" cy="2061427"/>
          </a:xfrm>
          <a:custGeom>
            <a:avLst/>
            <a:gdLst/>
            <a:ahLst/>
            <a:cxnLst/>
            <a:rect l="l" t="t" r="r" b="b"/>
            <a:pathLst>
              <a:path w="2061427" h="2061427">
                <a:moveTo>
                  <a:pt x="0" y="0"/>
                </a:moveTo>
                <a:lnTo>
                  <a:pt x="2061428" y="0"/>
                </a:lnTo>
                <a:lnTo>
                  <a:pt x="2061428" y="2061427"/>
                </a:lnTo>
                <a:lnTo>
                  <a:pt x="0" y="2061427"/>
                </a:lnTo>
                <a:lnTo>
                  <a:pt x="0" y="0"/>
                </a:lnTo>
                <a:close/>
              </a:path>
            </a:pathLst>
          </a:custGeom>
          <a:blipFill>
            <a:blip r:embed="rId7">
              <a:extLst>
                <a:ext uri="{96DAC541-7B7A-43D3-8B79-37D633B846F1}">
                  <asvg:svgBlip xmlns:asvg="http://schemas.microsoft.com/office/drawing/2016/SVG/main" r:embed="rId8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tr-TR"/>
          </a:p>
        </p:txBody>
      </p:sp>
      <p:sp>
        <p:nvSpPr>
          <p:cNvPr id="12" name="Freeform 12"/>
          <p:cNvSpPr/>
          <p:nvPr/>
        </p:nvSpPr>
        <p:spPr>
          <a:xfrm>
            <a:off x="854169" y="7252751"/>
            <a:ext cx="386295" cy="386295"/>
          </a:xfrm>
          <a:custGeom>
            <a:avLst/>
            <a:gdLst/>
            <a:ahLst/>
            <a:cxnLst/>
            <a:rect l="l" t="t" r="r" b="b"/>
            <a:pathLst>
              <a:path w="386295" h="386295">
                <a:moveTo>
                  <a:pt x="0" y="0"/>
                </a:moveTo>
                <a:lnTo>
                  <a:pt x="386295" y="0"/>
                </a:lnTo>
                <a:lnTo>
                  <a:pt x="386295" y="386295"/>
                </a:lnTo>
                <a:lnTo>
                  <a:pt x="0" y="386295"/>
                </a:lnTo>
                <a:lnTo>
                  <a:pt x="0" y="0"/>
                </a:lnTo>
                <a:close/>
              </a:path>
            </a:pathLst>
          </a:custGeom>
          <a:blipFill>
            <a:blip r:embed="rId9">
              <a:extLst>
                <a:ext uri="{96DAC541-7B7A-43D3-8B79-37D633B846F1}">
                  <asvg:svgBlip xmlns:asvg="http://schemas.microsoft.com/office/drawing/2016/SVG/main" r:embed="rId10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tr-TR"/>
          </a:p>
        </p:txBody>
      </p:sp>
      <p:sp>
        <p:nvSpPr>
          <p:cNvPr id="13" name="Freeform 13"/>
          <p:cNvSpPr/>
          <p:nvPr/>
        </p:nvSpPr>
        <p:spPr>
          <a:xfrm>
            <a:off x="812686" y="7755911"/>
            <a:ext cx="595651" cy="347711"/>
          </a:xfrm>
          <a:custGeom>
            <a:avLst/>
            <a:gdLst/>
            <a:ahLst/>
            <a:cxnLst/>
            <a:rect l="l" t="t" r="r" b="b"/>
            <a:pathLst>
              <a:path w="595651" h="347711">
                <a:moveTo>
                  <a:pt x="0" y="0"/>
                </a:moveTo>
                <a:lnTo>
                  <a:pt x="595651" y="0"/>
                </a:lnTo>
                <a:lnTo>
                  <a:pt x="595651" y="347711"/>
                </a:lnTo>
                <a:lnTo>
                  <a:pt x="0" y="347711"/>
                </a:lnTo>
                <a:lnTo>
                  <a:pt x="0" y="0"/>
                </a:lnTo>
                <a:close/>
              </a:path>
            </a:pathLst>
          </a:custGeom>
          <a:blipFill>
            <a:blip r:embed="rId11">
              <a:extLst>
                <a:ext uri="{96DAC541-7B7A-43D3-8B79-37D633B846F1}">
                  <asvg:svgBlip xmlns:asvg="http://schemas.microsoft.com/office/drawing/2016/SVG/main" r:embed="rId12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tr-TR"/>
          </a:p>
        </p:txBody>
      </p:sp>
      <p:sp>
        <p:nvSpPr>
          <p:cNvPr id="17" name="TextBox 17"/>
          <p:cNvSpPr txBox="1"/>
          <p:nvPr/>
        </p:nvSpPr>
        <p:spPr>
          <a:xfrm>
            <a:off x="1882048" y="2358708"/>
            <a:ext cx="9440648" cy="35877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2800"/>
              </a:lnSpc>
            </a:pPr>
            <a:r>
              <a:rPr lang="en-US" sz="2000">
                <a:solidFill>
                  <a:srgbClr val="000000"/>
                </a:solidFill>
                <a:latin typeface="Roboto Condensed"/>
                <a:ea typeface="Roboto Condensed"/>
                <a:cs typeface="Roboto Condensed"/>
                <a:sym typeface="Roboto Condensed"/>
              </a:rPr>
              <a:t>ATÖLYELER</a:t>
            </a:r>
          </a:p>
        </p:txBody>
      </p:sp>
      <p:grpSp>
        <p:nvGrpSpPr>
          <p:cNvPr id="18" name="Group 18"/>
          <p:cNvGrpSpPr/>
          <p:nvPr/>
        </p:nvGrpSpPr>
        <p:grpSpPr>
          <a:xfrm>
            <a:off x="8256852" y="2195976"/>
            <a:ext cx="3241165" cy="5559935"/>
            <a:chOff x="0" y="0"/>
            <a:chExt cx="4321553" cy="7413246"/>
          </a:xfrm>
        </p:grpSpPr>
        <p:pic>
          <p:nvPicPr>
            <p:cNvPr id="19" name="Picture 19"/>
            <p:cNvPicPr>
              <a:picLocks noChangeAspect="1"/>
            </p:cNvPicPr>
            <p:nvPr/>
          </p:nvPicPr>
          <p:blipFill>
            <a:blip r:embed="rId13"/>
            <a:srcRect l="26324" t="5108" r="39016" b="7582"/>
            <a:stretch>
              <a:fillRect/>
            </a:stretch>
          </p:blipFill>
          <p:spPr>
            <a:xfrm>
              <a:off x="0" y="0"/>
              <a:ext cx="4321553" cy="7413246"/>
            </a:xfrm>
            <a:prstGeom prst="rect">
              <a:avLst/>
            </a:prstGeom>
          </p:spPr>
        </p:pic>
      </p:grpSp>
      <p:sp>
        <p:nvSpPr>
          <p:cNvPr id="20" name="Freeform 20"/>
          <p:cNvSpPr/>
          <p:nvPr/>
        </p:nvSpPr>
        <p:spPr>
          <a:xfrm>
            <a:off x="9838607" y="9258300"/>
            <a:ext cx="824341" cy="607951"/>
          </a:xfrm>
          <a:custGeom>
            <a:avLst/>
            <a:gdLst/>
            <a:ahLst/>
            <a:cxnLst/>
            <a:rect l="l" t="t" r="r" b="b"/>
            <a:pathLst>
              <a:path w="824341" h="607951">
                <a:moveTo>
                  <a:pt x="0" y="0"/>
                </a:moveTo>
                <a:lnTo>
                  <a:pt x="824341" y="0"/>
                </a:lnTo>
                <a:lnTo>
                  <a:pt x="824341" y="607951"/>
                </a:lnTo>
                <a:lnTo>
                  <a:pt x="0" y="607951"/>
                </a:lnTo>
                <a:lnTo>
                  <a:pt x="0" y="0"/>
                </a:lnTo>
                <a:close/>
              </a:path>
            </a:pathLst>
          </a:custGeom>
        </p:spPr>
        <p:txBody>
          <a:bodyPr/>
          <a:lstStyle/>
          <a:p>
            <a:endParaRPr lang="tr-TR"/>
          </a:p>
        </p:txBody>
      </p:sp>
      <p:sp>
        <p:nvSpPr>
          <p:cNvPr id="21" name="Freeform 21"/>
          <p:cNvSpPr/>
          <p:nvPr/>
        </p:nvSpPr>
        <p:spPr>
          <a:xfrm>
            <a:off x="10384741" y="9590801"/>
            <a:ext cx="556412" cy="569949"/>
          </a:xfrm>
          <a:custGeom>
            <a:avLst/>
            <a:gdLst/>
            <a:ahLst/>
            <a:cxnLst/>
            <a:rect l="l" t="t" r="r" b="b"/>
            <a:pathLst>
              <a:path w="556412" h="569949">
                <a:moveTo>
                  <a:pt x="0" y="0"/>
                </a:moveTo>
                <a:lnTo>
                  <a:pt x="556413" y="0"/>
                </a:lnTo>
                <a:lnTo>
                  <a:pt x="556413" y="569949"/>
                </a:lnTo>
                <a:lnTo>
                  <a:pt x="0" y="569949"/>
                </a:lnTo>
                <a:lnTo>
                  <a:pt x="0" y="0"/>
                </a:lnTo>
                <a:close/>
              </a:path>
            </a:pathLst>
          </a:custGeom>
          <a:blipFill>
            <a:blip r:embed="rId14">
              <a:extLst>
                <a:ext uri="{96DAC541-7B7A-43D3-8B79-37D633B846F1}">
                  <asvg:svgBlip xmlns:asvg="http://schemas.microsoft.com/office/drawing/2016/SVG/main" r:embed="rId15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tr-TR"/>
          </a:p>
        </p:txBody>
      </p:sp>
      <p:sp>
        <p:nvSpPr>
          <p:cNvPr id="22" name="TextBox 22"/>
          <p:cNvSpPr txBox="1"/>
          <p:nvPr/>
        </p:nvSpPr>
        <p:spPr>
          <a:xfrm>
            <a:off x="1589642" y="7248731"/>
            <a:ext cx="1419436" cy="355782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marL="0" lvl="0" indent="0" algn="l">
              <a:lnSpc>
                <a:spcPts val="2940"/>
              </a:lnSpc>
              <a:spcBef>
                <a:spcPct val="0"/>
              </a:spcBef>
            </a:pPr>
            <a:r>
              <a:rPr lang="en-US" sz="2100" b="1" dirty="0">
                <a:solidFill>
                  <a:srgbClr val="565656"/>
                </a:solidFill>
                <a:latin typeface="Montserrat Bold"/>
                <a:ea typeface="Montserrat Bold"/>
                <a:cs typeface="Montserrat Bold"/>
                <a:sym typeface="Montserrat Bold"/>
              </a:rPr>
              <a:t>60-120 dk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1589642" y="7756913"/>
            <a:ext cx="4887358" cy="345479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marL="0" lvl="0" indent="0" algn="l">
              <a:lnSpc>
                <a:spcPts val="2940"/>
              </a:lnSpc>
              <a:spcBef>
                <a:spcPct val="0"/>
              </a:spcBef>
            </a:pPr>
            <a:r>
              <a:rPr lang="en-US" sz="2100" b="1" u="none" strike="noStrike" dirty="0">
                <a:solidFill>
                  <a:srgbClr val="565656"/>
                </a:solidFill>
                <a:latin typeface="Montserrat Bold"/>
                <a:ea typeface="Montserrat Bold"/>
                <a:cs typeface="Montserrat Bold"/>
                <a:sym typeface="Montserrat Bold"/>
              </a:rPr>
              <a:t>1 moderatör, 1 koordinatör, asistan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834811" y="8265547"/>
            <a:ext cx="3203789" cy="355782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marL="0" lvl="0" indent="0" algn="l">
              <a:lnSpc>
                <a:spcPts val="2940"/>
              </a:lnSpc>
              <a:spcBef>
                <a:spcPct val="0"/>
              </a:spcBef>
            </a:pPr>
            <a:r>
              <a:rPr lang="en-US" sz="2100" b="1" u="none" strike="noStrike" dirty="0">
                <a:solidFill>
                  <a:srgbClr val="565656"/>
                </a:solidFill>
                <a:latin typeface="Montserrat Bold"/>
                <a:ea typeface="Montserrat Bold"/>
                <a:cs typeface="Montserrat Bold"/>
                <a:sym typeface="Montserrat Bold"/>
              </a:rPr>
              <a:t>Katılımcı Sayısı: 10-500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829209" y="2877074"/>
            <a:ext cx="7095591" cy="4282454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just">
              <a:lnSpc>
                <a:spcPts val="2800"/>
              </a:lnSpc>
            </a:pP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Seramik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atölyesi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çalışmamızda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temel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seramik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şekillendirme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teknikleri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ile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çamur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ve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yardımcı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malzemeleri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kullanarak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süs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eşyaları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uygulamaları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yapacağız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. </a:t>
            </a:r>
          </a:p>
          <a:p>
            <a:pPr algn="just">
              <a:lnSpc>
                <a:spcPts val="2800"/>
              </a:lnSpc>
            </a:pPr>
            <a:endParaRPr lang="en-US" sz="2000" dirty="0">
              <a:solidFill>
                <a:srgbClr val="565656"/>
              </a:solidFill>
              <a:latin typeface="Montserrat"/>
              <a:ea typeface="Montserrat"/>
              <a:cs typeface="Montserrat"/>
              <a:sym typeface="Montserrat"/>
            </a:endParaRPr>
          </a:p>
          <a:p>
            <a:pPr algn="just">
              <a:lnSpc>
                <a:spcPts val="2800"/>
              </a:lnSpc>
            </a:pP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Atölyemizde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gerekli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tüm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malzemeler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sağlanmakta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,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ustamız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eşliğinde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önce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teorik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ve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pratik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eğitim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verilmekte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,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ardından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katılımcıların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da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dahil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olarak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kendi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eserlerini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yaratmaları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sağlanmaktadır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. </a:t>
            </a:r>
          </a:p>
          <a:p>
            <a:pPr algn="just">
              <a:lnSpc>
                <a:spcPts val="2800"/>
              </a:lnSpc>
            </a:pPr>
            <a:endParaRPr lang="en-US" sz="2000" dirty="0">
              <a:solidFill>
                <a:srgbClr val="565656"/>
              </a:solidFill>
              <a:latin typeface="Montserrat"/>
              <a:ea typeface="Montserrat"/>
              <a:cs typeface="Montserrat"/>
              <a:sym typeface="Montserrat"/>
            </a:endParaRPr>
          </a:p>
          <a:p>
            <a:pPr algn="just">
              <a:lnSpc>
                <a:spcPts val="2800"/>
              </a:lnSpc>
            </a:pP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Sonunda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üretilen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çalışmalar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katılımcılara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hediye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olarak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verilir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.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1028700" y="9463603"/>
            <a:ext cx="1980378" cy="26670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2160"/>
              </a:lnSpc>
            </a:pPr>
            <a:r>
              <a:rPr lang="en-US" sz="1800" b="1">
                <a:solidFill>
                  <a:srgbClr val="FFFFFF"/>
                </a:solidFill>
                <a:latin typeface="Montserrat Bold"/>
                <a:ea typeface="Montserrat Bold"/>
                <a:cs typeface="Montserrat Bold"/>
                <a:sym typeface="Montserrat Bold"/>
              </a:rPr>
              <a:t>Fiyat: </a:t>
            </a:r>
          </a:p>
        </p:txBody>
      </p:sp>
      <p:sp>
        <p:nvSpPr>
          <p:cNvPr id="27" name="TextBox 27"/>
          <p:cNvSpPr txBox="1"/>
          <p:nvPr/>
        </p:nvSpPr>
        <p:spPr>
          <a:xfrm>
            <a:off x="3187536" y="9528431"/>
            <a:ext cx="6371339" cy="32321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0" lvl="0" indent="0" algn="ctr">
              <a:lnSpc>
                <a:spcPts val="2660"/>
              </a:lnSpc>
              <a:spcBef>
                <a:spcPct val="0"/>
              </a:spcBef>
            </a:pPr>
            <a:r>
              <a:rPr lang="en-US" sz="190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http://www.m3.com.tr/seramik-heykel-atolyesi/ </a:t>
            </a:r>
          </a:p>
        </p:txBody>
      </p:sp>
      <p:sp>
        <p:nvSpPr>
          <p:cNvPr id="28" name="TextBox 28"/>
          <p:cNvSpPr txBox="1"/>
          <p:nvPr/>
        </p:nvSpPr>
        <p:spPr>
          <a:xfrm>
            <a:off x="5572493" y="9240719"/>
            <a:ext cx="1818907" cy="345479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marL="0" lvl="0" indent="0" algn="l">
              <a:lnSpc>
                <a:spcPts val="2940"/>
              </a:lnSpc>
              <a:spcBef>
                <a:spcPct val="0"/>
              </a:spcBef>
            </a:pPr>
            <a:r>
              <a:rPr lang="en-US" sz="2100" b="1" dirty="0">
                <a:solidFill>
                  <a:srgbClr val="565656"/>
                </a:solidFill>
                <a:latin typeface="Montserrat Bold"/>
                <a:ea typeface="Montserrat Bold"/>
                <a:cs typeface="Montserrat Bold"/>
                <a:sym typeface="Montserrat Bold"/>
              </a:rPr>
              <a:t>Detaylı bilgi:</a:t>
            </a:r>
          </a:p>
        </p:txBody>
      </p:sp>
      <p:sp>
        <p:nvSpPr>
          <p:cNvPr id="29" name="TextBox 29"/>
          <p:cNvSpPr txBox="1"/>
          <p:nvPr/>
        </p:nvSpPr>
        <p:spPr>
          <a:xfrm>
            <a:off x="1127035" y="1522605"/>
            <a:ext cx="9440648" cy="822868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6620"/>
              </a:lnSpc>
            </a:pPr>
            <a:r>
              <a:rPr lang="en-US" sz="4728">
                <a:solidFill>
                  <a:srgbClr val="000000"/>
                </a:solidFill>
                <a:latin typeface="Roboto Condensed"/>
                <a:ea typeface="Roboto Condensed"/>
                <a:cs typeface="Roboto Condensed"/>
                <a:sym typeface="Roboto Condensed"/>
              </a:rPr>
              <a:t>SERAMİK ATÖLYESİ</a:t>
            </a:r>
          </a:p>
        </p:txBody>
      </p:sp>
    </p:spTree>
  </p:cSld>
  <p:clrMapOvr>
    <a:masterClrMapping/>
  </p:clrMapOvr>
</p:sld>
</file>

<file path=ppt/slides/slide9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2"/>
          <p:cNvGrpSpPr/>
          <p:nvPr/>
        </p:nvGrpSpPr>
        <p:grpSpPr>
          <a:xfrm>
            <a:off x="9414121" y="0"/>
            <a:ext cx="8873880" cy="10287000"/>
            <a:chOff x="0" y="0"/>
            <a:chExt cx="3358824" cy="2709333"/>
          </a:xfrm>
          <a:solidFill>
            <a:schemeClr val="accent3">
              <a:lumMod val="75000"/>
            </a:schemeClr>
          </a:solidFill>
        </p:grpSpPr>
        <p:sp>
          <p:nvSpPr>
            <p:cNvPr id="3" name="Freeform 3"/>
            <p:cNvSpPr/>
            <p:nvPr/>
          </p:nvSpPr>
          <p:spPr>
            <a:xfrm>
              <a:off x="0" y="0"/>
              <a:ext cx="3358824" cy="2709333"/>
            </a:xfrm>
            <a:custGeom>
              <a:avLst/>
              <a:gdLst/>
              <a:ahLst/>
              <a:cxnLst/>
              <a:rect l="l" t="t" r="r" b="b"/>
              <a:pathLst>
                <a:path w="3358824" h="2709333">
                  <a:moveTo>
                    <a:pt x="0" y="0"/>
                  </a:moveTo>
                  <a:lnTo>
                    <a:pt x="3358824" y="0"/>
                  </a:lnTo>
                  <a:lnTo>
                    <a:pt x="3358824" y="2709333"/>
                  </a:lnTo>
                  <a:lnTo>
                    <a:pt x="0" y="2709333"/>
                  </a:lnTo>
                  <a:close/>
                </a:path>
              </a:pathLst>
            </a:custGeom>
            <a:grpFill/>
          </p:spPr>
          <p:txBody>
            <a:bodyPr/>
            <a:lstStyle/>
            <a:p>
              <a:endParaRPr lang="tr-TR"/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0" y="-38100"/>
              <a:ext cx="3358824" cy="2747433"/>
            </a:xfrm>
            <a:prstGeom prst="rect">
              <a:avLst/>
            </a:prstGeom>
            <a:grpFill/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940"/>
                </a:lnSpc>
              </a:pPr>
              <a:endParaRPr/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11653271" y="2195976"/>
            <a:ext cx="3241165" cy="5559935"/>
            <a:chOff x="0" y="0"/>
            <a:chExt cx="4321553" cy="7413246"/>
          </a:xfrm>
        </p:grpSpPr>
        <p:pic>
          <p:nvPicPr>
            <p:cNvPr id="6" name="Picture 6"/>
            <p:cNvPicPr>
              <a:picLocks noChangeAspect="1"/>
            </p:cNvPicPr>
            <p:nvPr/>
          </p:nvPicPr>
          <p:blipFill>
            <a:blip r:embed="rId2"/>
            <a:srcRect l="46388" t="3982" r="7180" b="9692"/>
            <a:stretch>
              <a:fillRect/>
            </a:stretch>
          </p:blipFill>
          <p:spPr>
            <a:xfrm>
              <a:off x="0" y="0"/>
              <a:ext cx="4321553" cy="7413246"/>
            </a:xfrm>
            <a:prstGeom prst="rect">
              <a:avLst/>
            </a:prstGeom>
          </p:spPr>
        </p:pic>
      </p:grpSp>
      <p:grpSp>
        <p:nvGrpSpPr>
          <p:cNvPr id="7" name="Group 7"/>
          <p:cNvGrpSpPr/>
          <p:nvPr/>
        </p:nvGrpSpPr>
        <p:grpSpPr>
          <a:xfrm>
            <a:off x="15046835" y="2195976"/>
            <a:ext cx="3241165" cy="5559935"/>
            <a:chOff x="0" y="0"/>
            <a:chExt cx="4321553" cy="7413246"/>
          </a:xfrm>
        </p:grpSpPr>
        <p:pic>
          <p:nvPicPr>
            <p:cNvPr id="8" name="Picture 8"/>
            <p:cNvPicPr>
              <a:picLocks noChangeAspect="1"/>
            </p:cNvPicPr>
            <p:nvPr/>
          </p:nvPicPr>
          <p:blipFill>
            <a:blip r:embed="rId3"/>
            <a:srcRect l="11136" r="11136"/>
            <a:stretch>
              <a:fillRect/>
            </a:stretch>
          </p:blipFill>
          <p:spPr>
            <a:xfrm>
              <a:off x="0" y="0"/>
              <a:ext cx="4321553" cy="7413246"/>
            </a:xfrm>
            <a:prstGeom prst="rect">
              <a:avLst/>
            </a:prstGeom>
          </p:spPr>
        </p:pic>
      </p:grpSp>
      <p:sp>
        <p:nvSpPr>
          <p:cNvPr id="9" name="Freeform 9"/>
          <p:cNvSpPr/>
          <p:nvPr/>
        </p:nvSpPr>
        <p:spPr>
          <a:xfrm>
            <a:off x="12400255" y="9021491"/>
            <a:ext cx="3211827" cy="2879938"/>
          </a:xfrm>
          <a:custGeom>
            <a:avLst/>
            <a:gdLst/>
            <a:ahLst/>
            <a:cxnLst/>
            <a:rect l="l" t="t" r="r" b="b"/>
            <a:pathLst>
              <a:path w="3211827" h="2879938">
                <a:moveTo>
                  <a:pt x="0" y="0"/>
                </a:moveTo>
                <a:lnTo>
                  <a:pt x="3211827" y="0"/>
                </a:lnTo>
                <a:lnTo>
                  <a:pt x="3211827" y="2879938"/>
                </a:lnTo>
                <a:lnTo>
                  <a:pt x="0" y="2879938"/>
                </a:lnTo>
                <a:lnTo>
                  <a:pt x="0" y="0"/>
                </a:lnTo>
                <a:close/>
              </a:path>
            </a:pathLst>
          </a:custGeom>
          <a:blipFill>
            <a:blip r:embed="rId4">
              <a:extLst>
                <a:ext uri="{96DAC541-7B7A-43D3-8B79-37D633B846F1}">
                  <asvg:svgBlip xmlns:asvg="http://schemas.microsoft.com/office/drawing/2016/SVG/main" r:embed="rId5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tr-TR"/>
          </a:p>
        </p:txBody>
      </p:sp>
      <p:sp>
        <p:nvSpPr>
          <p:cNvPr id="10" name="Freeform 10"/>
          <p:cNvSpPr/>
          <p:nvPr/>
        </p:nvSpPr>
        <p:spPr>
          <a:xfrm>
            <a:off x="16052795" y="596667"/>
            <a:ext cx="1216708" cy="1216708"/>
          </a:xfrm>
          <a:custGeom>
            <a:avLst/>
            <a:gdLst/>
            <a:ahLst/>
            <a:cxnLst/>
            <a:rect l="l" t="t" r="r" b="b"/>
            <a:pathLst>
              <a:path w="1216708" h="1216708">
                <a:moveTo>
                  <a:pt x="0" y="0"/>
                </a:moveTo>
                <a:lnTo>
                  <a:pt x="1216708" y="0"/>
                </a:lnTo>
                <a:lnTo>
                  <a:pt x="1216708" y="1216708"/>
                </a:lnTo>
                <a:lnTo>
                  <a:pt x="0" y="1216708"/>
                </a:lnTo>
                <a:lnTo>
                  <a:pt x="0" y="0"/>
                </a:lnTo>
                <a:close/>
              </a:path>
            </a:pathLst>
          </a:custGeom>
          <a:blipFill>
            <a:blip r:embed="rId6"/>
            <a:stretch>
              <a:fillRect/>
            </a:stretch>
          </a:blipFill>
          <a:ln cap="sq">
            <a:noFill/>
            <a:prstDash val="solid"/>
            <a:miter/>
          </a:ln>
        </p:spPr>
        <p:txBody>
          <a:bodyPr/>
          <a:lstStyle/>
          <a:p>
            <a:endParaRPr lang="tr-TR"/>
          </a:p>
        </p:txBody>
      </p:sp>
      <p:sp>
        <p:nvSpPr>
          <p:cNvPr id="11" name="Freeform 11"/>
          <p:cNvSpPr/>
          <p:nvPr/>
        </p:nvSpPr>
        <p:spPr>
          <a:xfrm>
            <a:off x="851334" y="596667"/>
            <a:ext cx="2061427" cy="2061427"/>
          </a:xfrm>
          <a:custGeom>
            <a:avLst/>
            <a:gdLst/>
            <a:ahLst/>
            <a:cxnLst/>
            <a:rect l="l" t="t" r="r" b="b"/>
            <a:pathLst>
              <a:path w="2061427" h="2061427">
                <a:moveTo>
                  <a:pt x="0" y="0"/>
                </a:moveTo>
                <a:lnTo>
                  <a:pt x="2061428" y="0"/>
                </a:lnTo>
                <a:lnTo>
                  <a:pt x="2061428" y="2061427"/>
                </a:lnTo>
                <a:lnTo>
                  <a:pt x="0" y="2061427"/>
                </a:lnTo>
                <a:lnTo>
                  <a:pt x="0" y="0"/>
                </a:lnTo>
                <a:close/>
              </a:path>
            </a:pathLst>
          </a:custGeom>
          <a:blipFill>
            <a:blip r:embed="rId7">
              <a:extLst>
                <a:ext uri="{96DAC541-7B7A-43D3-8B79-37D633B846F1}">
                  <asvg:svgBlip xmlns:asvg="http://schemas.microsoft.com/office/drawing/2016/SVG/main" r:embed="rId8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tr-TR"/>
          </a:p>
        </p:txBody>
      </p:sp>
      <p:sp>
        <p:nvSpPr>
          <p:cNvPr id="12" name="Freeform 12"/>
          <p:cNvSpPr/>
          <p:nvPr/>
        </p:nvSpPr>
        <p:spPr>
          <a:xfrm>
            <a:off x="854169" y="7252751"/>
            <a:ext cx="386295" cy="386295"/>
          </a:xfrm>
          <a:custGeom>
            <a:avLst/>
            <a:gdLst/>
            <a:ahLst/>
            <a:cxnLst/>
            <a:rect l="l" t="t" r="r" b="b"/>
            <a:pathLst>
              <a:path w="386295" h="386295">
                <a:moveTo>
                  <a:pt x="0" y="0"/>
                </a:moveTo>
                <a:lnTo>
                  <a:pt x="386295" y="0"/>
                </a:lnTo>
                <a:lnTo>
                  <a:pt x="386295" y="386295"/>
                </a:lnTo>
                <a:lnTo>
                  <a:pt x="0" y="386295"/>
                </a:lnTo>
                <a:lnTo>
                  <a:pt x="0" y="0"/>
                </a:lnTo>
                <a:close/>
              </a:path>
            </a:pathLst>
          </a:custGeom>
          <a:blipFill>
            <a:blip r:embed="rId9">
              <a:extLst>
                <a:ext uri="{96DAC541-7B7A-43D3-8B79-37D633B846F1}">
                  <asvg:svgBlip xmlns:asvg="http://schemas.microsoft.com/office/drawing/2016/SVG/main" r:embed="rId10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tr-TR"/>
          </a:p>
        </p:txBody>
      </p:sp>
      <p:sp>
        <p:nvSpPr>
          <p:cNvPr id="13" name="Freeform 13"/>
          <p:cNvSpPr/>
          <p:nvPr/>
        </p:nvSpPr>
        <p:spPr>
          <a:xfrm>
            <a:off x="812686" y="7755911"/>
            <a:ext cx="595651" cy="347711"/>
          </a:xfrm>
          <a:custGeom>
            <a:avLst/>
            <a:gdLst/>
            <a:ahLst/>
            <a:cxnLst/>
            <a:rect l="l" t="t" r="r" b="b"/>
            <a:pathLst>
              <a:path w="595651" h="347711">
                <a:moveTo>
                  <a:pt x="0" y="0"/>
                </a:moveTo>
                <a:lnTo>
                  <a:pt x="595651" y="0"/>
                </a:lnTo>
                <a:lnTo>
                  <a:pt x="595651" y="347711"/>
                </a:lnTo>
                <a:lnTo>
                  <a:pt x="0" y="347711"/>
                </a:lnTo>
                <a:lnTo>
                  <a:pt x="0" y="0"/>
                </a:lnTo>
                <a:close/>
              </a:path>
            </a:pathLst>
          </a:custGeom>
          <a:blipFill>
            <a:blip r:embed="rId11">
              <a:extLst>
                <a:ext uri="{96DAC541-7B7A-43D3-8B79-37D633B846F1}">
                  <asvg:svgBlip xmlns:asvg="http://schemas.microsoft.com/office/drawing/2016/SVG/main" r:embed="rId12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tr-TR"/>
          </a:p>
        </p:txBody>
      </p:sp>
      <p:sp>
        <p:nvSpPr>
          <p:cNvPr id="17" name="TextBox 17"/>
          <p:cNvSpPr txBox="1"/>
          <p:nvPr/>
        </p:nvSpPr>
        <p:spPr>
          <a:xfrm>
            <a:off x="1882048" y="2358708"/>
            <a:ext cx="9440648" cy="35877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2800"/>
              </a:lnSpc>
            </a:pPr>
            <a:r>
              <a:rPr lang="en-US" sz="2000">
                <a:solidFill>
                  <a:srgbClr val="000000"/>
                </a:solidFill>
                <a:latin typeface="Roboto Condensed"/>
                <a:ea typeface="Roboto Condensed"/>
                <a:cs typeface="Roboto Condensed"/>
                <a:sym typeface="Roboto Condensed"/>
              </a:rPr>
              <a:t>ATÖLYELER</a:t>
            </a:r>
          </a:p>
        </p:txBody>
      </p:sp>
      <p:grpSp>
        <p:nvGrpSpPr>
          <p:cNvPr id="18" name="Group 18"/>
          <p:cNvGrpSpPr/>
          <p:nvPr/>
        </p:nvGrpSpPr>
        <p:grpSpPr>
          <a:xfrm>
            <a:off x="8256852" y="2195976"/>
            <a:ext cx="3241165" cy="5559935"/>
            <a:chOff x="0" y="0"/>
            <a:chExt cx="4321553" cy="7413246"/>
          </a:xfrm>
        </p:grpSpPr>
        <p:pic>
          <p:nvPicPr>
            <p:cNvPr id="19" name="Picture 19"/>
            <p:cNvPicPr>
              <a:picLocks noChangeAspect="1"/>
            </p:cNvPicPr>
            <p:nvPr/>
          </p:nvPicPr>
          <p:blipFill>
            <a:blip r:embed="rId13"/>
            <a:srcRect l="25074" t="7236" r="15017" b="6006"/>
            <a:stretch>
              <a:fillRect/>
            </a:stretch>
          </p:blipFill>
          <p:spPr>
            <a:xfrm>
              <a:off x="0" y="0"/>
              <a:ext cx="4321553" cy="7413246"/>
            </a:xfrm>
            <a:prstGeom prst="rect">
              <a:avLst/>
            </a:prstGeom>
          </p:spPr>
        </p:pic>
      </p:grpSp>
      <p:sp>
        <p:nvSpPr>
          <p:cNvPr id="20" name="Freeform 20"/>
          <p:cNvSpPr/>
          <p:nvPr/>
        </p:nvSpPr>
        <p:spPr>
          <a:xfrm>
            <a:off x="9838607" y="9258300"/>
            <a:ext cx="824341" cy="607951"/>
          </a:xfrm>
          <a:custGeom>
            <a:avLst/>
            <a:gdLst/>
            <a:ahLst/>
            <a:cxnLst/>
            <a:rect l="l" t="t" r="r" b="b"/>
            <a:pathLst>
              <a:path w="824341" h="607951">
                <a:moveTo>
                  <a:pt x="0" y="0"/>
                </a:moveTo>
                <a:lnTo>
                  <a:pt x="824341" y="0"/>
                </a:lnTo>
                <a:lnTo>
                  <a:pt x="824341" y="607951"/>
                </a:lnTo>
                <a:lnTo>
                  <a:pt x="0" y="607951"/>
                </a:lnTo>
                <a:lnTo>
                  <a:pt x="0" y="0"/>
                </a:lnTo>
                <a:close/>
              </a:path>
            </a:pathLst>
          </a:custGeom>
        </p:spPr>
        <p:txBody>
          <a:bodyPr/>
          <a:lstStyle/>
          <a:p>
            <a:endParaRPr lang="tr-TR"/>
          </a:p>
        </p:txBody>
      </p:sp>
      <p:sp>
        <p:nvSpPr>
          <p:cNvPr id="21" name="Freeform 21"/>
          <p:cNvSpPr/>
          <p:nvPr/>
        </p:nvSpPr>
        <p:spPr>
          <a:xfrm>
            <a:off x="10384741" y="9590801"/>
            <a:ext cx="556412" cy="569949"/>
          </a:xfrm>
          <a:custGeom>
            <a:avLst/>
            <a:gdLst/>
            <a:ahLst/>
            <a:cxnLst/>
            <a:rect l="l" t="t" r="r" b="b"/>
            <a:pathLst>
              <a:path w="556412" h="569949">
                <a:moveTo>
                  <a:pt x="0" y="0"/>
                </a:moveTo>
                <a:lnTo>
                  <a:pt x="556413" y="0"/>
                </a:lnTo>
                <a:lnTo>
                  <a:pt x="556413" y="569949"/>
                </a:lnTo>
                <a:lnTo>
                  <a:pt x="0" y="569949"/>
                </a:lnTo>
                <a:lnTo>
                  <a:pt x="0" y="0"/>
                </a:lnTo>
                <a:close/>
              </a:path>
            </a:pathLst>
          </a:custGeom>
          <a:blipFill>
            <a:blip r:embed="rId14">
              <a:extLst>
                <a:ext uri="{96DAC541-7B7A-43D3-8B79-37D633B846F1}">
                  <asvg:svgBlip xmlns:asvg="http://schemas.microsoft.com/office/drawing/2016/SVG/main" r:embed="rId15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tr-TR"/>
          </a:p>
        </p:txBody>
      </p:sp>
      <p:sp>
        <p:nvSpPr>
          <p:cNvPr id="22" name="TextBox 22"/>
          <p:cNvSpPr txBox="1"/>
          <p:nvPr/>
        </p:nvSpPr>
        <p:spPr>
          <a:xfrm>
            <a:off x="1589642" y="7248730"/>
            <a:ext cx="1419436" cy="345479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marL="0" lvl="0" indent="0" algn="l">
              <a:lnSpc>
                <a:spcPts val="2940"/>
              </a:lnSpc>
              <a:spcBef>
                <a:spcPct val="0"/>
              </a:spcBef>
            </a:pPr>
            <a:r>
              <a:rPr lang="en-US" sz="2100" b="1" dirty="0">
                <a:solidFill>
                  <a:srgbClr val="565656"/>
                </a:solidFill>
                <a:latin typeface="Montserrat Bold"/>
                <a:ea typeface="Montserrat Bold"/>
                <a:cs typeface="Montserrat Bold"/>
                <a:sym typeface="Montserrat Bold"/>
              </a:rPr>
              <a:t>60-120 dk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1589641" y="7756913"/>
            <a:ext cx="5066469" cy="356234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marL="0" lvl="0" indent="0" algn="l">
              <a:lnSpc>
                <a:spcPts val="2940"/>
              </a:lnSpc>
              <a:spcBef>
                <a:spcPct val="0"/>
              </a:spcBef>
            </a:pPr>
            <a:r>
              <a:rPr lang="en-US" sz="2100" b="1" u="none" strike="noStrike" dirty="0">
                <a:solidFill>
                  <a:srgbClr val="565656"/>
                </a:solidFill>
                <a:latin typeface="Montserrat Bold"/>
                <a:ea typeface="Montserrat Bold"/>
                <a:cs typeface="Montserrat Bold"/>
                <a:sym typeface="Montserrat Bold"/>
              </a:rPr>
              <a:t>1 moderatör, 1 koordinatör, asistan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834811" y="8265547"/>
            <a:ext cx="3203789" cy="356234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marL="0" lvl="0" indent="0" algn="l">
              <a:lnSpc>
                <a:spcPts val="2940"/>
              </a:lnSpc>
              <a:spcBef>
                <a:spcPct val="0"/>
              </a:spcBef>
            </a:pPr>
            <a:r>
              <a:rPr lang="en-US" sz="2100" b="1" u="none" strike="noStrike" dirty="0">
                <a:solidFill>
                  <a:srgbClr val="565656"/>
                </a:solidFill>
                <a:latin typeface="Montserrat Bold"/>
                <a:ea typeface="Montserrat Bold"/>
                <a:cs typeface="Montserrat Bold"/>
                <a:sym typeface="Montserrat Bold"/>
              </a:rPr>
              <a:t>Katılımcı Sayısı: 10-500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854169" y="3578944"/>
            <a:ext cx="7146831" cy="1396999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just">
              <a:lnSpc>
                <a:spcPts val="2800"/>
              </a:lnSpc>
            </a:pP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Zevklerinize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göre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mumlar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tasarlayıp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uzman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eğitmenimiz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eşliğinde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yaratıcılığınızı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ve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el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becerilerinizi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kalıcı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bir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esere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dönüştürebilirsiniz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.</a:t>
            </a:r>
          </a:p>
          <a:p>
            <a:pPr algn="l">
              <a:lnSpc>
                <a:spcPts val="2800"/>
              </a:lnSpc>
            </a:pPr>
            <a:endParaRPr lang="en-US" sz="2000" dirty="0">
              <a:solidFill>
                <a:srgbClr val="565656"/>
              </a:solidFill>
              <a:latin typeface="Montserrat"/>
              <a:ea typeface="Montserrat"/>
              <a:cs typeface="Montserrat"/>
              <a:sym typeface="Montserrat"/>
            </a:endParaRPr>
          </a:p>
        </p:txBody>
      </p:sp>
      <p:sp>
        <p:nvSpPr>
          <p:cNvPr id="26" name="TextBox 26"/>
          <p:cNvSpPr txBox="1"/>
          <p:nvPr/>
        </p:nvSpPr>
        <p:spPr>
          <a:xfrm>
            <a:off x="1028700" y="9463603"/>
            <a:ext cx="1980378" cy="26670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2160"/>
              </a:lnSpc>
            </a:pPr>
            <a:r>
              <a:rPr lang="en-US" sz="1800" b="1">
                <a:solidFill>
                  <a:srgbClr val="FFFFFF"/>
                </a:solidFill>
                <a:latin typeface="Montserrat Bold"/>
                <a:ea typeface="Montserrat Bold"/>
                <a:cs typeface="Montserrat Bold"/>
                <a:sym typeface="Montserrat Bold"/>
              </a:rPr>
              <a:t>Fiyat: </a:t>
            </a:r>
          </a:p>
        </p:txBody>
      </p:sp>
      <p:sp>
        <p:nvSpPr>
          <p:cNvPr id="27" name="TextBox 27"/>
          <p:cNvSpPr txBox="1"/>
          <p:nvPr/>
        </p:nvSpPr>
        <p:spPr>
          <a:xfrm>
            <a:off x="3187536" y="9528431"/>
            <a:ext cx="6371339" cy="32321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0" lvl="0" indent="0" algn="ctr">
              <a:lnSpc>
                <a:spcPts val="2660"/>
              </a:lnSpc>
              <a:spcBef>
                <a:spcPct val="0"/>
              </a:spcBef>
            </a:pPr>
            <a:r>
              <a:rPr lang="en-US" sz="190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http://www.m3.com.tr/mum-yapimi-atolyesi/ </a:t>
            </a:r>
          </a:p>
        </p:txBody>
      </p:sp>
      <p:sp>
        <p:nvSpPr>
          <p:cNvPr id="28" name="TextBox 28"/>
          <p:cNvSpPr txBox="1"/>
          <p:nvPr/>
        </p:nvSpPr>
        <p:spPr>
          <a:xfrm>
            <a:off x="5572493" y="9240719"/>
            <a:ext cx="1895107" cy="345479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marL="0" lvl="0" indent="0" algn="l">
              <a:lnSpc>
                <a:spcPts val="2940"/>
              </a:lnSpc>
              <a:spcBef>
                <a:spcPct val="0"/>
              </a:spcBef>
            </a:pPr>
            <a:r>
              <a:rPr lang="en-US" sz="2100" b="1" dirty="0">
                <a:solidFill>
                  <a:srgbClr val="565656"/>
                </a:solidFill>
                <a:latin typeface="Montserrat Bold"/>
                <a:ea typeface="Montserrat Bold"/>
                <a:cs typeface="Montserrat Bold"/>
                <a:sym typeface="Montserrat Bold"/>
              </a:rPr>
              <a:t>Detaylı bilgi:</a:t>
            </a:r>
          </a:p>
        </p:txBody>
      </p:sp>
      <p:sp>
        <p:nvSpPr>
          <p:cNvPr id="29" name="TextBox 29"/>
          <p:cNvSpPr txBox="1"/>
          <p:nvPr/>
        </p:nvSpPr>
        <p:spPr>
          <a:xfrm>
            <a:off x="1127035" y="1522605"/>
            <a:ext cx="9440648" cy="822868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6620"/>
              </a:lnSpc>
            </a:pPr>
            <a:r>
              <a:rPr lang="en-US" sz="4728">
                <a:solidFill>
                  <a:srgbClr val="000000"/>
                </a:solidFill>
                <a:latin typeface="Roboto Condensed"/>
                <a:ea typeface="Roboto Condensed"/>
                <a:cs typeface="Roboto Condensed"/>
                <a:sym typeface="Roboto Condensed"/>
              </a:rPr>
              <a:t>MUM ATÖLYESİ</a:t>
            </a:r>
          </a:p>
        </p:txBody>
      </p:sp>
    </p:spTree>
  </p:cSld>
  <p:clrMapOvr>
    <a:masterClrMapping/>
  </p:clrMapOvr>
</p:sld>
</file>

<file path=ppt/slides/slide9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2"/>
          <p:cNvGrpSpPr/>
          <p:nvPr/>
        </p:nvGrpSpPr>
        <p:grpSpPr>
          <a:xfrm>
            <a:off x="9414120" y="108932"/>
            <a:ext cx="8873880" cy="10287000"/>
            <a:chOff x="0" y="0"/>
            <a:chExt cx="3358824" cy="2709333"/>
          </a:xfrm>
          <a:solidFill>
            <a:schemeClr val="accent3">
              <a:lumMod val="75000"/>
            </a:schemeClr>
          </a:solidFill>
        </p:grpSpPr>
        <p:sp>
          <p:nvSpPr>
            <p:cNvPr id="3" name="Freeform 3"/>
            <p:cNvSpPr/>
            <p:nvPr/>
          </p:nvSpPr>
          <p:spPr>
            <a:xfrm>
              <a:off x="0" y="0"/>
              <a:ext cx="3358824" cy="2709333"/>
            </a:xfrm>
            <a:custGeom>
              <a:avLst/>
              <a:gdLst/>
              <a:ahLst/>
              <a:cxnLst/>
              <a:rect l="l" t="t" r="r" b="b"/>
              <a:pathLst>
                <a:path w="3358824" h="2709333">
                  <a:moveTo>
                    <a:pt x="0" y="0"/>
                  </a:moveTo>
                  <a:lnTo>
                    <a:pt x="3358824" y="0"/>
                  </a:lnTo>
                  <a:lnTo>
                    <a:pt x="3358824" y="2709333"/>
                  </a:lnTo>
                  <a:lnTo>
                    <a:pt x="0" y="2709333"/>
                  </a:lnTo>
                  <a:close/>
                </a:path>
              </a:pathLst>
            </a:custGeom>
            <a:grpFill/>
          </p:spPr>
          <p:txBody>
            <a:bodyPr/>
            <a:lstStyle/>
            <a:p>
              <a:endParaRPr lang="tr-TR"/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0" y="-38100"/>
              <a:ext cx="3358824" cy="2747433"/>
            </a:xfrm>
            <a:prstGeom prst="rect">
              <a:avLst/>
            </a:prstGeom>
            <a:grpFill/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940"/>
                </a:lnSpc>
              </a:pPr>
              <a:endParaRPr/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11653271" y="2195976"/>
            <a:ext cx="3241165" cy="5559935"/>
            <a:chOff x="0" y="0"/>
            <a:chExt cx="4321553" cy="7413246"/>
          </a:xfrm>
        </p:grpSpPr>
        <p:pic>
          <p:nvPicPr>
            <p:cNvPr id="6" name="Picture 6"/>
            <p:cNvPicPr>
              <a:picLocks noChangeAspect="1"/>
            </p:cNvPicPr>
            <p:nvPr/>
          </p:nvPicPr>
          <p:blipFill>
            <a:blip r:embed="rId2"/>
            <a:srcRect l="17724" t="5052" r="41875" b="5631"/>
            <a:stretch>
              <a:fillRect/>
            </a:stretch>
          </p:blipFill>
          <p:spPr>
            <a:xfrm>
              <a:off x="0" y="0"/>
              <a:ext cx="4321553" cy="7413246"/>
            </a:xfrm>
            <a:prstGeom prst="rect">
              <a:avLst/>
            </a:prstGeom>
          </p:spPr>
        </p:pic>
      </p:grpSp>
      <p:grpSp>
        <p:nvGrpSpPr>
          <p:cNvPr id="7" name="Group 7"/>
          <p:cNvGrpSpPr/>
          <p:nvPr/>
        </p:nvGrpSpPr>
        <p:grpSpPr>
          <a:xfrm>
            <a:off x="15046835" y="2195976"/>
            <a:ext cx="3241165" cy="5559935"/>
            <a:chOff x="0" y="0"/>
            <a:chExt cx="4321553" cy="7413246"/>
          </a:xfrm>
        </p:grpSpPr>
        <p:pic>
          <p:nvPicPr>
            <p:cNvPr id="8" name="Picture 8"/>
            <p:cNvPicPr>
              <a:picLocks noChangeAspect="1"/>
            </p:cNvPicPr>
            <p:nvPr/>
          </p:nvPicPr>
          <p:blipFill>
            <a:blip r:embed="rId3"/>
            <a:srcRect t="1754" b="1754"/>
            <a:stretch>
              <a:fillRect/>
            </a:stretch>
          </p:blipFill>
          <p:spPr>
            <a:xfrm>
              <a:off x="0" y="0"/>
              <a:ext cx="4321553" cy="7413246"/>
            </a:xfrm>
            <a:prstGeom prst="rect">
              <a:avLst/>
            </a:prstGeom>
          </p:spPr>
        </p:pic>
      </p:grpSp>
      <p:sp>
        <p:nvSpPr>
          <p:cNvPr id="9" name="Freeform 9"/>
          <p:cNvSpPr/>
          <p:nvPr/>
        </p:nvSpPr>
        <p:spPr>
          <a:xfrm>
            <a:off x="12400255" y="9021491"/>
            <a:ext cx="3211827" cy="2879938"/>
          </a:xfrm>
          <a:custGeom>
            <a:avLst/>
            <a:gdLst/>
            <a:ahLst/>
            <a:cxnLst/>
            <a:rect l="l" t="t" r="r" b="b"/>
            <a:pathLst>
              <a:path w="3211827" h="2879938">
                <a:moveTo>
                  <a:pt x="0" y="0"/>
                </a:moveTo>
                <a:lnTo>
                  <a:pt x="3211827" y="0"/>
                </a:lnTo>
                <a:lnTo>
                  <a:pt x="3211827" y="2879938"/>
                </a:lnTo>
                <a:lnTo>
                  <a:pt x="0" y="2879938"/>
                </a:lnTo>
                <a:lnTo>
                  <a:pt x="0" y="0"/>
                </a:lnTo>
                <a:close/>
              </a:path>
            </a:pathLst>
          </a:custGeom>
          <a:blipFill>
            <a:blip r:embed="rId4">
              <a:extLst>
                <a:ext uri="{96DAC541-7B7A-43D3-8B79-37D633B846F1}">
                  <asvg:svgBlip xmlns:asvg="http://schemas.microsoft.com/office/drawing/2016/SVG/main" r:embed="rId5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tr-TR"/>
          </a:p>
        </p:txBody>
      </p:sp>
      <p:sp>
        <p:nvSpPr>
          <p:cNvPr id="10" name="Freeform 10"/>
          <p:cNvSpPr/>
          <p:nvPr/>
        </p:nvSpPr>
        <p:spPr>
          <a:xfrm>
            <a:off x="16052795" y="596667"/>
            <a:ext cx="1216708" cy="1216708"/>
          </a:xfrm>
          <a:custGeom>
            <a:avLst/>
            <a:gdLst/>
            <a:ahLst/>
            <a:cxnLst/>
            <a:rect l="l" t="t" r="r" b="b"/>
            <a:pathLst>
              <a:path w="1216708" h="1216708">
                <a:moveTo>
                  <a:pt x="0" y="0"/>
                </a:moveTo>
                <a:lnTo>
                  <a:pt x="1216708" y="0"/>
                </a:lnTo>
                <a:lnTo>
                  <a:pt x="1216708" y="1216708"/>
                </a:lnTo>
                <a:lnTo>
                  <a:pt x="0" y="1216708"/>
                </a:lnTo>
                <a:lnTo>
                  <a:pt x="0" y="0"/>
                </a:lnTo>
                <a:close/>
              </a:path>
            </a:pathLst>
          </a:custGeom>
          <a:blipFill>
            <a:blip r:embed="rId6"/>
            <a:stretch>
              <a:fillRect/>
            </a:stretch>
          </a:blipFill>
          <a:ln cap="sq">
            <a:noFill/>
            <a:prstDash val="solid"/>
            <a:miter/>
          </a:ln>
        </p:spPr>
        <p:txBody>
          <a:bodyPr/>
          <a:lstStyle/>
          <a:p>
            <a:endParaRPr lang="tr-TR"/>
          </a:p>
        </p:txBody>
      </p:sp>
      <p:sp>
        <p:nvSpPr>
          <p:cNvPr id="11" name="Freeform 11"/>
          <p:cNvSpPr/>
          <p:nvPr/>
        </p:nvSpPr>
        <p:spPr>
          <a:xfrm>
            <a:off x="851334" y="596667"/>
            <a:ext cx="2061427" cy="2061427"/>
          </a:xfrm>
          <a:custGeom>
            <a:avLst/>
            <a:gdLst/>
            <a:ahLst/>
            <a:cxnLst/>
            <a:rect l="l" t="t" r="r" b="b"/>
            <a:pathLst>
              <a:path w="2061427" h="2061427">
                <a:moveTo>
                  <a:pt x="0" y="0"/>
                </a:moveTo>
                <a:lnTo>
                  <a:pt x="2061428" y="0"/>
                </a:lnTo>
                <a:lnTo>
                  <a:pt x="2061428" y="2061427"/>
                </a:lnTo>
                <a:lnTo>
                  <a:pt x="0" y="2061427"/>
                </a:lnTo>
                <a:lnTo>
                  <a:pt x="0" y="0"/>
                </a:lnTo>
                <a:close/>
              </a:path>
            </a:pathLst>
          </a:custGeom>
          <a:blipFill>
            <a:blip r:embed="rId7">
              <a:extLst>
                <a:ext uri="{96DAC541-7B7A-43D3-8B79-37D633B846F1}">
                  <asvg:svgBlip xmlns:asvg="http://schemas.microsoft.com/office/drawing/2016/SVG/main" r:embed="rId8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tr-TR"/>
          </a:p>
        </p:txBody>
      </p:sp>
      <p:sp>
        <p:nvSpPr>
          <p:cNvPr id="12" name="Freeform 12"/>
          <p:cNvSpPr/>
          <p:nvPr/>
        </p:nvSpPr>
        <p:spPr>
          <a:xfrm>
            <a:off x="854169" y="7252751"/>
            <a:ext cx="386295" cy="386295"/>
          </a:xfrm>
          <a:custGeom>
            <a:avLst/>
            <a:gdLst/>
            <a:ahLst/>
            <a:cxnLst/>
            <a:rect l="l" t="t" r="r" b="b"/>
            <a:pathLst>
              <a:path w="386295" h="386295">
                <a:moveTo>
                  <a:pt x="0" y="0"/>
                </a:moveTo>
                <a:lnTo>
                  <a:pt x="386295" y="0"/>
                </a:lnTo>
                <a:lnTo>
                  <a:pt x="386295" y="386295"/>
                </a:lnTo>
                <a:lnTo>
                  <a:pt x="0" y="386295"/>
                </a:lnTo>
                <a:lnTo>
                  <a:pt x="0" y="0"/>
                </a:lnTo>
                <a:close/>
              </a:path>
            </a:pathLst>
          </a:custGeom>
          <a:blipFill>
            <a:blip r:embed="rId9">
              <a:extLst>
                <a:ext uri="{96DAC541-7B7A-43D3-8B79-37D633B846F1}">
                  <asvg:svgBlip xmlns:asvg="http://schemas.microsoft.com/office/drawing/2016/SVG/main" r:embed="rId10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tr-TR"/>
          </a:p>
        </p:txBody>
      </p:sp>
      <p:sp>
        <p:nvSpPr>
          <p:cNvPr id="13" name="Freeform 13"/>
          <p:cNvSpPr/>
          <p:nvPr/>
        </p:nvSpPr>
        <p:spPr>
          <a:xfrm>
            <a:off x="812686" y="7755911"/>
            <a:ext cx="595651" cy="347711"/>
          </a:xfrm>
          <a:custGeom>
            <a:avLst/>
            <a:gdLst/>
            <a:ahLst/>
            <a:cxnLst/>
            <a:rect l="l" t="t" r="r" b="b"/>
            <a:pathLst>
              <a:path w="595651" h="347711">
                <a:moveTo>
                  <a:pt x="0" y="0"/>
                </a:moveTo>
                <a:lnTo>
                  <a:pt x="595651" y="0"/>
                </a:lnTo>
                <a:lnTo>
                  <a:pt x="595651" y="347711"/>
                </a:lnTo>
                <a:lnTo>
                  <a:pt x="0" y="347711"/>
                </a:lnTo>
                <a:lnTo>
                  <a:pt x="0" y="0"/>
                </a:lnTo>
                <a:close/>
              </a:path>
            </a:pathLst>
          </a:custGeom>
          <a:blipFill>
            <a:blip r:embed="rId11">
              <a:extLst>
                <a:ext uri="{96DAC541-7B7A-43D3-8B79-37D633B846F1}">
                  <asvg:svgBlip xmlns:asvg="http://schemas.microsoft.com/office/drawing/2016/SVG/main" r:embed="rId12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tr-TR"/>
          </a:p>
        </p:txBody>
      </p:sp>
      <p:sp>
        <p:nvSpPr>
          <p:cNvPr id="17" name="TextBox 17"/>
          <p:cNvSpPr txBox="1"/>
          <p:nvPr/>
        </p:nvSpPr>
        <p:spPr>
          <a:xfrm>
            <a:off x="1882048" y="2358708"/>
            <a:ext cx="9440648" cy="35877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2800"/>
              </a:lnSpc>
            </a:pPr>
            <a:r>
              <a:rPr lang="en-US" sz="2000">
                <a:solidFill>
                  <a:srgbClr val="000000"/>
                </a:solidFill>
                <a:latin typeface="Roboto Condensed"/>
                <a:ea typeface="Roboto Condensed"/>
                <a:cs typeface="Roboto Condensed"/>
                <a:sym typeface="Roboto Condensed"/>
              </a:rPr>
              <a:t>ATÖLYELER</a:t>
            </a:r>
          </a:p>
        </p:txBody>
      </p:sp>
      <p:grpSp>
        <p:nvGrpSpPr>
          <p:cNvPr id="18" name="Group 18"/>
          <p:cNvGrpSpPr/>
          <p:nvPr/>
        </p:nvGrpSpPr>
        <p:grpSpPr>
          <a:xfrm>
            <a:off x="8256852" y="2195976"/>
            <a:ext cx="3241165" cy="5559935"/>
            <a:chOff x="0" y="0"/>
            <a:chExt cx="4321553" cy="7413246"/>
          </a:xfrm>
        </p:grpSpPr>
        <p:pic>
          <p:nvPicPr>
            <p:cNvPr id="19" name="Picture 19"/>
            <p:cNvPicPr>
              <a:picLocks noChangeAspect="1"/>
            </p:cNvPicPr>
            <p:nvPr/>
          </p:nvPicPr>
          <p:blipFill>
            <a:blip r:embed="rId13"/>
            <a:srcRect l="20852" r="20852"/>
            <a:stretch>
              <a:fillRect/>
            </a:stretch>
          </p:blipFill>
          <p:spPr>
            <a:xfrm>
              <a:off x="0" y="0"/>
              <a:ext cx="4321553" cy="7413246"/>
            </a:xfrm>
            <a:prstGeom prst="rect">
              <a:avLst/>
            </a:prstGeom>
          </p:spPr>
        </p:pic>
      </p:grpSp>
      <p:sp>
        <p:nvSpPr>
          <p:cNvPr id="20" name="Freeform 20"/>
          <p:cNvSpPr/>
          <p:nvPr/>
        </p:nvSpPr>
        <p:spPr>
          <a:xfrm>
            <a:off x="9838607" y="9258300"/>
            <a:ext cx="824341" cy="607951"/>
          </a:xfrm>
          <a:custGeom>
            <a:avLst/>
            <a:gdLst/>
            <a:ahLst/>
            <a:cxnLst/>
            <a:rect l="l" t="t" r="r" b="b"/>
            <a:pathLst>
              <a:path w="824341" h="607951">
                <a:moveTo>
                  <a:pt x="0" y="0"/>
                </a:moveTo>
                <a:lnTo>
                  <a:pt x="824341" y="0"/>
                </a:lnTo>
                <a:lnTo>
                  <a:pt x="824341" y="607951"/>
                </a:lnTo>
                <a:lnTo>
                  <a:pt x="0" y="607951"/>
                </a:lnTo>
                <a:lnTo>
                  <a:pt x="0" y="0"/>
                </a:lnTo>
                <a:close/>
              </a:path>
            </a:pathLst>
          </a:custGeom>
        </p:spPr>
        <p:txBody>
          <a:bodyPr/>
          <a:lstStyle/>
          <a:p>
            <a:endParaRPr lang="tr-TR"/>
          </a:p>
        </p:txBody>
      </p:sp>
      <p:sp>
        <p:nvSpPr>
          <p:cNvPr id="21" name="Freeform 21"/>
          <p:cNvSpPr/>
          <p:nvPr/>
        </p:nvSpPr>
        <p:spPr>
          <a:xfrm>
            <a:off x="10384741" y="9590801"/>
            <a:ext cx="556412" cy="569949"/>
          </a:xfrm>
          <a:custGeom>
            <a:avLst/>
            <a:gdLst/>
            <a:ahLst/>
            <a:cxnLst/>
            <a:rect l="l" t="t" r="r" b="b"/>
            <a:pathLst>
              <a:path w="556412" h="569949">
                <a:moveTo>
                  <a:pt x="0" y="0"/>
                </a:moveTo>
                <a:lnTo>
                  <a:pt x="556413" y="0"/>
                </a:lnTo>
                <a:lnTo>
                  <a:pt x="556413" y="569949"/>
                </a:lnTo>
                <a:lnTo>
                  <a:pt x="0" y="569949"/>
                </a:lnTo>
                <a:lnTo>
                  <a:pt x="0" y="0"/>
                </a:lnTo>
                <a:close/>
              </a:path>
            </a:pathLst>
          </a:custGeom>
          <a:blipFill>
            <a:blip r:embed="rId14">
              <a:extLst>
                <a:ext uri="{96DAC541-7B7A-43D3-8B79-37D633B846F1}">
                  <asvg:svgBlip xmlns:asvg="http://schemas.microsoft.com/office/drawing/2016/SVG/main" r:embed="rId15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tr-TR"/>
          </a:p>
        </p:txBody>
      </p:sp>
      <p:sp>
        <p:nvSpPr>
          <p:cNvPr id="22" name="TextBox 22"/>
          <p:cNvSpPr txBox="1"/>
          <p:nvPr/>
        </p:nvSpPr>
        <p:spPr>
          <a:xfrm>
            <a:off x="1589642" y="7248730"/>
            <a:ext cx="1522194" cy="345479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marL="0" lvl="0" indent="0" algn="l">
              <a:lnSpc>
                <a:spcPts val="2940"/>
              </a:lnSpc>
              <a:spcBef>
                <a:spcPct val="0"/>
              </a:spcBef>
            </a:pPr>
            <a:r>
              <a:rPr lang="en-US" sz="2100" b="1" dirty="0">
                <a:solidFill>
                  <a:srgbClr val="565656"/>
                </a:solidFill>
                <a:latin typeface="Montserrat Bold"/>
                <a:ea typeface="Montserrat Bold"/>
                <a:cs typeface="Montserrat Bold"/>
                <a:sym typeface="Montserrat Bold"/>
              </a:rPr>
              <a:t>60-120 dk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1589641" y="7756913"/>
            <a:ext cx="4963711" cy="345479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marL="0" lvl="0" indent="0" algn="l">
              <a:lnSpc>
                <a:spcPts val="2940"/>
              </a:lnSpc>
              <a:spcBef>
                <a:spcPct val="0"/>
              </a:spcBef>
            </a:pPr>
            <a:r>
              <a:rPr lang="en-US" sz="2100" b="1" u="none" strike="noStrike" dirty="0">
                <a:solidFill>
                  <a:srgbClr val="565656"/>
                </a:solidFill>
                <a:latin typeface="Montserrat Bold"/>
                <a:ea typeface="Montserrat Bold"/>
                <a:cs typeface="Montserrat Bold"/>
                <a:sym typeface="Montserrat Bold"/>
              </a:rPr>
              <a:t>1 moderatör, 1 koordinatör, asistan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834811" y="8265547"/>
            <a:ext cx="3279989" cy="345479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marL="0" lvl="0" indent="0" algn="l">
              <a:lnSpc>
                <a:spcPts val="2940"/>
              </a:lnSpc>
              <a:spcBef>
                <a:spcPct val="0"/>
              </a:spcBef>
            </a:pPr>
            <a:r>
              <a:rPr lang="en-US" sz="2100" b="1" u="none" strike="noStrike" dirty="0">
                <a:solidFill>
                  <a:srgbClr val="565656"/>
                </a:solidFill>
                <a:latin typeface="Montserrat Bold"/>
                <a:ea typeface="Montserrat Bold"/>
                <a:cs typeface="Montserrat Bold"/>
                <a:sym typeface="Montserrat Bold"/>
              </a:rPr>
              <a:t>Katılımcı Sayısı: 10-500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834811" y="2877074"/>
            <a:ext cx="7266787" cy="4282454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just">
              <a:lnSpc>
                <a:spcPts val="2800"/>
              </a:lnSpc>
            </a:pP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Paraben,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katkı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ve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koruyucu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içermeyen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doğal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tariflerle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hem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aileniz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hem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ekibiniz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için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pratik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kremler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yapmayı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öğrenin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!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Eğitmenimiz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;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baz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ve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aromaterapi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yağlarını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tanıtarak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,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malzeme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temini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hakkında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da bilgi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verecek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.</a:t>
            </a:r>
          </a:p>
          <a:p>
            <a:pPr algn="just">
              <a:lnSpc>
                <a:spcPts val="2800"/>
              </a:lnSpc>
            </a:pPr>
            <a:endParaRPr lang="en-US" sz="2000" dirty="0">
              <a:solidFill>
                <a:srgbClr val="565656"/>
              </a:solidFill>
              <a:latin typeface="Montserrat"/>
              <a:ea typeface="Montserrat"/>
              <a:cs typeface="Montserrat"/>
              <a:sym typeface="Montserrat"/>
            </a:endParaRPr>
          </a:p>
          <a:p>
            <a:pPr algn="just">
              <a:lnSpc>
                <a:spcPts val="2800"/>
              </a:lnSpc>
            </a:pP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Uygulamalı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atölyede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yapılabilecekler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arasında:</a:t>
            </a:r>
          </a:p>
          <a:p>
            <a:pPr marL="431805" lvl="1" indent="-215903" algn="just">
              <a:lnSpc>
                <a:spcPts val="2800"/>
              </a:lnSpc>
              <a:buFont typeface="Arial"/>
              <a:buChar char="•"/>
            </a:pP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Bebekler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için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pişik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kremi</a:t>
            </a:r>
            <a:endParaRPr lang="en-US" sz="2000" dirty="0">
              <a:solidFill>
                <a:srgbClr val="565656"/>
              </a:solidFill>
              <a:latin typeface="Montserrat"/>
              <a:ea typeface="Montserrat"/>
              <a:cs typeface="Montserrat"/>
              <a:sym typeface="Montserrat"/>
            </a:endParaRPr>
          </a:p>
          <a:p>
            <a:pPr marL="431805" lvl="1" indent="-215903" algn="just">
              <a:lnSpc>
                <a:spcPts val="2800"/>
              </a:lnSpc>
              <a:buFont typeface="Arial"/>
              <a:buChar char="•"/>
            </a:pP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Masaj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yağı</a:t>
            </a:r>
            <a:endParaRPr lang="en-US" sz="2000" dirty="0">
              <a:solidFill>
                <a:srgbClr val="565656"/>
              </a:solidFill>
              <a:latin typeface="Montserrat"/>
              <a:ea typeface="Montserrat"/>
              <a:cs typeface="Montserrat"/>
              <a:sym typeface="Montserrat"/>
            </a:endParaRPr>
          </a:p>
          <a:p>
            <a:pPr marL="431805" lvl="1" indent="-215903" algn="just">
              <a:lnSpc>
                <a:spcPts val="2800"/>
              </a:lnSpc>
              <a:buFont typeface="Arial"/>
              <a:buChar char="•"/>
            </a:pP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Nemlendirici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vücut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kremi</a:t>
            </a:r>
            <a:endParaRPr lang="en-US" sz="2000" dirty="0">
              <a:solidFill>
                <a:srgbClr val="565656"/>
              </a:solidFill>
              <a:latin typeface="Montserrat"/>
              <a:ea typeface="Montserrat"/>
              <a:cs typeface="Montserrat"/>
              <a:sym typeface="Montserrat"/>
            </a:endParaRPr>
          </a:p>
          <a:p>
            <a:pPr marL="431805" lvl="1" indent="-215903" algn="just">
              <a:lnSpc>
                <a:spcPts val="2800"/>
              </a:lnSpc>
              <a:buFont typeface="Arial"/>
              <a:buChar char="•"/>
            </a:pP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Makyaj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temizleyici</a:t>
            </a:r>
            <a:endParaRPr lang="en-US" sz="2000" dirty="0">
              <a:solidFill>
                <a:srgbClr val="565656"/>
              </a:solidFill>
              <a:latin typeface="Montserrat"/>
              <a:ea typeface="Montserrat"/>
              <a:cs typeface="Montserrat"/>
              <a:sym typeface="Montserrat"/>
            </a:endParaRPr>
          </a:p>
          <a:p>
            <a:pPr marL="431805" lvl="1" indent="-215903" algn="just">
              <a:lnSpc>
                <a:spcPts val="2800"/>
              </a:lnSpc>
              <a:buFont typeface="Arial"/>
              <a:buChar char="•"/>
            </a:pP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Doğal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sinek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kovucu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sprey</a:t>
            </a:r>
            <a:endParaRPr lang="en-US" sz="2000" dirty="0">
              <a:solidFill>
                <a:srgbClr val="565656"/>
              </a:solidFill>
              <a:latin typeface="Montserrat"/>
              <a:ea typeface="Montserrat"/>
              <a:cs typeface="Montserrat"/>
              <a:sym typeface="Montserrat"/>
            </a:endParaRPr>
          </a:p>
          <a:p>
            <a:pPr algn="just">
              <a:lnSpc>
                <a:spcPts val="2800"/>
              </a:lnSpc>
            </a:pP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Kısacası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: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Şifa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dolu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,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el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yapımı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tarifler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sizi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bekliyor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!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1028700" y="9463603"/>
            <a:ext cx="1980378" cy="26670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2160"/>
              </a:lnSpc>
            </a:pPr>
            <a:r>
              <a:rPr lang="en-US" sz="1800" b="1">
                <a:solidFill>
                  <a:srgbClr val="FFFFFF"/>
                </a:solidFill>
                <a:latin typeface="Montserrat Bold"/>
                <a:ea typeface="Montserrat Bold"/>
                <a:cs typeface="Montserrat Bold"/>
                <a:sym typeface="Montserrat Bold"/>
              </a:rPr>
              <a:t>Fiyat: </a:t>
            </a:r>
          </a:p>
        </p:txBody>
      </p:sp>
      <p:sp>
        <p:nvSpPr>
          <p:cNvPr id="27" name="TextBox 27"/>
          <p:cNvSpPr txBox="1"/>
          <p:nvPr/>
        </p:nvSpPr>
        <p:spPr>
          <a:xfrm>
            <a:off x="3187536" y="9528431"/>
            <a:ext cx="6371339" cy="32321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0" lvl="0" indent="0" algn="ctr">
              <a:lnSpc>
                <a:spcPts val="2660"/>
              </a:lnSpc>
              <a:spcBef>
                <a:spcPct val="0"/>
              </a:spcBef>
            </a:pPr>
            <a:r>
              <a:rPr lang="en-US" sz="19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https://www.m3.com.tr/deniz-bank-krem-atolyesi/</a:t>
            </a:r>
          </a:p>
        </p:txBody>
      </p:sp>
      <p:sp>
        <p:nvSpPr>
          <p:cNvPr id="28" name="TextBox 28"/>
          <p:cNvSpPr txBox="1"/>
          <p:nvPr/>
        </p:nvSpPr>
        <p:spPr>
          <a:xfrm>
            <a:off x="5572493" y="9240719"/>
            <a:ext cx="1818907" cy="345479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marL="0" lvl="0" indent="0" algn="l">
              <a:lnSpc>
                <a:spcPts val="2940"/>
              </a:lnSpc>
              <a:spcBef>
                <a:spcPct val="0"/>
              </a:spcBef>
            </a:pPr>
            <a:r>
              <a:rPr lang="en-US" sz="2100" b="1" dirty="0">
                <a:solidFill>
                  <a:srgbClr val="565656"/>
                </a:solidFill>
                <a:latin typeface="Montserrat Bold"/>
                <a:ea typeface="Montserrat Bold"/>
                <a:cs typeface="Montserrat Bold"/>
                <a:sym typeface="Montserrat Bold"/>
              </a:rPr>
              <a:t>Detaylı bilgi:</a:t>
            </a:r>
          </a:p>
        </p:txBody>
      </p:sp>
      <p:sp>
        <p:nvSpPr>
          <p:cNvPr id="29" name="TextBox 29"/>
          <p:cNvSpPr txBox="1"/>
          <p:nvPr/>
        </p:nvSpPr>
        <p:spPr>
          <a:xfrm>
            <a:off x="1127035" y="1522605"/>
            <a:ext cx="9440648" cy="822868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6620"/>
              </a:lnSpc>
            </a:pPr>
            <a:r>
              <a:rPr lang="en-US" sz="4728">
                <a:solidFill>
                  <a:srgbClr val="000000"/>
                </a:solidFill>
                <a:latin typeface="Roboto Condensed"/>
                <a:ea typeface="Roboto Condensed"/>
                <a:cs typeface="Roboto Condensed"/>
                <a:sym typeface="Roboto Condensed"/>
              </a:rPr>
              <a:t>KREM ATÖLYESİ</a:t>
            </a:r>
          </a:p>
        </p:txBody>
      </p:sp>
    </p:spTree>
  </p:cSld>
  <p:clrMapOvr>
    <a:masterClrMapping/>
  </p:clrMapOvr>
</p:sld>
</file>

<file path=ppt/slides/slide9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2"/>
          <p:cNvGrpSpPr/>
          <p:nvPr/>
        </p:nvGrpSpPr>
        <p:grpSpPr>
          <a:xfrm>
            <a:off x="9414121" y="0"/>
            <a:ext cx="8873880" cy="10287000"/>
            <a:chOff x="0" y="0"/>
            <a:chExt cx="3358824" cy="2709333"/>
          </a:xfrm>
          <a:solidFill>
            <a:schemeClr val="accent3">
              <a:lumMod val="75000"/>
            </a:schemeClr>
          </a:solidFill>
        </p:grpSpPr>
        <p:sp>
          <p:nvSpPr>
            <p:cNvPr id="3" name="Freeform 3"/>
            <p:cNvSpPr/>
            <p:nvPr/>
          </p:nvSpPr>
          <p:spPr>
            <a:xfrm>
              <a:off x="0" y="0"/>
              <a:ext cx="3358824" cy="2709333"/>
            </a:xfrm>
            <a:custGeom>
              <a:avLst/>
              <a:gdLst/>
              <a:ahLst/>
              <a:cxnLst/>
              <a:rect l="l" t="t" r="r" b="b"/>
              <a:pathLst>
                <a:path w="3358824" h="2709333">
                  <a:moveTo>
                    <a:pt x="0" y="0"/>
                  </a:moveTo>
                  <a:lnTo>
                    <a:pt x="3358824" y="0"/>
                  </a:lnTo>
                  <a:lnTo>
                    <a:pt x="3358824" y="2709333"/>
                  </a:lnTo>
                  <a:lnTo>
                    <a:pt x="0" y="2709333"/>
                  </a:lnTo>
                  <a:close/>
                </a:path>
              </a:pathLst>
            </a:custGeom>
            <a:grpFill/>
          </p:spPr>
          <p:txBody>
            <a:bodyPr/>
            <a:lstStyle/>
            <a:p>
              <a:endParaRPr lang="tr-TR"/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0" y="-38100"/>
              <a:ext cx="3358824" cy="2747433"/>
            </a:xfrm>
            <a:prstGeom prst="rect">
              <a:avLst/>
            </a:prstGeom>
            <a:grpFill/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940"/>
                </a:lnSpc>
              </a:pPr>
              <a:endParaRPr/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11653271" y="2195976"/>
            <a:ext cx="3241165" cy="5559935"/>
            <a:chOff x="0" y="0"/>
            <a:chExt cx="4321553" cy="7413246"/>
          </a:xfrm>
        </p:grpSpPr>
        <p:pic>
          <p:nvPicPr>
            <p:cNvPr id="6" name="Picture 6"/>
            <p:cNvPicPr>
              <a:picLocks noChangeAspect="1"/>
            </p:cNvPicPr>
            <p:nvPr/>
          </p:nvPicPr>
          <p:blipFill>
            <a:blip r:embed="rId2"/>
            <a:srcRect l="13781" t="8640" r="37142" b="14720"/>
            <a:stretch>
              <a:fillRect/>
            </a:stretch>
          </p:blipFill>
          <p:spPr>
            <a:xfrm>
              <a:off x="0" y="0"/>
              <a:ext cx="4321553" cy="7413246"/>
            </a:xfrm>
            <a:prstGeom prst="rect">
              <a:avLst/>
            </a:prstGeom>
          </p:spPr>
        </p:pic>
      </p:grpSp>
      <p:grpSp>
        <p:nvGrpSpPr>
          <p:cNvPr id="7" name="Group 7"/>
          <p:cNvGrpSpPr/>
          <p:nvPr/>
        </p:nvGrpSpPr>
        <p:grpSpPr>
          <a:xfrm>
            <a:off x="15046835" y="2195976"/>
            <a:ext cx="3241165" cy="5559935"/>
            <a:chOff x="0" y="0"/>
            <a:chExt cx="4321553" cy="7413246"/>
          </a:xfrm>
        </p:grpSpPr>
        <p:pic>
          <p:nvPicPr>
            <p:cNvPr id="8" name="Picture 8"/>
            <p:cNvPicPr>
              <a:picLocks noChangeAspect="1"/>
            </p:cNvPicPr>
            <p:nvPr/>
          </p:nvPicPr>
          <p:blipFill>
            <a:blip r:embed="rId3"/>
            <a:srcRect l="34291" t="8013" r="38690" b="17027"/>
            <a:stretch>
              <a:fillRect/>
            </a:stretch>
          </p:blipFill>
          <p:spPr>
            <a:xfrm>
              <a:off x="0" y="0"/>
              <a:ext cx="4321553" cy="7413246"/>
            </a:xfrm>
            <a:prstGeom prst="rect">
              <a:avLst/>
            </a:prstGeom>
          </p:spPr>
        </p:pic>
      </p:grpSp>
      <p:sp>
        <p:nvSpPr>
          <p:cNvPr id="9" name="Freeform 9"/>
          <p:cNvSpPr/>
          <p:nvPr/>
        </p:nvSpPr>
        <p:spPr>
          <a:xfrm>
            <a:off x="12400255" y="9021491"/>
            <a:ext cx="3211827" cy="2879938"/>
          </a:xfrm>
          <a:custGeom>
            <a:avLst/>
            <a:gdLst/>
            <a:ahLst/>
            <a:cxnLst/>
            <a:rect l="l" t="t" r="r" b="b"/>
            <a:pathLst>
              <a:path w="3211827" h="2879938">
                <a:moveTo>
                  <a:pt x="0" y="0"/>
                </a:moveTo>
                <a:lnTo>
                  <a:pt x="3211827" y="0"/>
                </a:lnTo>
                <a:lnTo>
                  <a:pt x="3211827" y="2879938"/>
                </a:lnTo>
                <a:lnTo>
                  <a:pt x="0" y="2879938"/>
                </a:lnTo>
                <a:lnTo>
                  <a:pt x="0" y="0"/>
                </a:lnTo>
                <a:close/>
              </a:path>
            </a:pathLst>
          </a:custGeom>
          <a:blipFill>
            <a:blip r:embed="rId4">
              <a:extLst>
                <a:ext uri="{96DAC541-7B7A-43D3-8B79-37D633B846F1}">
                  <asvg:svgBlip xmlns:asvg="http://schemas.microsoft.com/office/drawing/2016/SVG/main" r:embed="rId5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tr-TR"/>
          </a:p>
        </p:txBody>
      </p:sp>
      <p:sp>
        <p:nvSpPr>
          <p:cNvPr id="10" name="Freeform 10"/>
          <p:cNvSpPr/>
          <p:nvPr/>
        </p:nvSpPr>
        <p:spPr>
          <a:xfrm>
            <a:off x="16052795" y="596667"/>
            <a:ext cx="1216708" cy="1216708"/>
          </a:xfrm>
          <a:custGeom>
            <a:avLst/>
            <a:gdLst/>
            <a:ahLst/>
            <a:cxnLst/>
            <a:rect l="l" t="t" r="r" b="b"/>
            <a:pathLst>
              <a:path w="1216708" h="1216708">
                <a:moveTo>
                  <a:pt x="0" y="0"/>
                </a:moveTo>
                <a:lnTo>
                  <a:pt x="1216708" y="0"/>
                </a:lnTo>
                <a:lnTo>
                  <a:pt x="1216708" y="1216708"/>
                </a:lnTo>
                <a:lnTo>
                  <a:pt x="0" y="1216708"/>
                </a:lnTo>
                <a:lnTo>
                  <a:pt x="0" y="0"/>
                </a:lnTo>
                <a:close/>
              </a:path>
            </a:pathLst>
          </a:custGeom>
          <a:blipFill>
            <a:blip r:embed="rId6"/>
            <a:stretch>
              <a:fillRect/>
            </a:stretch>
          </a:blipFill>
          <a:ln cap="sq">
            <a:noFill/>
            <a:prstDash val="solid"/>
            <a:miter/>
          </a:ln>
        </p:spPr>
        <p:txBody>
          <a:bodyPr/>
          <a:lstStyle/>
          <a:p>
            <a:endParaRPr lang="tr-TR"/>
          </a:p>
        </p:txBody>
      </p:sp>
      <p:sp>
        <p:nvSpPr>
          <p:cNvPr id="11" name="Freeform 11"/>
          <p:cNvSpPr/>
          <p:nvPr/>
        </p:nvSpPr>
        <p:spPr>
          <a:xfrm>
            <a:off x="851334" y="596667"/>
            <a:ext cx="2061427" cy="2061427"/>
          </a:xfrm>
          <a:custGeom>
            <a:avLst/>
            <a:gdLst/>
            <a:ahLst/>
            <a:cxnLst/>
            <a:rect l="l" t="t" r="r" b="b"/>
            <a:pathLst>
              <a:path w="2061427" h="2061427">
                <a:moveTo>
                  <a:pt x="0" y="0"/>
                </a:moveTo>
                <a:lnTo>
                  <a:pt x="2061428" y="0"/>
                </a:lnTo>
                <a:lnTo>
                  <a:pt x="2061428" y="2061427"/>
                </a:lnTo>
                <a:lnTo>
                  <a:pt x="0" y="2061427"/>
                </a:lnTo>
                <a:lnTo>
                  <a:pt x="0" y="0"/>
                </a:lnTo>
                <a:close/>
              </a:path>
            </a:pathLst>
          </a:custGeom>
          <a:blipFill>
            <a:blip r:embed="rId7">
              <a:extLst>
                <a:ext uri="{96DAC541-7B7A-43D3-8B79-37D633B846F1}">
                  <asvg:svgBlip xmlns:asvg="http://schemas.microsoft.com/office/drawing/2016/SVG/main" r:embed="rId8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tr-TR"/>
          </a:p>
        </p:txBody>
      </p:sp>
      <p:sp>
        <p:nvSpPr>
          <p:cNvPr id="12" name="Freeform 12"/>
          <p:cNvSpPr/>
          <p:nvPr/>
        </p:nvSpPr>
        <p:spPr>
          <a:xfrm>
            <a:off x="854169" y="7252751"/>
            <a:ext cx="386295" cy="386295"/>
          </a:xfrm>
          <a:custGeom>
            <a:avLst/>
            <a:gdLst/>
            <a:ahLst/>
            <a:cxnLst/>
            <a:rect l="l" t="t" r="r" b="b"/>
            <a:pathLst>
              <a:path w="386295" h="386295">
                <a:moveTo>
                  <a:pt x="0" y="0"/>
                </a:moveTo>
                <a:lnTo>
                  <a:pt x="386295" y="0"/>
                </a:lnTo>
                <a:lnTo>
                  <a:pt x="386295" y="386295"/>
                </a:lnTo>
                <a:lnTo>
                  <a:pt x="0" y="386295"/>
                </a:lnTo>
                <a:lnTo>
                  <a:pt x="0" y="0"/>
                </a:lnTo>
                <a:close/>
              </a:path>
            </a:pathLst>
          </a:custGeom>
          <a:blipFill>
            <a:blip r:embed="rId9">
              <a:extLst>
                <a:ext uri="{96DAC541-7B7A-43D3-8B79-37D633B846F1}">
                  <asvg:svgBlip xmlns:asvg="http://schemas.microsoft.com/office/drawing/2016/SVG/main" r:embed="rId10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tr-TR"/>
          </a:p>
        </p:txBody>
      </p:sp>
      <p:sp>
        <p:nvSpPr>
          <p:cNvPr id="13" name="Freeform 13"/>
          <p:cNvSpPr/>
          <p:nvPr/>
        </p:nvSpPr>
        <p:spPr>
          <a:xfrm>
            <a:off x="812686" y="7755911"/>
            <a:ext cx="595651" cy="347711"/>
          </a:xfrm>
          <a:custGeom>
            <a:avLst/>
            <a:gdLst/>
            <a:ahLst/>
            <a:cxnLst/>
            <a:rect l="l" t="t" r="r" b="b"/>
            <a:pathLst>
              <a:path w="595651" h="347711">
                <a:moveTo>
                  <a:pt x="0" y="0"/>
                </a:moveTo>
                <a:lnTo>
                  <a:pt x="595651" y="0"/>
                </a:lnTo>
                <a:lnTo>
                  <a:pt x="595651" y="347711"/>
                </a:lnTo>
                <a:lnTo>
                  <a:pt x="0" y="347711"/>
                </a:lnTo>
                <a:lnTo>
                  <a:pt x="0" y="0"/>
                </a:lnTo>
                <a:close/>
              </a:path>
            </a:pathLst>
          </a:custGeom>
          <a:blipFill>
            <a:blip r:embed="rId11">
              <a:extLst>
                <a:ext uri="{96DAC541-7B7A-43D3-8B79-37D633B846F1}">
                  <asvg:svgBlip xmlns:asvg="http://schemas.microsoft.com/office/drawing/2016/SVG/main" r:embed="rId12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tr-TR"/>
          </a:p>
        </p:txBody>
      </p:sp>
      <p:sp>
        <p:nvSpPr>
          <p:cNvPr id="17" name="TextBox 17"/>
          <p:cNvSpPr txBox="1"/>
          <p:nvPr/>
        </p:nvSpPr>
        <p:spPr>
          <a:xfrm>
            <a:off x="1882048" y="2358708"/>
            <a:ext cx="9440648" cy="35877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2800"/>
              </a:lnSpc>
            </a:pPr>
            <a:r>
              <a:rPr lang="en-US" sz="2000">
                <a:solidFill>
                  <a:srgbClr val="000000"/>
                </a:solidFill>
                <a:latin typeface="Roboto Condensed"/>
                <a:ea typeface="Roboto Condensed"/>
                <a:cs typeface="Roboto Condensed"/>
                <a:sym typeface="Roboto Condensed"/>
              </a:rPr>
              <a:t>ATÖLYELER</a:t>
            </a:r>
          </a:p>
        </p:txBody>
      </p:sp>
      <p:grpSp>
        <p:nvGrpSpPr>
          <p:cNvPr id="18" name="Group 18"/>
          <p:cNvGrpSpPr/>
          <p:nvPr/>
        </p:nvGrpSpPr>
        <p:grpSpPr>
          <a:xfrm>
            <a:off x="8256852" y="2195976"/>
            <a:ext cx="3241165" cy="5559935"/>
            <a:chOff x="0" y="0"/>
            <a:chExt cx="4321553" cy="7413246"/>
          </a:xfrm>
        </p:grpSpPr>
        <p:pic>
          <p:nvPicPr>
            <p:cNvPr id="19" name="Picture 19"/>
            <p:cNvPicPr>
              <a:picLocks noChangeAspect="1"/>
            </p:cNvPicPr>
            <p:nvPr/>
          </p:nvPicPr>
          <p:blipFill>
            <a:blip r:embed="rId13"/>
            <a:srcRect l="14376" t="9587" r="37802" b="13839"/>
            <a:stretch>
              <a:fillRect/>
            </a:stretch>
          </p:blipFill>
          <p:spPr>
            <a:xfrm>
              <a:off x="0" y="0"/>
              <a:ext cx="4321553" cy="7413246"/>
            </a:xfrm>
            <a:prstGeom prst="rect">
              <a:avLst/>
            </a:prstGeom>
          </p:spPr>
        </p:pic>
      </p:grpSp>
      <p:sp>
        <p:nvSpPr>
          <p:cNvPr id="20" name="Freeform 20"/>
          <p:cNvSpPr/>
          <p:nvPr/>
        </p:nvSpPr>
        <p:spPr>
          <a:xfrm>
            <a:off x="9838607" y="9258300"/>
            <a:ext cx="824341" cy="607951"/>
          </a:xfrm>
          <a:custGeom>
            <a:avLst/>
            <a:gdLst/>
            <a:ahLst/>
            <a:cxnLst/>
            <a:rect l="l" t="t" r="r" b="b"/>
            <a:pathLst>
              <a:path w="824341" h="607951">
                <a:moveTo>
                  <a:pt x="0" y="0"/>
                </a:moveTo>
                <a:lnTo>
                  <a:pt x="824341" y="0"/>
                </a:lnTo>
                <a:lnTo>
                  <a:pt x="824341" y="607951"/>
                </a:lnTo>
                <a:lnTo>
                  <a:pt x="0" y="607951"/>
                </a:lnTo>
                <a:lnTo>
                  <a:pt x="0" y="0"/>
                </a:lnTo>
                <a:close/>
              </a:path>
            </a:pathLst>
          </a:custGeom>
        </p:spPr>
        <p:txBody>
          <a:bodyPr/>
          <a:lstStyle/>
          <a:p>
            <a:endParaRPr lang="tr-TR"/>
          </a:p>
        </p:txBody>
      </p:sp>
      <p:sp>
        <p:nvSpPr>
          <p:cNvPr id="21" name="Freeform 21"/>
          <p:cNvSpPr/>
          <p:nvPr/>
        </p:nvSpPr>
        <p:spPr>
          <a:xfrm>
            <a:off x="10384741" y="9590801"/>
            <a:ext cx="556412" cy="569949"/>
          </a:xfrm>
          <a:custGeom>
            <a:avLst/>
            <a:gdLst/>
            <a:ahLst/>
            <a:cxnLst/>
            <a:rect l="l" t="t" r="r" b="b"/>
            <a:pathLst>
              <a:path w="556412" h="569949">
                <a:moveTo>
                  <a:pt x="0" y="0"/>
                </a:moveTo>
                <a:lnTo>
                  <a:pt x="556413" y="0"/>
                </a:lnTo>
                <a:lnTo>
                  <a:pt x="556413" y="569949"/>
                </a:lnTo>
                <a:lnTo>
                  <a:pt x="0" y="569949"/>
                </a:lnTo>
                <a:lnTo>
                  <a:pt x="0" y="0"/>
                </a:lnTo>
                <a:close/>
              </a:path>
            </a:pathLst>
          </a:custGeom>
          <a:blipFill>
            <a:blip r:embed="rId14">
              <a:extLst>
                <a:ext uri="{96DAC541-7B7A-43D3-8B79-37D633B846F1}">
                  <asvg:svgBlip xmlns:asvg="http://schemas.microsoft.com/office/drawing/2016/SVG/main" r:embed="rId15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tr-TR"/>
          </a:p>
        </p:txBody>
      </p:sp>
      <p:sp>
        <p:nvSpPr>
          <p:cNvPr id="22" name="TextBox 22"/>
          <p:cNvSpPr txBox="1"/>
          <p:nvPr/>
        </p:nvSpPr>
        <p:spPr>
          <a:xfrm>
            <a:off x="1589642" y="7248731"/>
            <a:ext cx="1522194" cy="355782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marL="0" lvl="0" indent="0" algn="l">
              <a:lnSpc>
                <a:spcPts val="2940"/>
              </a:lnSpc>
              <a:spcBef>
                <a:spcPct val="0"/>
              </a:spcBef>
            </a:pPr>
            <a:r>
              <a:rPr lang="en-US" sz="2100" b="1" dirty="0">
                <a:solidFill>
                  <a:srgbClr val="565656"/>
                </a:solidFill>
                <a:latin typeface="Montserrat Bold"/>
                <a:ea typeface="Montserrat Bold"/>
                <a:cs typeface="Montserrat Bold"/>
                <a:sym typeface="Montserrat Bold"/>
              </a:rPr>
              <a:t>60-120 dk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1589641" y="7756913"/>
            <a:ext cx="4963711" cy="355782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marL="0" lvl="0" indent="0" algn="l">
              <a:lnSpc>
                <a:spcPts val="2940"/>
              </a:lnSpc>
              <a:spcBef>
                <a:spcPct val="0"/>
              </a:spcBef>
            </a:pPr>
            <a:r>
              <a:rPr lang="en-US" sz="2100" b="1" u="none" strike="noStrike" dirty="0">
                <a:solidFill>
                  <a:srgbClr val="565656"/>
                </a:solidFill>
                <a:latin typeface="Montserrat Bold"/>
                <a:ea typeface="Montserrat Bold"/>
                <a:cs typeface="Montserrat Bold"/>
                <a:sym typeface="Montserrat Bold"/>
              </a:rPr>
              <a:t>1 moderatör, 1 koordinatör, asistan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834810" y="8265547"/>
            <a:ext cx="3432389" cy="355782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marL="0" lvl="0" indent="0" algn="l">
              <a:lnSpc>
                <a:spcPts val="2940"/>
              </a:lnSpc>
              <a:spcBef>
                <a:spcPct val="0"/>
              </a:spcBef>
            </a:pPr>
            <a:r>
              <a:rPr lang="en-US" sz="2100" b="1" u="none" strike="noStrike" dirty="0">
                <a:solidFill>
                  <a:srgbClr val="565656"/>
                </a:solidFill>
                <a:latin typeface="Montserrat Bold"/>
                <a:ea typeface="Montserrat Bold"/>
                <a:cs typeface="Montserrat Bold"/>
                <a:sym typeface="Montserrat Bold"/>
              </a:rPr>
              <a:t>Katılımcı Sayısı: 10-200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812686" y="3179226"/>
            <a:ext cx="7188314" cy="2487091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just">
              <a:lnSpc>
                <a:spcPts val="2800"/>
              </a:lnSpc>
            </a:pP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Kendi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Venedik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,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karnaval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,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balo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ya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da Afrika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maskelerinizi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yapmak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ister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misiniz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?</a:t>
            </a:r>
          </a:p>
          <a:p>
            <a:pPr algn="just">
              <a:lnSpc>
                <a:spcPts val="2800"/>
              </a:lnSpc>
            </a:pPr>
            <a:endParaRPr lang="en-US" sz="2000" dirty="0">
              <a:solidFill>
                <a:srgbClr val="565656"/>
              </a:solidFill>
              <a:latin typeface="Montserrat"/>
              <a:ea typeface="Montserrat"/>
              <a:cs typeface="Montserrat"/>
              <a:sym typeface="Montserrat"/>
            </a:endParaRPr>
          </a:p>
          <a:p>
            <a:pPr algn="just">
              <a:lnSpc>
                <a:spcPts val="2800"/>
              </a:lnSpc>
            </a:pP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Farklı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maske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yapım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teknikleri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öğreneceğiniz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Maske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Yapım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Atölyesi’nde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zamanın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nasıl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geçtiğini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anlamayacaksınız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.</a:t>
            </a:r>
          </a:p>
          <a:p>
            <a:pPr algn="l">
              <a:lnSpc>
                <a:spcPts val="2800"/>
              </a:lnSpc>
            </a:pPr>
            <a:endParaRPr lang="en-US" sz="2000" dirty="0">
              <a:solidFill>
                <a:srgbClr val="565656"/>
              </a:solidFill>
              <a:latin typeface="Montserrat"/>
              <a:ea typeface="Montserrat"/>
              <a:cs typeface="Montserrat"/>
              <a:sym typeface="Montserrat"/>
            </a:endParaRPr>
          </a:p>
        </p:txBody>
      </p:sp>
      <p:sp>
        <p:nvSpPr>
          <p:cNvPr id="26" name="TextBox 26"/>
          <p:cNvSpPr txBox="1"/>
          <p:nvPr/>
        </p:nvSpPr>
        <p:spPr>
          <a:xfrm>
            <a:off x="1028700" y="9463603"/>
            <a:ext cx="1980378" cy="26670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2160"/>
              </a:lnSpc>
            </a:pPr>
            <a:r>
              <a:rPr lang="en-US" sz="1800" b="1">
                <a:solidFill>
                  <a:srgbClr val="FFFFFF"/>
                </a:solidFill>
                <a:latin typeface="Montserrat Bold"/>
                <a:ea typeface="Montserrat Bold"/>
                <a:cs typeface="Montserrat Bold"/>
                <a:sym typeface="Montserrat Bold"/>
              </a:rPr>
              <a:t>Fiyat: </a:t>
            </a:r>
          </a:p>
        </p:txBody>
      </p:sp>
      <p:sp>
        <p:nvSpPr>
          <p:cNvPr id="27" name="TextBox 27"/>
          <p:cNvSpPr txBox="1"/>
          <p:nvPr/>
        </p:nvSpPr>
        <p:spPr>
          <a:xfrm>
            <a:off x="3187536" y="9528431"/>
            <a:ext cx="6371339" cy="65659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0" lvl="0" indent="0" algn="ctr">
              <a:lnSpc>
                <a:spcPts val="2660"/>
              </a:lnSpc>
              <a:spcBef>
                <a:spcPct val="0"/>
              </a:spcBef>
            </a:pPr>
            <a:r>
              <a:rPr lang="en-US" sz="190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https://www.m3.com.tr/etkinlik/maske-yapimi-atolyesi/ </a:t>
            </a:r>
          </a:p>
        </p:txBody>
      </p:sp>
      <p:sp>
        <p:nvSpPr>
          <p:cNvPr id="28" name="TextBox 28"/>
          <p:cNvSpPr txBox="1"/>
          <p:nvPr/>
        </p:nvSpPr>
        <p:spPr>
          <a:xfrm>
            <a:off x="5572493" y="9240719"/>
            <a:ext cx="1818907" cy="350082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marL="0" lvl="0" indent="0" algn="l">
              <a:lnSpc>
                <a:spcPts val="2940"/>
              </a:lnSpc>
              <a:spcBef>
                <a:spcPct val="0"/>
              </a:spcBef>
            </a:pPr>
            <a:r>
              <a:rPr lang="en-US" sz="2100" b="1" dirty="0">
                <a:solidFill>
                  <a:srgbClr val="565656"/>
                </a:solidFill>
                <a:latin typeface="Montserrat Bold"/>
                <a:ea typeface="Montserrat Bold"/>
                <a:cs typeface="Montserrat Bold"/>
                <a:sym typeface="Montserrat Bold"/>
              </a:rPr>
              <a:t>Detaylı bilgi:</a:t>
            </a:r>
          </a:p>
        </p:txBody>
      </p:sp>
      <p:sp>
        <p:nvSpPr>
          <p:cNvPr id="29" name="TextBox 29"/>
          <p:cNvSpPr txBox="1"/>
          <p:nvPr/>
        </p:nvSpPr>
        <p:spPr>
          <a:xfrm>
            <a:off x="1127035" y="1522605"/>
            <a:ext cx="9440648" cy="822868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6620"/>
              </a:lnSpc>
            </a:pPr>
            <a:r>
              <a:rPr lang="en-US" sz="4728">
                <a:solidFill>
                  <a:srgbClr val="000000"/>
                </a:solidFill>
                <a:latin typeface="Roboto Condensed"/>
                <a:ea typeface="Roboto Condensed"/>
                <a:cs typeface="Roboto Condensed"/>
                <a:sym typeface="Roboto Condensed"/>
              </a:rPr>
              <a:t>MASKE YAPIM ATÖLYESİ</a:t>
            </a:r>
          </a:p>
        </p:txBody>
      </p:sp>
    </p:spTree>
  </p:cSld>
  <p:clrMapOvr>
    <a:masterClrMapping/>
  </p:clrMapOvr>
</p:sld>
</file>

<file path=ppt/slides/slide9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2"/>
          <p:cNvGrpSpPr/>
          <p:nvPr/>
        </p:nvGrpSpPr>
        <p:grpSpPr>
          <a:xfrm>
            <a:off x="9414121" y="0"/>
            <a:ext cx="8873880" cy="10287000"/>
            <a:chOff x="0" y="0"/>
            <a:chExt cx="3358824" cy="2709333"/>
          </a:xfrm>
          <a:solidFill>
            <a:schemeClr val="accent3">
              <a:lumMod val="75000"/>
            </a:schemeClr>
          </a:solidFill>
        </p:grpSpPr>
        <p:sp>
          <p:nvSpPr>
            <p:cNvPr id="3" name="Freeform 3"/>
            <p:cNvSpPr/>
            <p:nvPr/>
          </p:nvSpPr>
          <p:spPr>
            <a:xfrm>
              <a:off x="0" y="0"/>
              <a:ext cx="3358824" cy="2709333"/>
            </a:xfrm>
            <a:custGeom>
              <a:avLst/>
              <a:gdLst/>
              <a:ahLst/>
              <a:cxnLst/>
              <a:rect l="l" t="t" r="r" b="b"/>
              <a:pathLst>
                <a:path w="3358824" h="2709333">
                  <a:moveTo>
                    <a:pt x="0" y="0"/>
                  </a:moveTo>
                  <a:lnTo>
                    <a:pt x="3358824" y="0"/>
                  </a:lnTo>
                  <a:lnTo>
                    <a:pt x="3358824" y="2709333"/>
                  </a:lnTo>
                  <a:lnTo>
                    <a:pt x="0" y="2709333"/>
                  </a:lnTo>
                  <a:close/>
                </a:path>
              </a:pathLst>
            </a:custGeom>
            <a:grpFill/>
          </p:spPr>
          <p:txBody>
            <a:bodyPr/>
            <a:lstStyle/>
            <a:p>
              <a:endParaRPr lang="tr-TR"/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0" y="-38100"/>
              <a:ext cx="3358824" cy="2747433"/>
            </a:xfrm>
            <a:prstGeom prst="rect">
              <a:avLst/>
            </a:prstGeom>
            <a:grpFill/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940"/>
                </a:lnSpc>
              </a:pPr>
              <a:endParaRPr/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11653271" y="2195976"/>
            <a:ext cx="3241165" cy="5559935"/>
            <a:chOff x="0" y="0"/>
            <a:chExt cx="4321553" cy="7413246"/>
          </a:xfrm>
        </p:grpSpPr>
        <p:pic>
          <p:nvPicPr>
            <p:cNvPr id="6" name="Picture 6"/>
            <p:cNvPicPr>
              <a:picLocks noChangeAspect="1"/>
            </p:cNvPicPr>
            <p:nvPr/>
          </p:nvPicPr>
          <p:blipFill>
            <a:blip r:embed="rId2"/>
            <a:srcRect l="34741" t="4595" r="34337" b="4020"/>
            <a:stretch>
              <a:fillRect/>
            </a:stretch>
          </p:blipFill>
          <p:spPr>
            <a:xfrm>
              <a:off x="0" y="0"/>
              <a:ext cx="4321553" cy="7413246"/>
            </a:xfrm>
            <a:prstGeom prst="rect">
              <a:avLst/>
            </a:prstGeom>
          </p:spPr>
        </p:pic>
      </p:grpSp>
      <p:grpSp>
        <p:nvGrpSpPr>
          <p:cNvPr id="7" name="Group 7"/>
          <p:cNvGrpSpPr/>
          <p:nvPr/>
        </p:nvGrpSpPr>
        <p:grpSpPr>
          <a:xfrm>
            <a:off x="15046835" y="2195976"/>
            <a:ext cx="3241165" cy="5559935"/>
            <a:chOff x="0" y="0"/>
            <a:chExt cx="4321553" cy="7413246"/>
          </a:xfrm>
        </p:grpSpPr>
        <p:pic>
          <p:nvPicPr>
            <p:cNvPr id="8" name="Picture 8"/>
            <p:cNvPicPr>
              <a:picLocks noChangeAspect="1"/>
            </p:cNvPicPr>
            <p:nvPr/>
          </p:nvPicPr>
          <p:blipFill>
            <a:blip r:embed="rId3"/>
            <a:srcRect l="4912" r="4912"/>
            <a:stretch>
              <a:fillRect/>
            </a:stretch>
          </p:blipFill>
          <p:spPr>
            <a:xfrm>
              <a:off x="0" y="0"/>
              <a:ext cx="4321553" cy="7413246"/>
            </a:xfrm>
            <a:prstGeom prst="rect">
              <a:avLst/>
            </a:prstGeom>
          </p:spPr>
        </p:pic>
      </p:grpSp>
      <p:sp>
        <p:nvSpPr>
          <p:cNvPr id="9" name="Freeform 9"/>
          <p:cNvSpPr/>
          <p:nvPr/>
        </p:nvSpPr>
        <p:spPr>
          <a:xfrm>
            <a:off x="12400255" y="9021491"/>
            <a:ext cx="3211827" cy="2879938"/>
          </a:xfrm>
          <a:custGeom>
            <a:avLst/>
            <a:gdLst/>
            <a:ahLst/>
            <a:cxnLst/>
            <a:rect l="l" t="t" r="r" b="b"/>
            <a:pathLst>
              <a:path w="3211827" h="2879938">
                <a:moveTo>
                  <a:pt x="0" y="0"/>
                </a:moveTo>
                <a:lnTo>
                  <a:pt x="3211827" y="0"/>
                </a:lnTo>
                <a:lnTo>
                  <a:pt x="3211827" y="2879938"/>
                </a:lnTo>
                <a:lnTo>
                  <a:pt x="0" y="2879938"/>
                </a:lnTo>
                <a:lnTo>
                  <a:pt x="0" y="0"/>
                </a:lnTo>
                <a:close/>
              </a:path>
            </a:pathLst>
          </a:custGeom>
          <a:blipFill>
            <a:blip r:embed="rId4">
              <a:extLst>
                <a:ext uri="{96DAC541-7B7A-43D3-8B79-37D633B846F1}">
                  <asvg:svgBlip xmlns:asvg="http://schemas.microsoft.com/office/drawing/2016/SVG/main" r:embed="rId5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tr-TR"/>
          </a:p>
        </p:txBody>
      </p:sp>
      <p:sp>
        <p:nvSpPr>
          <p:cNvPr id="10" name="Freeform 10"/>
          <p:cNvSpPr/>
          <p:nvPr/>
        </p:nvSpPr>
        <p:spPr>
          <a:xfrm>
            <a:off x="16052795" y="596667"/>
            <a:ext cx="1216708" cy="1216708"/>
          </a:xfrm>
          <a:custGeom>
            <a:avLst/>
            <a:gdLst/>
            <a:ahLst/>
            <a:cxnLst/>
            <a:rect l="l" t="t" r="r" b="b"/>
            <a:pathLst>
              <a:path w="1216708" h="1216708">
                <a:moveTo>
                  <a:pt x="0" y="0"/>
                </a:moveTo>
                <a:lnTo>
                  <a:pt x="1216708" y="0"/>
                </a:lnTo>
                <a:lnTo>
                  <a:pt x="1216708" y="1216708"/>
                </a:lnTo>
                <a:lnTo>
                  <a:pt x="0" y="1216708"/>
                </a:lnTo>
                <a:lnTo>
                  <a:pt x="0" y="0"/>
                </a:lnTo>
                <a:close/>
              </a:path>
            </a:pathLst>
          </a:custGeom>
          <a:blipFill>
            <a:blip r:embed="rId6"/>
            <a:stretch>
              <a:fillRect/>
            </a:stretch>
          </a:blipFill>
          <a:ln cap="sq">
            <a:noFill/>
            <a:prstDash val="solid"/>
            <a:miter/>
          </a:ln>
        </p:spPr>
        <p:txBody>
          <a:bodyPr/>
          <a:lstStyle/>
          <a:p>
            <a:endParaRPr lang="tr-TR"/>
          </a:p>
        </p:txBody>
      </p:sp>
      <p:sp>
        <p:nvSpPr>
          <p:cNvPr id="11" name="Freeform 11"/>
          <p:cNvSpPr/>
          <p:nvPr/>
        </p:nvSpPr>
        <p:spPr>
          <a:xfrm>
            <a:off x="851334" y="596667"/>
            <a:ext cx="2061427" cy="2061427"/>
          </a:xfrm>
          <a:custGeom>
            <a:avLst/>
            <a:gdLst/>
            <a:ahLst/>
            <a:cxnLst/>
            <a:rect l="l" t="t" r="r" b="b"/>
            <a:pathLst>
              <a:path w="2061427" h="2061427">
                <a:moveTo>
                  <a:pt x="0" y="0"/>
                </a:moveTo>
                <a:lnTo>
                  <a:pt x="2061428" y="0"/>
                </a:lnTo>
                <a:lnTo>
                  <a:pt x="2061428" y="2061427"/>
                </a:lnTo>
                <a:lnTo>
                  <a:pt x="0" y="2061427"/>
                </a:lnTo>
                <a:lnTo>
                  <a:pt x="0" y="0"/>
                </a:lnTo>
                <a:close/>
              </a:path>
            </a:pathLst>
          </a:custGeom>
          <a:blipFill>
            <a:blip r:embed="rId7">
              <a:extLst>
                <a:ext uri="{96DAC541-7B7A-43D3-8B79-37D633B846F1}">
                  <asvg:svgBlip xmlns:asvg="http://schemas.microsoft.com/office/drawing/2016/SVG/main" r:embed="rId8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tr-TR"/>
          </a:p>
        </p:txBody>
      </p:sp>
      <p:sp>
        <p:nvSpPr>
          <p:cNvPr id="12" name="Freeform 12"/>
          <p:cNvSpPr/>
          <p:nvPr/>
        </p:nvSpPr>
        <p:spPr>
          <a:xfrm>
            <a:off x="854169" y="7252751"/>
            <a:ext cx="386295" cy="386295"/>
          </a:xfrm>
          <a:custGeom>
            <a:avLst/>
            <a:gdLst/>
            <a:ahLst/>
            <a:cxnLst/>
            <a:rect l="l" t="t" r="r" b="b"/>
            <a:pathLst>
              <a:path w="386295" h="386295">
                <a:moveTo>
                  <a:pt x="0" y="0"/>
                </a:moveTo>
                <a:lnTo>
                  <a:pt x="386295" y="0"/>
                </a:lnTo>
                <a:lnTo>
                  <a:pt x="386295" y="386295"/>
                </a:lnTo>
                <a:lnTo>
                  <a:pt x="0" y="386295"/>
                </a:lnTo>
                <a:lnTo>
                  <a:pt x="0" y="0"/>
                </a:lnTo>
                <a:close/>
              </a:path>
            </a:pathLst>
          </a:custGeom>
          <a:blipFill>
            <a:blip r:embed="rId9">
              <a:extLst>
                <a:ext uri="{96DAC541-7B7A-43D3-8B79-37D633B846F1}">
                  <asvg:svgBlip xmlns:asvg="http://schemas.microsoft.com/office/drawing/2016/SVG/main" r:embed="rId10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tr-TR"/>
          </a:p>
        </p:txBody>
      </p:sp>
      <p:sp>
        <p:nvSpPr>
          <p:cNvPr id="13" name="Freeform 13"/>
          <p:cNvSpPr/>
          <p:nvPr/>
        </p:nvSpPr>
        <p:spPr>
          <a:xfrm>
            <a:off x="812686" y="7755911"/>
            <a:ext cx="595651" cy="347711"/>
          </a:xfrm>
          <a:custGeom>
            <a:avLst/>
            <a:gdLst/>
            <a:ahLst/>
            <a:cxnLst/>
            <a:rect l="l" t="t" r="r" b="b"/>
            <a:pathLst>
              <a:path w="595651" h="347711">
                <a:moveTo>
                  <a:pt x="0" y="0"/>
                </a:moveTo>
                <a:lnTo>
                  <a:pt x="595651" y="0"/>
                </a:lnTo>
                <a:lnTo>
                  <a:pt x="595651" y="347711"/>
                </a:lnTo>
                <a:lnTo>
                  <a:pt x="0" y="347711"/>
                </a:lnTo>
                <a:lnTo>
                  <a:pt x="0" y="0"/>
                </a:lnTo>
                <a:close/>
              </a:path>
            </a:pathLst>
          </a:custGeom>
          <a:blipFill>
            <a:blip r:embed="rId11">
              <a:extLst>
                <a:ext uri="{96DAC541-7B7A-43D3-8B79-37D633B846F1}">
                  <asvg:svgBlip xmlns:asvg="http://schemas.microsoft.com/office/drawing/2016/SVG/main" r:embed="rId12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tr-TR"/>
          </a:p>
        </p:txBody>
      </p:sp>
      <p:sp>
        <p:nvSpPr>
          <p:cNvPr id="17" name="TextBox 17"/>
          <p:cNvSpPr txBox="1"/>
          <p:nvPr/>
        </p:nvSpPr>
        <p:spPr>
          <a:xfrm>
            <a:off x="1882048" y="2358708"/>
            <a:ext cx="9440648" cy="35877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2800"/>
              </a:lnSpc>
            </a:pPr>
            <a:r>
              <a:rPr lang="en-US" sz="2000">
                <a:solidFill>
                  <a:srgbClr val="000000"/>
                </a:solidFill>
                <a:latin typeface="Roboto Condensed"/>
                <a:ea typeface="Roboto Condensed"/>
                <a:cs typeface="Roboto Condensed"/>
                <a:sym typeface="Roboto Condensed"/>
              </a:rPr>
              <a:t>ATÖLYELER</a:t>
            </a:r>
          </a:p>
        </p:txBody>
      </p:sp>
      <p:grpSp>
        <p:nvGrpSpPr>
          <p:cNvPr id="18" name="Group 18"/>
          <p:cNvGrpSpPr/>
          <p:nvPr/>
        </p:nvGrpSpPr>
        <p:grpSpPr>
          <a:xfrm>
            <a:off x="8256852" y="2195976"/>
            <a:ext cx="3241165" cy="5559935"/>
            <a:chOff x="0" y="0"/>
            <a:chExt cx="4321553" cy="7413246"/>
          </a:xfrm>
        </p:grpSpPr>
        <p:pic>
          <p:nvPicPr>
            <p:cNvPr id="19" name="Picture 19"/>
            <p:cNvPicPr>
              <a:picLocks noChangeAspect="1"/>
            </p:cNvPicPr>
            <p:nvPr/>
          </p:nvPicPr>
          <p:blipFill>
            <a:blip r:embed="rId13"/>
            <a:srcRect l="19324" t="8756" r="24012" b="14820"/>
            <a:stretch>
              <a:fillRect/>
            </a:stretch>
          </p:blipFill>
          <p:spPr>
            <a:xfrm>
              <a:off x="0" y="0"/>
              <a:ext cx="4321553" cy="7413246"/>
            </a:xfrm>
            <a:prstGeom prst="rect">
              <a:avLst/>
            </a:prstGeom>
          </p:spPr>
        </p:pic>
      </p:grpSp>
      <p:sp>
        <p:nvSpPr>
          <p:cNvPr id="20" name="Freeform 20"/>
          <p:cNvSpPr/>
          <p:nvPr/>
        </p:nvSpPr>
        <p:spPr>
          <a:xfrm>
            <a:off x="9838607" y="9258300"/>
            <a:ext cx="824341" cy="607951"/>
          </a:xfrm>
          <a:custGeom>
            <a:avLst/>
            <a:gdLst/>
            <a:ahLst/>
            <a:cxnLst/>
            <a:rect l="l" t="t" r="r" b="b"/>
            <a:pathLst>
              <a:path w="824341" h="607951">
                <a:moveTo>
                  <a:pt x="0" y="0"/>
                </a:moveTo>
                <a:lnTo>
                  <a:pt x="824341" y="0"/>
                </a:lnTo>
                <a:lnTo>
                  <a:pt x="824341" y="607951"/>
                </a:lnTo>
                <a:lnTo>
                  <a:pt x="0" y="607951"/>
                </a:lnTo>
                <a:lnTo>
                  <a:pt x="0" y="0"/>
                </a:lnTo>
                <a:close/>
              </a:path>
            </a:pathLst>
          </a:custGeom>
        </p:spPr>
        <p:txBody>
          <a:bodyPr/>
          <a:lstStyle/>
          <a:p>
            <a:endParaRPr lang="tr-TR"/>
          </a:p>
        </p:txBody>
      </p:sp>
      <p:sp>
        <p:nvSpPr>
          <p:cNvPr id="21" name="Freeform 21"/>
          <p:cNvSpPr/>
          <p:nvPr/>
        </p:nvSpPr>
        <p:spPr>
          <a:xfrm>
            <a:off x="10384741" y="9590801"/>
            <a:ext cx="556412" cy="569949"/>
          </a:xfrm>
          <a:custGeom>
            <a:avLst/>
            <a:gdLst/>
            <a:ahLst/>
            <a:cxnLst/>
            <a:rect l="l" t="t" r="r" b="b"/>
            <a:pathLst>
              <a:path w="556412" h="569949">
                <a:moveTo>
                  <a:pt x="0" y="0"/>
                </a:moveTo>
                <a:lnTo>
                  <a:pt x="556413" y="0"/>
                </a:lnTo>
                <a:lnTo>
                  <a:pt x="556413" y="569949"/>
                </a:lnTo>
                <a:lnTo>
                  <a:pt x="0" y="569949"/>
                </a:lnTo>
                <a:lnTo>
                  <a:pt x="0" y="0"/>
                </a:lnTo>
                <a:close/>
              </a:path>
            </a:pathLst>
          </a:custGeom>
          <a:blipFill>
            <a:blip r:embed="rId14">
              <a:extLst>
                <a:ext uri="{96DAC541-7B7A-43D3-8B79-37D633B846F1}">
                  <asvg:svgBlip xmlns:asvg="http://schemas.microsoft.com/office/drawing/2016/SVG/main" r:embed="rId15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tr-TR"/>
          </a:p>
        </p:txBody>
      </p:sp>
      <p:sp>
        <p:nvSpPr>
          <p:cNvPr id="22" name="TextBox 22"/>
          <p:cNvSpPr txBox="1"/>
          <p:nvPr/>
        </p:nvSpPr>
        <p:spPr>
          <a:xfrm>
            <a:off x="1589642" y="7248730"/>
            <a:ext cx="924958" cy="345479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marL="0" lvl="0" indent="0" algn="l">
              <a:lnSpc>
                <a:spcPts val="2940"/>
              </a:lnSpc>
              <a:spcBef>
                <a:spcPct val="0"/>
              </a:spcBef>
            </a:pPr>
            <a:r>
              <a:rPr lang="en-US" sz="2100" b="1" dirty="0">
                <a:solidFill>
                  <a:srgbClr val="565656"/>
                </a:solidFill>
                <a:latin typeface="Montserrat Bold"/>
                <a:ea typeface="Montserrat Bold"/>
                <a:cs typeface="Montserrat Bold"/>
                <a:sym typeface="Montserrat Bold"/>
              </a:rPr>
              <a:t>60 dk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1589642" y="7756913"/>
            <a:ext cx="4887358" cy="356234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marL="0" lvl="0" indent="0" algn="l">
              <a:lnSpc>
                <a:spcPts val="2940"/>
              </a:lnSpc>
              <a:spcBef>
                <a:spcPct val="0"/>
              </a:spcBef>
            </a:pPr>
            <a:r>
              <a:rPr lang="en-US" sz="2100" b="1" u="none" strike="noStrike" dirty="0">
                <a:solidFill>
                  <a:srgbClr val="565656"/>
                </a:solidFill>
                <a:latin typeface="Montserrat Bold"/>
                <a:ea typeface="Montserrat Bold"/>
                <a:cs typeface="Montserrat Bold"/>
                <a:sym typeface="Montserrat Bold"/>
              </a:rPr>
              <a:t>1 moderatör, 1 koordinatör, asistan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834810" y="8265547"/>
            <a:ext cx="3051389" cy="345479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marL="0" lvl="0" indent="0" algn="l">
              <a:lnSpc>
                <a:spcPts val="2940"/>
              </a:lnSpc>
              <a:spcBef>
                <a:spcPct val="0"/>
              </a:spcBef>
            </a:pPr>
            <a:r>
              <a:rPr lang="en-US" sz="2100" b="1" u="none" strike="noStrike" dirty="0">
                <a:solidFill>
                  <a:srgbClr val="565656"/>
                </a:solidFill>
                <a:latin typeface="Montserrat Bold"/>
                <a:ea typeface="Montserrat Bold"/>
                <a:cs typeface="Montserrat Bold"/>
                <a:sym typeface="Montserrat Bold"/>
              </a:rPr>
              <a:t>Katılımcı Sayısı: 2-100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812686" y="3179226"/>
            <a:ext cx="7288912" cy="3205236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just">
              <a:lnSpc>
                <a:spcPts val="2800"/>
              </a:lnSpc>
            </a:pP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Sizi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çocukluğunuza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geri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döndürecek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ve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unutulmaz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dakikalar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yaşamanızı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sağlayacak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bir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atölye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.</a:t>
            </a:r>
          </a:p>
          <a:p>
            <a:pPr algn="just">
              <a:lnSpc>
                <a:spcPts val="2800"/>
              </a:lnSpc>
            </a:pPr>
            <a:endParaRPr lang="en-US" sz="2000" dirty="0">
              <a:solidFill>
                <a:srgbClr val="565656"/>
              </a:solidFill>
              <a:latin typeface="Montserrat"/>
              <a:ea typeface="Montserrat"/>
              <a:cs typeface="Montserrat"/>
              <a:sym typeface="Montserrat"/>
            </a:endParaRPr>
          </a:p>
          <a:p>
            <a:pPr algn="just">
              <a:lnSpc>
                <a:spcPts val="2800"/>
              </a:lnSpc>
            </a:pP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Yapımı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kolay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eğlencesi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çok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olan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Uçurtma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Yapımı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Atölyesi’nde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birbirinden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keyifli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dakikalar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geçireceksiniz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.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Katılımcıların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çocukluklarına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döneceği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Uçurtma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Yapımı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Atölyesi’nde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hem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eğlencenin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hem de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takım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çalışmasının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tadına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varacaksınız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.</a:t>
            </a:r>
          </a:p>
          <a:p>
            <a:pPr algn="l">
              <a:lnSpc>
                <a:spcPts val="2800"/>
              </a:lnSpc>
            </a:pPr>
            <a:endParaRPr lang="en-US" sz="2000" dirty="0">
              <a:solidFill>
                <a:srgbClr val="565656"/>
              </a:solidFill>
              <a:latin typeface="Montserrat"/>
              <a:ea typeface="Montserrat"/>
              <a:cs typeface="Montserrat"/>
              <a:sym typeface="Montserrat"/>
            </a:endParaRPr>
          </a:p>
        </p:txBody>
      </p:sp>
      <p:sp>
        <p:nvSpPr>
          <p:cNvPr id="26" name="TextBox 26"/>
          <p:cNvSpPr txBox="1"/>
          <p:nvPr/>
        </p:nvSpPr>
        <p:spPr>
          <a:xfrm>
            <a:off x="1028700" y="9463603"/>
            <a:ext cx="1980378" cy="26670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2160"/>
              </a:lnSpc>
            </a:pPr>
            <a:r>
              <a:rPr lang="en-US" sz="1800" b="1">
                <a:solidFill>
                  <a:srgbClr val="FFFFFF"/>
                </a:solidFill>
                <a:latin typeface="Montserrat Bold"/>
                <a:ea typeface="Montserrat Bold"/>
                <a:cs typeface="Montserrat Bold"/>
                <a:sym typeface="Montserrat Bold"/>
              </a:rPr>
              <a:t>Fiyat: </a:t>
            </a:r>
          </a:p>
        </p:txBody>
      </p:sp>
      <p:sp>
        <p:nvSpPr>
          <p:cNvPr id="27" name="TextBox 27"/>
          <p:cNvSpPr txBox="1"/>
          <p:nvPr/>
        </p:nvSpPr>
        <p:spPr>
          <a:xfrm>
            <a:off x="3187536" y="9528431"/>
            <a:ext cx="6371339" cy="65659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0" lvl="0" indent="0" algn="ctr">
              <a:lnSpc>
                <a:spcPts val="2660"/>
              </a:lnSpc>
              <a:spcBef>
                <a:spcPct val="0"/>
              </a:spcBef>
            </a:pPr>
            <a:r>
              <a:rPr lang="en-US" sz="190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https://www.m3.com.tr/etkinlik/ucurtma-yapimi-atolyesi/ </a:t>
            </a:r>
          </a:p>
        </p:txBody>
      </p:sp>
      <p:sp>
        <p:nvSpPr>
          <p:cNvPr id="28" name="TextBox 28"/>
          <p:cNvSpPr txBox="1"/>
          <p:nvPr/>
        </p:nvSpPr>
        <p:spPr>
          <a:xfrm>
            <a:off x="5572493" y="9240719"/>
            <a:ext cx="1818907" cy="350082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marL="0" lvl="0" indent="0" algn="l">
              <a:lnSpc>
                <a:spcPts val="2940"/>
              </a:lnSpc>
              <a:spcBef>
                <a:spcPct val="0"/>
              </a:spcBef>
            </a:pPr>
            <a:r>
              <a:rPr lang="en-US" sz="2100" b="1" dirty="0">
                <a:solidFill>
                  <a:srgbClr val="565656"/>
                </a:solidFill>
                <a:latin typeface="Montserrat Bold"/>
                <a:ea typeface="Montserrat Bold"/>
                <a:cs typeface="Montserrat Bold"/>
                <a:sym typeface="Montserrat Bold"/>
              </a:rPr>
              <a:t>Detaylı bilgi:</a:t>
            </a:r>
          </a:p>
        </p:txBody>
      </p:sp>
      <p:sp>
        <p:nvSpPr>
          <p:cNvPr id="29" name="TextBox 29"/>
          <p:cNvSpPr txBox="1"/>
          <p:nvPr/>
        </p:nvSpPr>
        <p:spPr>
          <a:xfrm>
            <a:off x="1127035" y="1522605"/>
            <a:ext cx="9440648" cy="822868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6620"/>
              </a:lnSpc>
            </a:pPr>
            <a:r>
              <a:rPr lang="en-US" sz="4728">
                <a:solidFill>
                  <a:srgbClr val="000000"/>
                </a:solidFill>
                <a:latin typeface="Roboto Condensed"/>
                <a:ea typeface="Roboto Condensed"/>
                <a:cs typeface="Roboto Condensed"/>
                <a:sym typeface="Roboto Condensed"/>
              </a:rPr>
              <a:t>UÇURTMA ATÖLYESİ</a:t>
            </a:r>
          </a:p>
        </p:txBody>
      </p:sp>
    </p:spTree>
  </p:cSld>
  <p:clrMapOvr>
    <a:masterClrMapping/>
  </p:clrMapOvr>
</p:sld>
</file>

<file path=ppt/slides/slide9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2"/>
          <p:cNvGrpSpPr/>
          <p:nvPr/>
        </p:nvGrpSpPr>
        <p:grpSpPr>
          <a:xfrm>
            <a:off x="9414121" y="0"/>
            <a:ext cx="8873880" cy="10287000"/>
            <a:chOff x="0" y="0"/>
            <a:chExt cx="3358824" cy="2709333"/>
          </a:xfrm>
          <a:solidFill>
            <a:schemeClr val="accent3">
              <a:lumMod val="75000"/>
            </a:schemeClr>
          </a:solidFill>
        </p:grpSpPr>
        <p:sp>
          <p:nvSpPr>
            <p:cNvPr id="3" name="Freeform 3"/>
            <p:cNvSpPr/>
            <p:nvPr/>
          </p:nvSpPr>
          <p:spPr>
            <a:xfrm>
              <a:off x="0" y="0"/>
              <a:ext cx="3358824" cy="2709333"/>
            </a:xfrm>
            <a:custGeom>
              <a:avLst/>
              <a:gdLst/>
              <a:ahLst/>
              <a:cxnLst/>
              <a:rect l="l" t="t" r="r" b="b"/>
              <a:pathLst>
                <a:path w="3358824" h="2709333">
                  <a:moveTo>
                    <a:pt x="0" y="0"/>
                  </a:moveTo>
                  <a:lnTo>
                    <a:pt x="3358824" y="0"/>
                  </a:lnTo>
                  <a:lnTo>
                    <a:pt x="3358824" y="2709333"/>
                  </a:lnTo>
                  <a:lnTo>
                    <a:pt x="0" y="2709333"/>
                  </a:lnTo>
                  <a:close/>
                </a:path>
              </a:pathLst>
            </a:custGeom>
            <a:grpFill/>
          </p:spPr>
          <p:txBody>
            <a:bodyPr/>
            <a:lstStyle/>
            <a:p>
              <a:endParaRPr lang="tr-TR"/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0" y="-38100"/>
              <a:ext cx="3358824" cy="2747433"/>
            </a:xfrm>
            <a:prstGeom prst="rect">
              <a:avLst/>
            </a:prstGeom>
            <a:grpFill/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940"/>
                </a:lnSpc>
              </a:pPr>
              <a:endParaRPr/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11653271" y="2195976"/>
            <a:ext cx="3241165" cy="5559935"/>
            <a:chOff x="0" y="0"/>
            <a:chExt cx="4321553" cy="7413246"/>
          </a:xfrm>
        </p:grpSpPr>
        <p:pic>
          <p:nvPicPr>
            <p:cNvPr id="6" name="Picture 6"/>
            <p:cNvPicPr>
              <a:picLocks noChangeAspect="1"/>
            </p:cNvPicPr>
            <p:nvPr/>
          </p:nvPicPr>
          <p:blipFill>
            <a:blip r:embed="rId2"/>
            <a:srcRect l="34900" r="26271"/>
            <a:stretch>
              <a:fillRect/>
            </a:stretch>
          </p:blipFill>
          <p:spPr>
            <a:xfrm>
              <a:off x="0" y="0"/>
              <a:ext cx="4321553" cy="7413246"/>
            </a:xfrm>
            <a:prstGeom prst="rect">
              <a:avLst/>
            </a:prstGeom>
          </p:spPr>
        </p:pic>
      </p:grpSp>
      <p:grpSp>
        <p:nvGrpSpPr>
          <p:cNvPr id="7" name="Group 7"/>
          <p:cNvGrpSpPr/>
          <p:nvPr/>
        </p:nvGrpSpPr>
        <p:grpSpPr>
          <a:xfrm>
            <a:off x="15046835" y="2195976"/>
            <a:ext cx="3241165" cy="5559935"/>
            <a:chOff x="0" y="0"/>
            <a:chExt cx="4321553" cy="7413246"/>
          </a:xfrm>
        </p:grpSpPr>
        <p:pic>
          <p:nvPicPr>
            <p:cNvPr id="8" name="Picture 8"/>
            <p:cNvPicPr>
              <a:picLocks noChangeAspect="1"/>
            </p:cNvPicPr>
            <p:nvPr/>
          </p:nvPicPr>
          <p:blipFill>
            <a:blip r:embed="rId3"/>
            <a:srcRect l="40489" t="17996" b="24580"/>
            <a:stretch>
              <a:fillRect/>
            </a:stretch>
          </p:blipFill>
          <p:spPr>
            <a:xfrm>
              <a:off x="0" y="0"/>
              <a:ext cx="4321553" cy="7413246"/>
            </a:xfrm>
            <a:prstGeom prst="rect">
              <a:avLst/>
            </a:prstGeom>
          </p:spPr>
        </p:pic>
      </p:grpSp>
      <p:sp>
        <p:nvSpPr>
          <p:cNvPr id="9" name="Freeform 9"/>
          <p:cNvSpPr/>
          <p:nvPr/>
        </p:nvSpPr>
        <p:spPr>
          <a:xfrm>
            <a:off x="12400255" y="9021491"/>
            <a:ext cx="3211827" cy="2879938"/>
          </a:xfrm>
          <a:custGeom>
            <a:avLst/>
            <a:gdLst/>
            <a:ahLst/>
            <a:cxnLst/>
            <a:rect l="l" t="t" r="r" b="b"/>
            <a:pathLst>
              <a:path w="3211827" h="2879938">
                <a:moveTo>
                  <a:pt x="0" y="0"/>
                </a:moveTo>
                <a:lnTo>
                  <a:pt x="3211827" y="0"/>
                </a:lnTo>
                <a:lnTo>
                  <a:pt x="3211827" y="2879938"/>
                </a:lnTo>
                <a:lnTo>
                  <a:pt x="0" y="2879938"/>
                </a:lnTo>
                <a:lnTo>
                  <a:pt x="0" y="0"/>
                </a:lnTo>
                <a:close/>
              </a:path>
            </a:pathLst>
          </a:custGeom>
          <a:blipFill>
            <a:blip r:embed="rId4">
              <a:extLst>
                <a:ext uri="{96DAC541-7B7A-43D3-8B79-37D633B846F1}">
                  <asvg:svgBlip xmlns:asvg="http://schemas.microsoft.com/office/drawing/2016/SVG/main" r:embed="rId5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tr-TR"/>
          </a:p>
        </p:txBody>
      </p:sp>
      <p:sp>
        <p:nvSpPr>
          <p:cNvPr id="10" name="Freeform 10"/>
          <p:cNvSpPr/>
          <p:nvPr/>
        </p:nvSpPr>
        <p:spPr>
          <a:xfrm>
            <a:off x="16052795" y="596667"/>
            <a:ext cx="1216708" cy="1216708"/>
          </a:xfrm>
          <a:custGeom>
            <a:avLst/>
            <a:gdLst/>
            <a:ahLst/>
            <a:cxnLst/>
            <a:rect l="l" t="t" r="r" b="b"/>
            <a:pathLst>
              <a:path w="1216708" h="1216708">
                <a:moveTo>
                  <a:pt x="0" y="0"/>
                </a:moveTo>
                <a:lnTo>
                  <a:pt x="1216708" y="0"/>
                </a:lnTo>
                <a:lnTo>
                  <a:pt x="1216708" y="1216708"/>
                </a:lnTo>
                <a:lnTo>
                  <a:pt x="0" y="1216708"/>
                </a:lnTo>
                <a:lnTo>
                  <a:pt x="0" y="0"/>
                </a:lnTo>
                <a:close/>
              </a:path>
            </a:pathLst>
          </a:custGeom>
          <a:blipFill>
            <a:blip r:embed="rId6"/>
            <a:stretch>
              <a:fillRect/>
            </a:stretch>
          </a:blipFill>
          <a:ln cap="sq">
            <a:noFill/>
            <a:prstDash val="solid"/>
            <a:miter/>
          </a:ln>
        </p:spPr>
        <p:txBody>
          <a:bodyPr/>
          <a:lstStyle/>
          <a:p>
            <a:endParaRPr lang="tr-TR"/>
          </a:p>
        </p:txBody>
      </p:sp>
      <p:sp>
        <p:nvSpPr>
          <p:cNvPr id="11" name="Freeform 11"/>
          <p:cNvSpPr/>
          <p:nvPr/>
        </p:nvSpPr>
        <p:spPr>
          <a:xfrm>
            <a:off x="851334" y="596667"/>
            <a:ext cx="2061427" cy="2061427"/>
          </a:xfrm>
          <a:custGeom>
            <a:avLst/>
            <a:gdLst/>
            <a:ahLst/>
            <a:cxnLst/>
            <a:rect l="l" t="t" r="r" b="b"/>
            <a:pathLst>
              <a:path w="2061427" h="2061427">
                <a:moveTo>
                  <a:pt x="0" y="0"/>
                </a:moveTo>
                <a:lnTo>
                  <a:pt x="2061428" y="0"/>
                </a:lnTo>
                <a:lnTo>
                  <a:pt x="2061428" y="2061427"/>
                </a:lnTo>
                <a:lnTo>
                  <a:pt x="0" y="2061427"/>
                </a:lnTo>
                <a:lnTo>
                  <a:pt x="0" y="0"/>
                </a:lnTo>
                <a:close/>
              </a:path>
            </a:pathLst>
          </a:custGeom>
          <a:blipFill>
            <a:blip r:embed="rId7">
              <a:extLst>
                <a:ext uri="{96DAC541-7B7A-43D3-8B79-37D633B846F1}">
                  <asvg:svgBlip xmlns:asvg="http://schemas.microsoft.com/office/drawing/2016/SVG/main" r:embed="rId8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tr-TR"/>
          </a:p>
        </p:txBody>
      </p:sp>
      <p:sp>
        <p:nvSpPr>
          <p:cNvPr id="12" name="Freeform 12"/>
          <p:cNvSpPr/>
          <p:nvPr/>
        </p:nvSpPr>
        <p:spPr>
          <a:xfrm>
            <a:off x="854169" y="7252751"/>
            <a:ext cx="386295" cy="386295"/>
          </a:xfrm>
          <a:custGeom>
            <a:avLst/>
            <a:gdLst/>
            <a:ahLst/>
            <a:cxnLst/>
            <a:rect l="l" t="t" r="r" b="b"/>
            <a:pathLst>
              <a:path w="386295" h="386295">
                <a:moveTo>
                  <a:pt x="0" y="0"/>
                </a:moveTo>
                <a:lnTo>
                  <a:pt x="386295" y="0"/>
                </a:lnTo>
                <a:lnTo>
                  <a:pt x="386295" y="386295"/>
                </a:lnTo>
                <a:lnTo>
                  <a:pt x="0" y="386295"/>
                </a:lnTo>
                <a:lnTo>
                  <a:pt x="0" y="0"/>
                </a:lnTo>
                <a:close/>
              </a:path>
            </a:pathLst>
          </a:custGeom>
          <a:blipFill>
            <a:blip r:embed="rId9">
              <a:extLst>
                <a:ext uri="{96DAC541-7B7A-43D3-8B79-37D633B846F1}">
                  <asvg:svgBlip xmlns:asvg="http://schemas.microsoft.com/office/drawing/2016/SVG/main" r:embed="rId10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tr-TR"/>
          </a:p>
        </p:txBody>
      </p:sp>
      <p:sp>
        <p:nvSpPr>
          <p:cNvPr id="13" name="Freeform 13"/>
          <p:cNvSpPr/>
          <p:nvPr/>
        </p:nvSpPr>
        <p:spPr>
          <a:xfrm>
            <a:off x="812686" y="7755911"/>
            <a:ext cx="595651" cy="347711"/>
          </a:xfrm>
          <a:custGeom>
            <a:avLst/>
            <a:gdLst/>
            <a:ahLst/>
            <a:cxnLst/>
            <a:rect l="l" t="t" r="r" b="b"/>
            <a:pathLst>
              <a:path w="595651" h="347711">
                <a:moveTo>
                  <a:pt x="0" y="0"/>
                </a:moveTo>
                <a:lnTo>
                  <a:pt x="595651" y="0"/>
                </a:lnTo>
                <a:lnTo>
                  <a:pt x="595651" y="347711"/>
                </a:lnTo>
                <a:lnTo>
                  <a:pt x="0" y="347711"/>
                </a:lnTo>
                <a:lnTo>
                  <a:pt x="0" y="0"/>
                </a:lnTo>
                <a:close/>
              </a:path>
            </a:pathLst>
          </a:custGeom>
          <a:blipFill>
            <a:blip r:embed="rId11">
              <a:extLst>
                <a:ext uri="{96DAC541-7B7A-43D3-8B79-37D633B846F1}">
                  <asvg:svgBlip xmlns:asvg="http://schemas.microsoft.com/office/drawing/2016/SVG/main" r:embed="rId12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tr-TR"/>
          </a:p>
        </p:txBody>
      </p:sp>
      <p:sp>
        <p:nvSpPr>
          <p:cNvPr id="17" name="TextBox 17"/>
          <p:cNvSpPr txBox="1"/>
          <p:nvPr/>
        </p:nvSpPr>
        <p:spPr>
          <a:xfrm>
            <a:off x="1882048" y="2358708"/>
            <a:ext cx="9440648" cy="35877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2800"/>
              </a:lnSpc>
            </a:pPr>
            <a:r>
              <a:rPr lang="en-US" sz="2000">
                <a:solidFill>
                  <a:srgbClr val="000000"/>
                </a:solidFill>
                <a:latin typeface="Roboto Condensed"/>
                <a:ea typeface="Roboto Condensed"/>
                <a:cs typeface="Roboto Condensed"/>
                <a:sym typeface="Roboto Condensed"/>
              </a:rPr>
              <a:t>ÇOCUK ATÖLYELERİ</a:t>
            </a:r>
          </a:p>
        </p:txBody>
      </p:sp>
      <p:grpSp>
        <p:nvGrpSpPr>
          <p:cNvPr id="18" name="Group 18"/>
          <p:cNvGrpSpPr/>
          <p:nvPr/>
        </p:nvGrpSpPr>
        <p:grpSpPr>
          <a:xfrm>
            <a:off x="8256852" y="2195976"/>
            <a:ext cx="3241165" cy="5559935"/>
            <a:chOff x="0" y="0"/>
            <a:chExt cx="4321553" cy="7413246"/>
          </a:xfrm>
        </p:grpSpPr>
        <p:pic>
          <p:nvPicPr>
            <p:cNvPr id="19" name="Picture 19"/>
            <p:cNvPicPr>
              <a:picLocks noChangeAspect="1"/>
            </p:cNvPicPr>
            <p:nvPr/>
          </p:nvPicPr>
          <p:blipFill>
            <a:blip r:embed="rId13"/>
            <a:srcRect l="18668" r="42438"/>
            <a:stretch>
              <a:fillRect/>
            </a:stretch>
          </p:blipFill>
          <p:spPr>
            <a:xfrm>
              <a:off x="0" y="0"/>
              <a:ext cx="4321553" cy="7413246"/>
            </a:xfrm>
            <a:prstGeom prst="rect">
              <a:avLst/>
            </a:prstGeom>
          </p:spPr>
        </p:pic>
      </p:grpSp>
      <p:sp>
        <p:nvSpPr>
          <p:cNvPr id="20" name="Freeform 20"/>
          <p:cNvSpPr/>
          <p:nvPr/>
        </p:nvSpPr>
        <p:spPr>
          <a:xfrm>
            <a:off x="9838607" y="9258300"/>
            <a:ext cx="824341" cy="607951"/>
          </a:xfrm>
          <a:custGeom>
            <a:avLst/>
            <a:gdLst/>
            <a:ahLst/>
            <a:cxnLst/>
            <a:rect l="l" t="t" r="r" b="b"/>
            <a:pathLst>
              <a:path w="824341" h="607951">
                <a:moveTo>
                  <a:pt x="0" y="0"/>
                </a:moveTo>
                <a:lnTo>
                  <a:pt x="824341" y="0"/>
                </a:lnTo>
                <a:lnTo>
                  <a:pt x="824341" y="607951"/>
                </a:lnTo>
                <a:lnTo>
                  <a:pt x="0" y="607951"/>
                </a:lnTo>
                <a:lnTo>
                  <a:pt x="0" y="0"/>
                </a:lnTo>
                <a:close/>
              </a:path>
            </a:pathLst>
          </a:custGeom>
        </p:spPr>
        <p:txBody>
          <a:bodyPr/>
          <a:lstStyle/>
          <a:p>
            <a:endParaRPr lang="tr-TR"/>
          </a:p>
        </p:txBody>
      </p:sp>
      <p:sp>
        <p:nvSpPr>
          <p:cNvPr id="21" name="Freeform 21"/>
          <p:cNvSpPr/>
          <p:nvPr/>
        </p:nvSpPr>
        <p:spPr>
          <a:xfrm>
            <a:off x="10384741" y="9590801"/>
            <a:ext cx="556412" cy="569949"/>
          </a:xfrm>
          <a:custGeom>
            <a:avLst/>
            <a:gdLst/>
            <a:ahLst/>
            <a:cxnLst/>
            <a:rect l="l" t="t" r="r" b="b"/>
            <a:pathLst>
              <a:path w="556412" h="569949">
                <a:moveTo>
                  <a:pt x="0" y="0"/>
                </a:moveTo>
                <a:lnTo>
                  <a:pt x="556413" y="0"/>
                </a:lnTo>
                <a:lnTo>
                  <a:pt x="556413" y="569949"/>
                </a:lnTo>
                <a:lnTo>
                  <a:pt x="0" y="569949"/>
                </a:lnTo>
                <a:lnTo>
                  <a:pt x="0" y="0"/>
                </a:lnTo>
                <a:close/>
              </a:path>
            </a:pathLst>
          </a:custGeom>
          <a:blipFill>
            <a:blip r:embed="rId14">
              <a:extLst>
                <a:ext uri="{96DAC541-7B7A-43D3-8B79-37D633B846F1}">
                  <asvg:svgBlip xmlns:asvg="http://schemas.microsoft.com/office/drawing/2016/SVG/main" r:embed="rId15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tr-TR"/>
          </a:p>
        </p:txBody>
      </p:sp>
      <p:sp>
        <p:nvSpPr>
          <p:cNvPr id="22" name="TextBox 22"/>
          <p:cNvSpPr txBox="1"/>
          <p:nvPr/>
        </p:nvSpPr>
        <p:spPr>
          <a:xfrm>
            <a:off x="1589642" y="7248731"/>
            <a:ext cx="1419436" cy="356234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marL="0" lvl="0" indent="0" algn="l">
              <a:lnSpc>
                <a:spcPts val="2940"/>
              </a:lnSpc>
              <a:spcBef>
                <a:spcPct val="0"/>
              </a:spcBef>
            </a:pPr>
            <a:r>
              <a:rPr lang="en-US" sz="2100" b="1" dirty="0">
                <a:solidFill>
                  <a:srgbClr val="565656"/>
                </a:solidFill>
                <a:latin typeface="Montserrat Bold"/>
                <a:ea typeface="Montserrat Bold"/>
                <a:cs typeface="Montserrat Bold"/>
                <a:sym typeface="Montserrat Bold"/>
              </a:rPr>
              <a:t>60-120 dk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1589642" y="7756913"/>
            <a:ext cx="4811158" cy="345479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marL="0" lvl="0" indent="0" algn="l">
              <a:lnSpc>
                <a:spcPts val="2940"/>
              </a:lnSpc>
              <a:spcBef>
                <a:spcPct val="0"/>
              </a:spcBef>
            </a:pPr>
            <a:r>
              <a:rPr lang="en-US" sz="2100" b="1" u="none" strike="noStrike" dirty="0">
                <a:solidFill>
                  <a:srgbClr val="565656"/>
                </a:solidFill>
                <a:latin typeface="Montserrat Bold"/>
                <a:ea typeface="Montserrat Bold"/>
                <a:cs typeface="Montserrat Bold"/>
                <a:sym typeface="Montserrat Bold"/>
              </a:rPr>
              <a:t>1 moderatör, 1 koordinatör, asistan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834810" y="8265547"/>
            <a:ext cx="3279989" cy="356234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marL="0" lvl="0" indent="0" algn="l">
              <a:lnSpc>
                <a:spcPts val="2940"/>
              </a:lnSpc>
              <a:spcBef>
                <a:spcPct val="0"/>
              </a:spcBef>
            </a:pPr>
            <a:r>
              <a:rPr lang="en-US" sz="2100" b="1" u="none" strike="noStrike" dirty="0">
                <a:solidFill>
                  <a:srgbClr val="565656"/>
                </a:solidFill>
                <a:latin typeface="Montserrat Bold"/>
                <a:ea typeface="Montserrat Bold"/>
                <a:cs typeface="Montserrat Bold"/>
                <a:sym typeface="Montserrat Bold"/>
              </a:rPr>
              <a:t>Katılımcı Sayısı: 10-200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812686" y="3179226"/>
            <a:ext cx="7035914" cy="3205236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just">
              <a:lnSpc>
                <a:spcPts val="2800"/>
              </a:lnSpc>
            </a:pP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Basit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makinelerle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yapılan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deneyler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,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çocuklara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hem eğlenceli hem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öğretici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anlar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sunar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.</a:t>
            </a:r>
          </a:p>
          <a:p>
            <a:pPr algn="just">
              <a:lnSpc>
                <a:spcPts val="2800"/>
              </a:lnSpc>
            </a:pPr>
            <a:endParaRPr lang="en-US" sz="2000" dirty="0">
              <a:solidFill>
                <a:srgbClr val="565656"/>
              </a:solidFill>
              <a:latin typeface="Montserrat"/>
              <a:ea typeface="Montserrat"/>
              <a:cs typeface="Montserrat"/>
              <a:sym typeface="Montserrat"/>
            </a:endParaRPr>
          </a:p>
          <a:p>
            <a:pPr algn="just">
              <a:lnSpc>
                <a:spcPts val="2800"/>
              </a:lnSpc>
            </a:pP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Limonla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elektrik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üretmekten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sıcak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hava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balonu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yapımına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kadar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pek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çok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deney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bu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atölyede!</a:t>
            </a:r>
          </a:p>
          <a:p>
            <a:pPr algn="just">
              <a:lnSpc>
                <a:spcPts val="2800"/>
              </a:lnSpc>
            </a:pPr>
            <a:endParaRPr lang="en-US" sz="2000" dirty="0">
              <a:solidFill>
                <a:srgbClr val="565656"/>
              </a:solidFill>
              <a:latin typeface="Montserrat"/>
              <a:ea typeface="Montserrat"/>
              <a:cs typeface="Montserrat"/>
              <a:sym typeface="Montserrat"/>
            </a:endParaRPr>
          </a:p>
          <a:p>
            <a:pPr algn="just">
              <a:lnSpc>
                <a:spcPts val="2800"/>
              </a:lnSpc>
            </a:pP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Çocuklar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ekip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çalışması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yaparak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bilimi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deneyimleyip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yeni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şeyler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dener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, birlikte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öğrenmenin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keyfini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çıkarır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.</a:t>
            </a:r>
          </a:p>
          <a:p>
            <a:pPr algn="l">
              <a:lnSpc>
                <a:spcPts val="2800"/>
              </a:lnSpc>
            </a:pPr>
            <a:endParaRPr lang="en-US" sz="2000" dirty="0">
              <a:solidFill>
                <a:srgbClr val="565656"/>
              </a:solidFill>
              <a:latin typeface="Montserrat"/>
              <a:ea typeface="Montserrat"/>
              <a:cs typeface="Montserrat"/>
              <a:sym typeface="Montserrat"/>
            </a:endParaRPr>
          </a:p>
        </p:txBody>
      </p:sp>
      <p:sp>
        <p:nvSpPr>
          <p:cNvPr id="26" name="TextBox 26"/>
          <p:cNvSpPr txBox="1"/>
          <p:nvPr/>
        </p:nvSpPr>
        <p:spPr>
          <a:xfrm>
            <a:off x="1028700" y="9463603"/>
            <a:ext cx="1980378" cy="26670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2160"/>
              </a:lnSpc>
            </a:pPr>
            <a:r>
              <a:rPr lang="en-US" sz="1800" b="1">
                <a:solidFill>
                  <a:srgbClr val="FFFFFF"/>
                </a:solidFill>
                <a:latin typeface="Montserrat Bold"/>
                <a:ea typeface="Montserrat Bold"/>
                <a:cs typeface="Montserrat Bold"/>
                <a:sym typeface="Montserrat Bold"/>
              </a:rPr>
              <a:t>Fiyat: </a:t>
            </a:r>
          </a:p>
        </p:txBody>
      </p:sp>
      <p:sp>
        <p:nvSpPr>
          <p:cNvPr id="27" name="TextBox 27"/>
          <p:cNvSpPr txBox="1"/>
          <p:nvPr/>
        </p:nvSpPr>
        <p:spPr>
          <a:xfrm>
            <a:off x="3187536" y="9528431"/>
            <a:ext cx="6371339" cy="32321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0" lvl="0" indent="0" algn="ctr">
              <a:lnSpc>
                <a:spcPts val="2660"/>
              </a:lnSpc>
              <a:spcBef>
                <a:spcPct val="0"/>
              </a:spcBef>
            </a:pPr>
            <a:r>
              <a:rPr lang="en-US" sz="190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https://www.m3.com.tr/etkinlik/bilim-atolyesi/</a:t>
            </a:r>
          </a:p>
        </p:txBody>
      </p:sp>
      <p:sp>
        <p:nvSpPr>
          <p:cNvPr id="28" name="TextBox 28"/>
          <p:cNvSpPr txBox="1"/>
          <p:nvPr/>
        </p:nvSpPr>
        <p:spPr>
          <a:xfrm>
            <a:off x="5572493" y="9240719"/>
            <a:ext cx="1818907" cy="345479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marL="0" lvl="0" indent="0" algn="l">
              <a:lnSpc>
                <a:spcPts val="2940"/>
              </a:lnSpc>
              <a:spcBef>
                <a:spcPct val="0"/>
              </a:spcBef>
            </a:pPr>
            <a:r>
              <a:rPr lang="en-US" sz="2100" b="1" dirty="0">
                <a:solidFill>
                  <a:srgbClr val="565656"/>
                </a:solidFill>
                <a:latin typeface="Montserrat Bold"/>
                <a:ea typeface="Montserrat Bold"/>
                <a:cs typeface="Montserrat Bold"/>
                <a:sym typeface="Montserrat Bold"/>
              </a:rPr>
              <a:t>Detaylı bilgi:</a:t>
            </a:r>
          </a:p>
        </p:txBody>
      </p:sp>
      <p:sp>
        <p:nvSpPr>
          <p:cNvPr id="29" name="TextBox 29"/>
          <p:cNvSpPr txBox="1"/>
          <p:nvPr/>
        </p:nvSpPr>
        <p:spPr>
          <a:xfrm>
            <a:off x="1127035" y="1522605"/>
            <a:ext cx="9440648" cy="822868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6620"/>
              </a:lnSpc>
            </a:pPr>
            <a:r>
              <a:rPr lang="en-US" sz="4728">
                <a:solidFill>
                  <a:srgbClr val="000000"/>
                </a:solidFill>
                <a:latin typeface="Roboto Condensed"/>
                <a:ea typeface="Roboto Condensed"/>
                <a:cs typeface="Roboto Condensed"/>
                <a:sym typeface="Roboto Condensed"/>
              </a:rPr>
              <a:t>BİLİM ATÖLYESİ</a:t>
            </a:r>
          </a:p>
        </p:txBody>
      </p:sp>
    </p:spTree>
  </p:cSld>
  <p:clrMapOvr>
    <a:masterClrMapping/>
  </p:clrMapOvr>
</p:sld>
</file>

<file path=ppt/slides/slide9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2"/>
          <p:cNvGrpSpPr/>
          <p:nvPr/>
        </p:nvGrpSpPr>
        <p:grpSpPr>
          <a:xfrm>
            <a:off x="9414121" y="0"/>
            <a:ext cx="8873880" cy="10287000"/>
            <a:chOff x="0" y="0"/>
            <a:chExt cx="3358824" cy="2709333"/>
          </a:xfrm>
          <a:solidFill>
            <a:schemeClr val="accent3">
              <a:lumMod val="75000"/>
            </a:schemeClr>
          </a:solidFill>
        </p:grpSpPr>
        <p:sp>
          <p:nvSpPr>
            <p:cNvPr id="3" name="Freeform 3"/>
            <p:cNvSpPr/>
            <p:nvPr/>
          </p:nvSpPr>
          <p:spPr>
            <a:xfrm>
              <a:off x="0" y="0"/>
              <a:ext cx="3358824" cy="2709333"/>
            </a:xfrm>
            <a:custGeom>
              <a:avLst/>
              <a:gdLst/>
              <a:ahLst/>
              <a:cxnLst/>
              <a:rect l="l" t="t" r="r" b="b"/>
              <a:pathLst>
                <a:path w="3358824" h="2709333">
                  <a:moveTo>
                    <a:pt x="0" y="0"/>
                  </a:moveTo>
                  <a:lnTo>
                    <a:pt x="3358824" y="0"/>
                  </a:lnTo>
                  <a:lnTo>
                    <a:pt x="3358824" y="2709333"/>
                  </a:lnTo>
                  <a:lnTo>
                    <a:pt x="0" y="2709333"/>
                  </a:lnTo>
                  <a:close/>
                </a:path>
              </a:pathLst>
            </a:custGeom>
            <a:grpFill/>
          </p:spPr>
          <p:txBody>
            <a:bodyPr/>
            <a:lstStyle/>
            <a:p>
              <a:endParaRPr lang="tr-TR"/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0" y="-38100"/>
              <a:ext cx="3358824" cy="2747433"/>
            </a:xfrm>
            <a:prstGeom prst="rect">
              <a:avLst/>
            </a:prstGeom>
            <a:grpFill/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940"/>
                </a:lnSpc>
              </a:pPr>
              <a:endParaRPr/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11653271" y="2195976"/>
            <a:ext cx="3241165" cy="5559935"/>
            <a:chOff x="0" y="0"/>
            <a:chExt cx="4321553" cy="7413246"/>
          </a:xfrm>
        </p:grpSpPr>
        <p:pic>
          <p:nvPicPr>
            <p:cNvPr id="6" name="Picture 6"/>
            <p:cNvPicPr>
              <a:picLocks noChangeAspect="1"/>
            </p:cNvPicPr>
            <p:nvPr/>
          </p:nvPicPr>
          <p:blipFill>
            <a:blip r:embed="rId2"/>
            <a:srcRect l="20232" t="2644" r="39203" b="5057"/>
            <a:stretch>
              <a:fillRect/>
            </a:stretch>
          </p:blipFill>
          <p:spPr>
            <a:xfrm>
              <a:off x="0" y="0"/>
              <a:ext cx="4321553" cy="7413246"/>
            </a:xfrm>
            <a:prstGeom prst="rect">
              <a:avLst/>
            </a:prstGeom>
          </p:spPr>
        </p:pic>
      </p:grpSp>
      <p:grpSp>
        <p:nvGrpSpPr>
          <p:cNvPr id="7" name="Group 7"/>
          <p:cNvGrpSpPr/>
          <p:nvPr/>
        </p:nvGrpSpPr>
        <p:grpSpPr>
          <a:xfrm>
            <a:off x="15046835" y="2195976"/>
            <a:ext cx="3241165" cy="5559935"/>
            <a:chOff x="0" y="0"/>
            <a:chExt cx="4321553" cy="7413246"/>
          </a:xfrm>
        </p:grpSpPr>
        <p:pic>
          <p:nvPicPr>
            <p:cNvPr id="8" name="Picture 8"/>
            <p:cNvPicPr>
              <a:picLocks noChangeAspect="1"/>
            </p:cNvPicPr>
            <p:nvPr/>
          </p:nvPicPr>
          <p:blipFill>
            <a:blip r:embed="rId3"/>
            <a:srcRect l="17964" r="17964"/>
            <a:stretch>
              <a:fillRect/>
            </a:stretch>
          </p:blipFill>
          <p:spPr>
            <a:xfrm>
              <a:off x="0" y="0"/>
              <a:ext cx="4321553" cy="7413246"/>
            </a:xfrm>
            <a:prstGeom prst="rect">
              <a:avLst/>
            </a:prstGeom>
          </p:spPr>
        </p:pic>
      </p:grpSp>
      <p:sp>
        <p:nvSpPr>
          <p:cNvPr id="9" name="Freeform 9"/>
          <p:cNvSpPr/>
          <p:nvPr/>
        </p:nvSpPr>
        <p:spPr>
          <a:xfrm>
            <a:off x="12400255" y="9021491"/>
            <a:ext cx="3211827" cy="2879938"/>
          </a:xfrm>
          <a:custGeom>
            <a:avLst/>
            <a:gdLst/>
            <a:ahLst/>
            <a:cxnLst/>
            <a:rect l="l" t="t" r="r" b="b"/>
            <a:pathLst>
              <a:path w="3211827" h="2879938">
                <a:moveTo>
                  <a:pt x="0" y="0"/>
                </a:moveTo>
                <a:lnTo>
                  <a:pt x="3211827" y="0"/>
                </a:lnTo>
                <a:lnTo>
                  <a:pt x="3211827" y="2879938"/>
                </a:lnTo>
                <a:lnTo>
                  <a:pt x="0" y="2879938"/>
                </a:lnTo>
                <a:lnTo>
                  <a:pt x="0" y="0"/>
                </a:lnTo>
                <a:close/>
              </a:path>
            </a:pathLst>
          </a:custGeom>
          <a:blipFill>
            <a:blip r:embed="rId4">
              <a:extLst>
                <a:ext uri="{96DAC541-7B7A-43D3-8B79-37D633B846F1}">
                  <asvg:svgBlip xmlns:asvg="http://schemas.microsoft.com/office/drawing/2016/SVG/main" r:embed="rId5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tr-TR"/>
          </a:p>
        </p:txBody>
      </p:sp>
      <p:sp>
        <p:nvSpPr>
          <p:cNvPr id="10" name="Freeform 10"/>
          <p:cNvSpPr/>
          <p:nvPr/>
        </p:nvSpPr>
        <p:spPr>
          <a:xfrm>
            <a:off x="16052795" y="596667"/>
            <a:ext cx="1216708" cy="1216708"/>
          </a:xfrm>
          <a:custGeom>
            <a:avLst/>
            <a:gdLst/>
            <a:ahLst/>
            <a:cxnLst/>
            <a:rect l="l" t="t" r="r" b="b"/>
            <a:pathLst>
              <a:path w="1216708" h="1216708">
                <a:moveTo>
                  <a:pt x="0" y="0"/>
                </a:moveTo>
                <a:lnTo>
                  <a:pt x="1216708" y="0"/>
                </a:lnTo>
                <a:lnTo>
                  <a:pt x="1216708" y="1216708"/>
                </a:lnTo>
                <a:lnTo>
                  <a:pt x="0" y="1216708"/>
                </a:lnTo>
                <a:lnTo>
                  <a:pt x="0" y="0"/>
                </a:lnTo>
                <a:close/>
              </a:path>
            </a:pathLst>
          </a:custGeom>
          <a:blipFill>
            <a:blip r:embed="rId6"/>
            <a:stretch>
              <a:fillRect/>
            </a:stretch>
          </a:blipFill>
          <a:ln cap="sq">
            <a:noFill/>
            <a:prstDash val="solid"/>
            <a:miter/>
          </a:ln>
        </p:spPr>
        <p:txBody>
          <a:bodyPr/>
          <a:lstStyle/>
          <a:p>
            <a:endParaRPr lang="tr-TR"/>
          </a:p>
        </p:txBody>
      </p:sp>
      <p:sp>
        <p:nvSpPr>
          <p:cNvPr id="11" name="Freeform 11"/>
          <p:cNvSpPr/>
          <p:nvPr/>
        </p:nvSpPr>
        <p:spPr>
          <a:xfrm>
            <a:off x="851334" y="596667"/>
            <a:ext cx="2061427" cy="2061427"/>
          </a:xfrm>
          <a:custGeom>
            <a:avLst/>
            <a:gdLst/>
            <a:ahLst/>
            <a:cxnLst/>
            <a:rect l="l" t="t" r="r" b="b"/>
            <a:pathLst>
              <a:path w="2061427" h="2061427">
                <a:moveTo>
                  <a:pt x="0" y="0"/>
                </a:moveTo>
                <a:lnTo>
                  <a:pt x="2061428" y="0"/>
                </a:lnTo>
                <a:lnTo>
                  <a:pt x="2061428" y="2061427"/>
                </a:lnTo>
                <a:lnTo>
                  <a:pt x="0" y="2061427"/>
                </a:lnTo>
                <a:lnTo>
                  <a:pt x="0" y="0"/>
                </a:lnTo>
                <a:close/>
              </a:path>
            </a:pathLst>
          </a:custGeom>
          <a:blipFill>
            <a:blip r:embed="rId7">
              <a:extLst>
                <a:ext uri="{96DAC541-7B7A-43D3-8B79-37D633B846F1}">
                  <asvg:svgBlip xmlns:asvg="http://schemas.microsoft.com/office/drawing/2016/SVG/main" r:embed="rId8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tr-TR"/>
          </a:p>
        </p:txBody>
      </p:sp>
      <p:sp>
        <p:nvSpPr>
          <p:cNvPr id="12" name="Freeform 12"/>
          <p:cNvSpPr/>
          <p:nvPr/>
        </p:nvSpPr>
        <p:spPr>
          <a:xfrm>
            <a:off x="854169" y="7252751"/>
            <a:ext cx="386295" cy="386295"/>
          </a:xfrm>
          <a:custGeom>
            <a:avLst/>
            <a:gdLst/>
            <a:ahLst/>
            <a:cxnLst/>
            <a:rect l="l" t="t" r="r" b="b"/>
            <a:pathLst>
              <a:path w="386295" h="386295">
                <a:moveTo>
                  <a:pt x="0" y="0"/>
                </a:moveTo>
                <a:lnTo>
                  <a:pt x="386295" y="0"/>
                </a:lnTo>
                <a:lnTo>
                  <a:pt x="386295" y="386295"/>
                </a:lnTo>
                <a:lnTo>
                  <a:pt x="0" y="386295"/>
                </a:lnTo>
                <a:lnTo>
                  <a:pt x="0" y="0"/>
                </a:lnTo>
                <a:close/>
              </a:path>
            </a:pathLst>
          </a:custGeom>
          <a:blipFill>
            <a:blip r:embed="rId9">
              <a:extLst>
                <a:ext uri="{96DAC541-7B7A-43D3-8B79-37D633B846F1}">
                  <asvg:svgBlip xmlns:asvg="http://schemas.microsoft.com/office/drawing/2016/SVG/main" r:embed="rId10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tr-TR"/>
          </a:p>
        </p:txBody>
      </p:sp>
      <p:sp>
        <p:nvSpPr>
          <p:cNvPr id="13" name="Freeform 13"/>
          <p:cNvSpPr/>
          <p:nvPr/>
        </p:nvSpPr>
        <p:spPr>
          <a:xfrm>
            <a:off x="812686" y="7755911"/>
            <a:ext cx="595651" cy="347711"/>
          </a:xfrm>
          <a:custGeom>
            <a:avLst/>
            <a:gdLst/>
            <a:ahLst/>
            <a:cxnLst/>
            <a:rect l="l" t="t" r="r" b="b"/>
            <a:pathLst>
              <a:path w="595651" h="347711">
                <a:moveTo>
                  <a:pt x="0" y="0"/>
                </a:moveTo>
                <a:lnTo>
                  <a:pt x="595651" y="0"/>
                </a:lnTo>
                <a:lnTo>
                  <a:pt x="595651" y="347711"/>
                </a:lnTo>
                <a:lnTo>
                  <a:pt x="0" y="347711"/>
                </a:lnTo>
                <a:lnTo>
                  <a:pt x="0" y="0"/>
                </a:lnTo>
                <a:close/>
              </a:path>
            </a:pathLst>
          </a:custGeom>
          <a:blipFill>
            <a:blip r:embed="rId11">
              <a:extLst>
                <a:ext uri="{96DAC541-7B7A-43D3-8B79-37D633B846F1}">
                  <asvg:svgBlip xmlns:asvg="http://schemas.microsoft.com/office/drawing/2016/SVG/main" r:embed="rId12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tr-TR"/>
          </a:p>
        </p:txBody>
      </p:sp>
      <p:sp>
        <p:nvSpPr>
          <p:cNvPr id="17" name="TextBox 17"/>
          <p:cNvSpPr txBox="1"/>
          <p:nvPr/>
        </p:nvSpPr>
        <p:spPr>
          <a:xfrm>
            <a:off x="1882048" y="2358708"/>
            <a:ext cx="9440648" cy="35877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2800"/>
              </a:lnSpc>
            </a:pPr>
            <a:r>
              <a:rPr lang="en-US" sz="2000">
                <a:solidFill>
                  <a:srgbClr val="000000"/>
                </a:solidFill>
                <a:latin typeface="Roboto Condensed"/>
                <a:ea typeface="Roboto Condensed"/>
                <a:cs typeface="Roboto Condensed"/>
                <a:sym typeface="Roboto Condensed"/>
              </a:rPr>
              <a:t>ÇOCUK ATÖLYELERİ</a:t>
            </a:r>
          </a:p>
        </p:txBody>
      </p:sp>
      <p:grpSp>
        <p:nvGrpSpPr>
          <p:cNvPr id="18" name="Group 18"/>
          <p:cNvGrpSpPr/>
          <p:nvPr/>
        </p:nvGrpSpPr>
        <p:grpSpPr>
          <a:xfrm>
            <a:off x="8256852" y="2195976"/>
            <a:ext cx="3241165" cy="5559935"/>
            <a:chOff x="0" y="0"/>
            <a:chExt cx="4321553" cy="7413246"/>
          </a:xfrm>
        </p:grpSpPr>
        <p:pic>
          <p:nvPicPr>
            <p:cNvPr id="19" name="Picture 19"/>
            <p:cNvPicPr>
              <a:picLocks noChangeAspect="1"/>
            </p:cNvPicPr>
            <p:nvPr/>
          </p:nvPicPr>
          <p:blipFill>
            <a:blip r:embed="rId13"/>
            <a:srcRect l="20250" t="7532" r="46530" b="12288"/>
            <a:stretch>
              <a:fillRect/>
            </a:stretch>
          </p:blipFill>
          <p:spPr>
            <a:xfrm>
              <a:off x="0" y="0"/>
              <a:ext cx="4321553" cy="7413246"/>
            </a:xfrm>
            <a:prstGeom prst="rect">
              <a:avLst/>
            </a:prstGeom>
          </p:spPr>
        </p:pic>
      </p:grpSp>
      <p:sp>
        <p:nvSpPr>
          <p:cNvPr id="20" name="Freeform 20"/>
          <p:cNvSpPr/>
          <p:nvPr/>
        </p:nvSpPr>
        <p:spPr>
          <a:xfrm>
            <a:off x="9838607" y="9258300"/>
            <a:ext cx="824341" cy="607951"/>
          </a:xfrm>
          <a:custGeom>
            <a:avLst/>
            <a:gdLst/>
            <a:ahLst/>
            <a:cxnLst/>
            <a:rect l="l" t="t" r="r" b="b"/>
            <a:pathLst>
              <a:path w="824341" h="607951">
                <a:moveTo>
                  <a:pt x="0" y="0"/>
                </a:moveTo>
                <a:lnTo>
                  <a:pt x="824341" y="0"/>
                </a:lnTo>
                <a:lnTo>
                  <a:pt x="824341" y="607951"/>
                </a:lnTo>
                <a:lnTo>
                  <a:pt x="0" y="607951"/>
                </a:lnTo>
                <a:lnTo>
                  <a:pt x="0" y="0"/>
                </a:lnTo>
                <a:close/>
              </a:path>
            </a:pathLst>
          </a:custGeom>
        </p:spPr>
        <p:txBody>
          <a:bodyPr/>
          <a:lstStyle/>
          <a:p>
            <a:endParaRPr lang="tr-TR"/>
          </a:p>
        </p:txBody>
      </p:sp>
      <p:sp>
        <p:nvSpPr>
          <p:cNvPr id="21" name="Freeform 21"/>
          <p:cNvSpPr/>
          <p:nvPr/>
        </p:nvSpPr>
        <p:spPr>
          <a:xfrm>
            <a:off x="10384741" y="9590801"/>
            <a:ext cx="556412" cy="569949"/>
          </a:xfrm>
          <a:custGeom>
            <a:avLst/>
            <a:gdLst/>
            <a:ahLst/>
            <a:cxnLst/>
            <a:rect l="l" t="t" r="r" b="b"/>
            <a:pathLst>
              <a:path w="556412" h="569949">
                <a:moveTo>
                  <a:pt x="0" y="0"/>
                </a:moveTo>
                <a:lnTo>
                  <a:pt x="556413" y="0"/>
                </a:lnTo>
                <a:lnTo>
                  <a:pt x="556413" y="569949"/>
                </a:lnTo>
                <a:lnTo>
                  <a:pt x="0" y="569949"/>
                </a:lnTo>
                <a:lnTo>
                  <a:pt x="0" y="0"/>
                </a:lnTo>
                <a:close/>
              </a:path>
            </a:pathLst>
          </a:custGeom>
          <a:blipFill>
            <a:blip r:embed="rId14">
              <a:extLst>
                <a:ext uri="{96DAC541-7B7A-43D3-8B79-37D633B846F1}">
                  <asvg:svgBlip xmlns:asvg="http://schemas.microsoft.com/office/drawing/2016/SVG/main" r:embed="rId15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tr-TR"/>
          </a:p>
        </p:txBody>
      </p:sp>
      <p:sp>
        <p:nvSpPr>
          <p:cNvPr id="22" name="TextBox 22"/>
          <p:cNvSpPr txBox="1"/>
          <p:nvPr/>
        </p:nvSpPr>
        <p:spPr>
          <a:xfrm>
            <a:off x="1589642" y="7248730"/>
            <a:ext cx="924958" cy="345479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marL="0" lvl="0" indent="0" algn="l">
              <a:lnSpc>
                <a:spcPts val="2940"/>
              </a:lnSpc>
              <a:spcBef>
                <a:spcPct val="0"/>
              </a:spcBef>
            </a:pPr>
            <a:r>
              <a:rPr lang="en-US" sz="2100" b="1" dirty="0">
                <a:solidFill>
                  <a:srgbClr val="565656"/>
                </a:solidFill>
                <a:latin typeface="Montserrat Bold"/>
                <a:ea typeface="Montserrat Bold"/>
                <a:cs typeface="Montserrat Bold"/>
                <a:sym typeface="Montserrat Bold"/>
              </a:rPr>
              <a:t>60 dk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1589642" y="7756913"/>
            <a:ext cx="4887358" cy="356234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marL="0" lvl="0" indent="0" algn="l">
              <a:lnSpc>
                <a:spcPts val="2940"/>
              </a:lnSpc>
              <a:spcBef>
                <a:spcPct val="0"/>
              </a:spcBef>
            </a:pPr>
            <a:r>
              <a:rPr lang="en-US" sz="2100" b="1" u="none" strike="noStrike" dirty="0">
                <a:solidFill>
                  <a:srgbClr val="565656"/>
                </a:solidFill>
                <a:latin typeface="Montserrat Bold"/>
                <a:ea typeface="Montserrat Bold"/>
                <a:cs typeface="Montserrat Bold"/>
                <a:sym typeface="Montserrat Bold"/>
              </a:rPr>
              <a:t>1 moderatör, 1 koordinatör, asistan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834810" y="8265547"/>
            <a:ext cx="3051389" cy="345479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marL="0" lvl="0" indent="0" algn="l">
              <a:lnSpc>
                <a:spcPts val="2940"/>
              </a:lnSpc>
              <a:spcBef>
                <a:spcPct val="0"/>
              </a:spcBef>
            </a:pPr>
            <a:r>
              <a:rPr lang="en-US" sz="2100" b="1" u="none" strike="noStrike" dirty="0">
                <a:solidFill>
                  <a:srgbClr val="565656"/>
                </a:solidFill>
                <a:latin typeface="Montserrat Bold"/>
                <a:ea typeface="Montserrat Bold"/>
                <a:cs typeface="Montserrat Bold"/>
                <a:sym typeface="Montserrat Bold"/>
              </a:rPr>
              <a:t>Katılımcı Sayısı: 2-100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812686" y="3179226"/>
            <a:ext cx="7188314" cy="2846164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just">
              <a:lnSpc>
                <a:spcPts val="2800"/>
              </a:lnSpc>
            </a:pP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Çocukluk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anılarını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canlandıran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bu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atölyede katılımcılar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kendi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rüzgar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güllerini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yaparak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keyifli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anlar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yaşar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.</a:t>
            </a:r>
          </a:p>
          <a:p>
            <a:pPr algn="just">
              <a:lnSpc>
                <a:spcPts val="2800"/>
              </a:lnSpc>
            </a:pPr>
            <a:endParaRPr lang="en-US" sz="2000" dirty="0">
              <a:solidFill>
                <a:srgbClr val="565656"/>
              </a:solidFill>
              <a:latin typeface="Montserrat"/>
              <a:ea typeface="Montserrat"/>
              <a:cs typeface="Montserrat"/>
              <a:sym typeface="Montserrat"/>
            </a:endParaRPr>
          </a:p>
          <a:p>
            <a:pPr algn="just">
              <a:lnSpc>
                <a:spcPts val="2800"/>
              </a:lnSpc>
            </a:pP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Yapımı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son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derece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kolay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olan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bu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etkinlik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,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katılımcılara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hem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nostaljik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hem de eğlenceli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bir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deneyim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sunar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.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Aynı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zamanda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sosyalleşmek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ve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birlikte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üretmenin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tadını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çıkarmak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için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harika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bir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fırsattır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.</a:t>
            </a:r>
          </a:p>
          <a:p>
            <a:pPr algn="l">
              <a:lnSpc>
                <a:spcPts val="2800"/>
              </a:lnSpc>
            </a:pPr>
            <a:endParaRPr lang="en-US" sz="2000" dirty="0">
              <a:solidFill>
                <a:srgbClr val="565656"/>
              </a:solidFill>
              <a:latin typeface="Montserrat"/>
              <a:ea typeface="Montserrat"/>
              <a:cs typeface="Montserrat"/>
              <a:sym typeface="Montserrat"/>
            </a:endParaRPr>
          </a:p>
        </p:txBody>
      </p:sp>
      <p:sp>
        <p:nvSpPr>
          <p:cNvPr id="26" name="TextBox 26"/>
          <p:cNvSpPr txBox="1"/>
          <p:nvPr/>
        </p:nvSpPr>
        <p:spPr>
          <a:xfrm>
            <a:off x="1028700" y="9463603"/>
            <a:ext cx="1980378" cy="26670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2160"/>
              </a:lnSpc>
            </a:pPr>
            <a:r>
              <a:rPr lang="en-US" sz="1800" b="1">
                <a:solidFill>
                  <a:srgbClr val="FFFFFF"/>
                </a:solidFill>
                <a:latin typeface="Montserrat Bold"/>
                <a:ea typeface="Montserrat Bold"/>
                <a:cs typeface="Montserrat Bold"/>
                <a:sym typeface="Montserrat Bold"/>
              </a:rPr>
              <a:t>Fiyat: </a:t>
            </a:r>
          </a:p>
        </p:txBody>
      </p:sp>
      <p:sp>
        <p:nvSpPr>
          <p:cNvPr id="27" name="TextBox 27"/>
          <p:cNvSpPr txBox="1"/>
          <p:nvPr/>
        </p:nvSpPr>
        <p:spPr>
          <a:xfrm>
            <a:off x="3593736" y="9528431"/>
            <a:ext cx="5583487" cy="65659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0" lvl="0" indent="0" algn="ctr">
              <a:lnSpc>
                <a:spcPts val="2660"/>
              </a:lnSpc>
              <a:spcBef>
                <a:spcPct val="0"/>
              </a:spcBef>
            </a:pPr>
            <a:r>
              <a:rPr lang="en-US" sz="190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https://www.m3.com.tr/etkinlik/ruzgar-gulu-atolyesi/ </a:t>
            </a:r>
          </a:p>
        </p:txBody>
      </p:sp>
      <p:sp>
        <p:nvSpPr>
          <p:cNvPr id="28" name="TextBox 28"/>
          <p:cNvSpPr txBox="1"/>
          <p:nvPr/>
        </p:nvSpPr>
        <p:spPr>
          <a:xfrm>
            <a:off x="5572493" y="9240719"/>
            <a:ext cx="1818907" cy="350082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marL="0" lvl="0" indent="0" algn="l">
              <a:lnSpc>
                <a:spcPts val="2940"/>
              </a:lnSpc>
              <a:spcBef>
                <a:spcPct val="0"/>
              </a:spcBef>
            </a:pPr>
            <a:r>
              <a:rPr lang="en-US" sz="2100" b="1" dirty="0">
                <a:solidFill>
                  <a:srgbClr val="565656"/>
                </a:solidFill>
                <a:latin typeface="Montserrat Bold"/>
                <a:ea typeface="Montserrat Bold"/>
                <a:cs typeface="Montserrat Bold"/>
                <a:sym typeface="Montserrat Bold"/>
              </a:rPr>
              <a:t>Detaylı bilgi:</a:t>
            </a:r>
          </a:p>
        </p:txBody>
      </p:sp>
      <p:sp>
        <p:nvSpPr>
          <p:cNvPr id="29" name="TextBox 29"/>
          <p:cNvSpPr txBox="1"/>
          <p:nvPr/>
        </p:nvSpPr>
        <p:spPr>
          <a:xfrm>
            <a:off x="1127035" y="1522605"/>
            <a:ext cx="9440648" cy="822868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6620"/>
              </a:lnSpc>
            </a:pPr>
            <a:r>
              <a:rPr lang="en-US" sz="4728">
                <a:solidFill>
                  <a:srgbClr val="000000"/>
                </a:solidFill>
                <a:latin typeface="Roboto Condensed"/>
                <a:ea typeface="Roboto Condensed"/>
                <a:cs typeface="Roboto Condensed"/>
                <a:sym typeface="Roboto Condensed"/>
              </a:rPr>
              <a:t>RÜZGAR GÜLÜ ATÖLYESİ</a:t>
            </a:r>
          </a:p>
        </p:txBody>
      </p:sp>
    </p:spTree>
  </p:cSld>
  <p:clrMapOvr>
    <a:masterClrMapping/>
  </p:clrMapOvr>
</p:sld>
</file>

<file path=ppt/slides/slide9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2"/>
          <p:cNvGrpSpPr/>
          <p:nvPr/>
        </p:nvGrpSpPr>
        <p:grpSpPr>
          <a:xfrm>
            <a:off x="9414121" y="0"/>
            <a:ext cx="8873880" cy="10287000"/>
            <a:chOff x="0" y="0"/>
            <a:chExt cx="3358824" cy="2709333"/>
          </a:xfrm>
          <a:solidFill>
            <a:schemeClr val="accent3">
              <a:lumMod val="75000"/>
            </a:schemeClr>
          </a:solidFill>
        </p:grpSpPr>
        <p:sp>
          <p:nvSpPr>
            <p:cNvPr id="3" name="Freeform 3"/>
            <p:cNvSpPr/>
            <p:nvPr/>
          </p:nvSpPr>
          <p:spPr>
            <a:xfrm>
              <a:off x="0" y="0"/>
              <a:ext cx="3358824" cy="2709333"/>
            </a:xfrm>
            <a:custGeom>
              <a:avLst/>
              <a:gdLst/>
              <a:ahLst/>
              <a:cxnLst/>
              <a:rect l="l" t="t" r="r" b="b"/>
              <a:pathLst>
                <a:path w="3358824" h="2709333">
                  <a:moveTo>
                    <a:pt x="0" y="0"/>
                  </a:moveTo>
                  <a:lnTo>
                    <a:pt x="3358824" y="0"/>
                  </a:lnTo>
                  <a:lnTo>
                    <a:pt x="3358824" y="2709333"/>
                  </a:lnTo>
                  <a:lnTo>
                    <a:pt x="0" y="2709333"/>
                  </a:lnTo>
                  <a:close/>
                </a:path>
              </a:pathLst>
            </a:custGeom>
            <a:grpFill/>
          </p:spPr>
          <p:txBody>
            <a:bodyPr/>
            <a:lstStyle/>
            <a:p>
              <a:endParaRPr lang="tr-TR"/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0" y="-38100"/>
              <a:ext cx="3358824" cy="2747433"/>
            </a:xfrm>
            <a:prstGeom prst="rect">
              <a:avLst/>
            </a:prstGeom>
            <a:grpFill/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940"/>
                </a:lnSpc>
              </a:pPr>
              <a:endParaRPr/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11653271" y="2195976"/>
            <a:ext cx="3241165" cy="5559935"/>
            <a:chOff x="0" y="0"/>
            <a:chExt cx="4321553" cy="7413246"/>
          </a:xfrm>
        </p:grpSpPr>
        <p:pic>
          <p:nvPicPr>
            <p:cNvPr id="6" name="Picture 6"/>
            <p:cNvPicPr>
              <a:picLocks noChangeAspect="1"/>
            </p:cNvPicPr>
            <p:nvPr/>
          </p:nvPicPr>
          <p:blipFill>
            <a:blip r:embed="rId2"/>
            <a:srcRect l="20917" r="20917"/>
            <a:stretch>
              <a:fillRect/>
            </a:stretch>
          </p:blipFill>
          <p:spPr>
            <a:xfrm>
              <a:off x="0" y="0"/>
              <a:ext cx="4321553" cy="7413246"/>
            </a:xfrm>
            <a:prstGeom prst="rect">
              <a:avLst/>
            </a:prstGeom>
          </p:spPr>
        </p:pic>
      </p:grpSp>
      <p:grpSp>
        <p:nvGrpSpPr>
          <p:cNvPr id="7" name="Group 7"/>
          <p:cNvGrpSpPr/>
          <p:nvPr/>
        </p:nvGrpSpPr>
        <p:grpSpPr>
          <a:xfrm>
            <a:off x="15046835" y="2195976"/>
            <a:ext cx="3241165" cy="5559935"/>
            <a:chOff x="0" y="0"/>
            <a:chExt cx="4321553" cy="7413246"/>
          </a:xfrm>
        </p:grpSpPr>
        <p:pic>
          <p:nvPicPr>
            <p:cNvPr id="8" name="Picture 8"/>
            <p:cNvPicPr>
              <a:picLocks noChangeAspect="1"/>
            </p:cNvPicPr>
            <p:nvPr/>
          </p:nvPicPr>
          <p:blipFill>
            <a:blip r:embed="rId3"/>
            <a:srcRect l="66826" t="4698" r="2038" b="4037"/>
            <a:stretch>
              <a:fillRect/>
            </a:stretch>
          </p:blipFill>
          <p:spPr>
            <a:xfrm>
              <a:off x="0" y="0"/>
              <a:ext cx="4321553" cy="7413246"/>
            </a:xfrm>
            <a:prstGeom prst="rect">
              <a:avLst/>
            </a:prstGeom>
          </p:spPr>
        </p:pic>
      </p:grpSp>
      <p:sp>
        <p:nvSpPr>
          <p:cNvPr id="9" name="Freeform 9"/>
          <p:cNvSpPr/>
          <p:nvPr/>
        </p:nvSpPr>
        <p:spPr>
          <a:xfrm>
            <a:off x="12400255" y="9021491"/>
            <a:ext cx="3211827" cy="2879938"/>
          </a:xfrm>
          <a:custGeom>
            <a:avLst/>
            <a:gdLst/>
            <a:ahLst/>
            <a:cxnLst/>
            <a:rect l="l" t="t" r="r" b="b"/>
            <a:pathLst>
              <a:path w="3211827" h="2879938">
                <a:moveTo>
                  <a:pt x="0" y="0"/>
                </a:moveTo>
                <a:lnTo>
                  <a:pt x="3211827" y="0"/>
                </a:lnTo>
                <a:lnTo>
                  <a:pt x="3211827" y="2879938"/>
                </a:lnTo>
                <a:lnTo>
                  <a:pt x="0" y="2879938"/>
                </a:lnTo>
                <a:lnTo>
                  <a:pt x="0" y="0"/>
                </a:lnTo>
                <a:close/>
              </a:path>
            </a:pathLst>
          </a:custGeom>
          <a:blipFill>
            <a:blip r:embed="rId4">
              <a:extLst>
                <a:ext uri="{96DAC541-7B7A-43D3-8B79-37D633B846F1}">
                  <asvg:svgBlip xmlns:asvg="http://schemas.microsoft.com/office/drawing/2016/SVG/main" r:embed="rId5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tr-TR"/>
          </a:p>
        </p:txBody>
      </p:sp>
      <p:sp>
        <p:nvSpPr>
          <p:cNvPr id="10" name="Freeform 10"/>
          <p:cNvSpPr/>
          <p:nvPr/>
        </p:nvSpPr>
        <p:spPr>
          <a:xfrm>
            <a:off x="16052795" y="596667"/>
            <a:ext cx="1216708" cy="1216708"/>
          </a:xfrm>
          <a:custGeom>
            <a:avLst/>
            <a:gdLst/>
            <a:ahLst/>
            <a:cxnLst/>
            <a:rect l="l" t="t" r="r" b="b"/>
            <a:pathLst>
              <a:path w="1216708" h="1216708">
                <a:moveTo>
                  <a:pt x="0" y="0"/>
                </a:moveTo>
                <a:lnTo>
                  <a:pt x="1216708" y="0"/>
                </a:lnTo>
                <a:lnTo>
                  <a:pt x="1216708" y="1216708"/>
                </a:lnTo>
                <a:lnTo>
                  <a:pt x="0" y="1216708"/>
                </a:lnTo>
                <a:lnTo>
                  <a:pt x="0" y="0"/>
                </a:lnTo>
                <a:close/>
              </a:path>
            </a:pathLst>
          </a:custGeom>
          <a:blipFill>
            <a:blip r:embed="rId6"/>
            <a:stretch>
              <a:fillRect/>
            </a:stretch>
          </a:blipFill>
          <a:ln cap="sq">
            <a:noFill/>
            <a:prstDash val="solid"/>
            <a:miter/>
          </a:ln>
        </p:spPr>
        <p:txBody>
          <a:bodyPr/>
          <a:lstStyle/>
          <a:p>
            <a:endParaRPr lang="tr-TR"/>
          </a:p>
        </p:txBody>
      </p:sp>
      <p:sp>
        <p:nvSpPr>
          <p:cNvPr id="11" name="Freeform 11"/>
          <p:cNvSpPr/>
          <p:nvPr/>
        </p:nvSpPr>
        <p:spPr>
          <a:xfrm>
            <a:off x="851334" y="596667"/>
            <a:ext cx="2061427" cy="2061427"/>
          </a:xfrm>
          <a:custGeom>
            <a:avLst/>
            <a:gdLst/>
            <a:ahLst/>
            <a:cxnLst/>
            <a:rect l="l" t="t" r="r" b="b"/>
            <a:pathLst>
              <a:path w="2061427" h="2061427">
                <a:moveTo>
                  <a:pt x="0" y="0"/>
                </a:moveTo>
                <a:lnTo>
                  <a:pt x="2061428" y="0"/>
                </a:lnTo>
                <a:lnTo>
                  <a:pt x="2061428" y="2061427"/>
                </a:lnTo>
                <a:lnTo>
                  <a:pt x="0" y="2061427"/>
                </a:lnTo>
                <a:lnTo>
                  <a:pt x="0" y="0"/>
                </a:lnTo>
                <a:close/>
              </a:path>
            </a:pathLst>
          </a:custGeom>
          <a:blipFill>
            <a:blip r:embed="rId7">
              <a:extLst>
                <a:ext uri="{96DAC541-7B7A-43D3-8B79-37D633B846F1}">
                  <asvg:svgBlip xmlns:asvg="http://schemas.microsoft.com/office/drawing/2016/SVG/main" r:embed="rId8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tr-TR"/>
          </a:p>
        </p:txBody>
      </p:sp>
      <p:sp>
        <p:nvSpPr>
          <p:cNvPr id="12" name="Freeform 12"/>
          <p:cNvSpPr/>
          <p:nvPr/>
        </p:nvSpPr>
        <p:spPr>
          <a:xfrm>
            <a:off x="854169" y="7252751"/>
            <a:ext cx="386295" cy="386295"/>
          </a:xfrm>
          <a:custGeom>
            <a:avLst/>
            <a:gdLst/>
            <a:ahLst/>
            <a:cxnLst/>
            <a:rect l="l" t="t" r="r" b="b"/>
            <a:pathLst>
              <a:path w="386295" h="386295">
                <a:moveTo>
                  <a:pt x="0" y="0"/>
                </a:moveTo>
                <a:lnTo>
                  <a:pt x="386295" y="0"/>
                </a:lnTo>
                <a:lnTo>
                  <a:pt x="386295" y="386295"/>
                </a:lnTo>
                <a:lnTo>
                  <a:pt x="0" y="386295"/>
                </a:lnTo>
                <a:lnTo>
                  <a:pt x="0" y="0"/>
                </a:lnTo>
                <a:close/>
              </a:path>
            </a:pathLst>
          </a:custGeom>
          <a:blipFill>
            <a:blip r:embed="rId9">
              <a:extLst>
                <a:ext uri="{96DAC541-7B7A-43D3-8B79-37D633B846F1}">
                  <asvg:svgBlip xmlns:asvg="http://schemas.microsoft.com/office/drawing/2016/SVG/main" r:embed="rId10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tr-TR"/>
          </a:p>
        </p:txBody>
      </p:sp>
      <p:sp>
        <p:nvSpPr>
          <p:cNvPr id="13" name="Freeform 13"/>
          <p:cNvSpPr/>
          <p:nvPr/>
        </p:nvSpPr>
        <p:spPr>
          <a:xfrm>
            <a:off x="812686" y="7755911"/>
            <a:ext cx="595651" cy="347711"/>
          </a:xfrm>
          <a:custGeom>
            <a:avLst/>
            <a:gdLst/>
            <a:ahLst/>
            <a:cxnLst/>
            <a:rect l="l" t="t" r="r" b="b"/>
            <a:pathLst>
              <a:path w="595651" h="347711">
                <a:moveTo>
                  <a:pt x="0" y="0"/>
                </a:moveTo>
                <a:lnTo>
                  <a:pt x="595651" y="0"/>
                </a:lnTo>
                <a:lnTo>
                  <a:pt x="595651" y="347711"/>
                </a:lnTo>
                <a:lnTo>
                  <a:pt x="0" y="347711"/>
                </a:lnTo>
                <a:lnTo>
                  <a:pt x="0" y="0"/>
                </a:lnTo>
                <a:close/>
              </a:path>
            </a:pathLst>
          </a:custGeom>
          <a:blipFill>
            <a:blip r:embed="rId11">
              <a:extLst>
                <a:ext uri="{96DAC541-7B7A-43D3-8B79-37D633B846F1}">
                  <asvg:svgBlip xmlns:asvg="http://schemas.microsoft.com/office/drawing/2016/SVG/main" r:embed="rId12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tr-TR"/>
          </a:p>
        </p:txBody>
      </p:sp>
      <p:sp>
        <p:nvSpPr>
          <p:cNvPr id="17" name="TextBox 17"/>
          <p:cNvSpPr txBox="1"/>
          <p:nvPr/>
        </p:nvSpPr>
        <p:spPr>
          <a:xfrm>
            <a:off x="1882048" y="2358708"/>
            <a:ext cx="9440648" cy="35877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2800"/>
              </a:lnSpc>
            </a:pPr>
            <a:r>
              <a:rPr lang="en-US" sz="2000">
                <a:solidFill>
                  <a:srgbClr val="000000"/>
                </a:solidFill>
                <a:latin typeface="Roboto Condensed"/>
                <a:ea typeface="Roboto Condensed"/>
                <a:cs typeface="Roboto Condensed"/>
                <a:sym typeface="Roboto Condensed"/>
              </a:rPr>
              <a:t>ÇOCUK ATÖLYELERİ</a:t>
            </a:r>
          </a:p>
        </p:txBody>
      </p:sp>
      <p:grpSp>
        <p:nvGrpSpPr>
          <p:cNvPr id="18" name="Group 18"/>
          <p:cNvGrpSpPr/>
          <p:nvPr/>
        </p:nvGrpSpPr>
        <p:grpSpPr>
          <a:xfrm>
            <a:off x="8256852" y="2195976"/>
            <a:ext cx="3241165" cy="5559935"/>
            <a:chOff x="0" y="0"/>
            <a:chExt cx="4321553" cy="7413246"/>
          </a:xfrm>
        </p:grpSpPr>
        <p:pic>
          <p:nvPicPr>
            <p:cNvPr id="19" name="Picture 19"/>
            <p:cNvPicPr>
              <a:picLocks noChangeAspect="1"/>
            </p:cNvPicPr>
            <p:nvPr/>
          </p:nvPicPr>
          <p:blipFill>
            <a:blip r:embed="rId13"/>
            <a:srcRect l="877" t="3339" r="67526" b="4145"/>
            <a:stretch>
              <a:fillRect/>
            </a:stretch>
          </p:blipFill>
          <p:spPr>
            <a:xfrm>
              <a:off x="0" y="0"/>
              <a:ext cx="4321553" cy="7413246"/>
            </a:xfrm>
            <a:prstGeom prst="rect">
              <a:avLst/>
            </a:prstGeom>
          </p:spPr>
        </p:pic>
      </p:grpSp>
      <p:sp>
        <p:nvSpPr>
          <p:cNvPr id="20" name="Freeform 20"/>
          <p:cNvSpPr/>
          <p:nvPr/>
        </p:nvSpPr>
        <p:spPr>
          <a:xfrm>
            <a:off x="9838607" y="9258300"/>
            <a:ext cx="824341" cy="607951"/>
          </a:xfrm>
          <a:custGeom>
            <a:avLst/>
            <a:gdLst/>
            <a:ahLst/>
            <a:cxnLst/>
            <a:rect l="l" t="t" r="r" b="b"/>
            <a:pathLst>
              <a:path w="824341" h="607951">
                <a:moveTo>
                  <a:pt x="0" y="0"/>
                </a:moveTo>
                <a:lnTo>
                  <a:pt x="824341" y="0"/>
                </a:lnTo>
                <a:lnTo>
                  <a:pt x="824341" y="607951"/>
                </a:lnTo>
                <a:lnTo>
                  <a:pt x="0" y="607951"/>
                </a:lnTo>
                <a:lnTo>
                  <a:pt x="0" y="0"/>
                </a:lnTo>
                <a:close/>
              </a:path>
            </a:pathLst>
          </a:custGeom>
        </p:spPr>
        <p:txBody>
          <a:bodyPr/>
          <a:lstStyle/>
          <a:p>
            <a:endParaRPr lang="tr-TR"/>
          </a:p>
        </p:txBody>
      </p:sp>
      <p:sp>
        <p:nvSpPr>
          <p:cNvPr id="21" name="Freeform 21"/>
          <p:cNvSpPr/>
          <p:nvPr/>
        </p:nvSpPr>
        <p:spPr>
          <a:xfrm>
            <a:off x="10384741" y="9590801"/>
            <a:ext cx="556412" cy="569949"/>
          </a:xfrm>
          <a:custGeom>
            <a:avLst/>
            <a:gdLst/>
            <a:ahLst/>
            <a:cxnLst/>
            <a:rect l="l" t="t" r="r" b="b"/>
            <a:pathLst>
              <a:path w="556412" h="569949">
                <a:moveTo>
                  <a:pt x="0" y="0"/>
                </a:moveTo>
                <a:lnTo>
                  <a:pt x="556413" y="0"/>
                </a:lnTo>
                <a:lnTo>
                  <a:pt x="556413" y="569949"/>
                </a:lnTo>
                <a:lnTo>
                  <a:pt x="0" y="569949"/>
                </a:lnTo>
                <a:lnTo>
                  <a:pt x="0" y="0"/>
                </a:lnTo>
                <a:close/>
              </a:path>
            </a:pathLst>
          </a:custGeom>
          <a:blipFill>
            <a:blip r:embed="rId14">
              <a:extLst>
                <a:ext uri="{96DAC541-7B7A-43D3-8B79-37D633B846F1}">
                  <asvg:svgBlip xmlns:asvg="http://schemas.microsoft.com/office/drawing/2016/SVG/main" r:embed="rId15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tr-TR"/>
          </a:p>
        </p:txBody>
      </p:sp>
      <p:sp>
        <p:nvSpPr>
          <p:cNvPr id="22" name="TextBox 22"/>
          <p:cNvSpPr txBox="1"/>
          <p:nvPr/>
        </p:nvSpPr>
        <p:spPr>
          <a:xfrm>
            <a:off x="1589642" y="7248730"/>
            <a:ext cx="808090" cy="345479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marL="0" lvl="0" indent="0" algn="l">
              <a:lnSpc>
                <a:spcPts val="2940"/>
              </a:lnSpc>
              <a:spcBef>
                <a:spcPct val="0"/>
              </a:spcBef>
            </a:pPr>
            <a:r>
              <a:rPr lang="en-US" sz="2100" b="1" dirty="0">
                <a:solidFill>
                  <a:srgbClr val="565656"/>
                </a:solidFill>
                <a:latin typeface="Montserrat Bold"/>
                <a:ea typeface="Montserrat Bold"/>
                <a:cs typeface="Montserrat Bold"/>
                <a:sym typeface="Montserrat Bold"/>
              </a:rPr>
              <a:t>60 dk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1589642" y="7756913"/>
            <a:ext cx="4887358" cy="356234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marL="0" lvl="0" indent="0" algn="l">
              <a:lnSpc>
                <a:spcPts val="2940"/>
              </a:lnSpc>
              <a:spcBef>
                <a:spcPct val="0"/>
              </a:spcBef>
            </a:pPr>
            <a:r>
              <a:rPr lang="en-US" sz="2100" b="1" u="none" strike="noStrike" dirty="0">
                <a:solidFill>
                  <a:srgbClr val="565656"/>
                </a:solidFill>
                <a:latin typeface="Montserrat Bold"/>
                <a:ea typeface="Montserrat Bold"/>
                <a:cs typeface="Montserrat Bold"/>
                <a:sym typeface="Montserrat Bold"/>
              </a:rPr>
              <a:t>1 moderatör, 1 koordinatör, asistan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834811" y="8265547"/>
            <a:ext cx="3356189" cy="345479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marL="0" lvl="0" indent="0" algn="l">
              <a:lnSpc>
                <a:spcPts val="2940"/>
              </a:lnSpc>
              <a:spcBef>
                <a:spcPct val="0"/>
              </a:spcBef>
            </a:pPr>
            <a:r>
              <a:rPr lang="en-US" sz="2100" b="1" u="none" strike="noStrike" dirty="0">
                <a:solidFill>
                  <a:srgbClr val="565656"/>
                </a:solidFill>
                <a:latin typeface="Montserrat Bold"/>
                <a:ea typeface="Montserrat Bold"/>
                <a:cs typeface="Montserrat Bold"/>
                <a:sym typeface="Montserrat Bold"/>
              </a:rPr>
              <a:t>Katılımcı Sayısı: 10-1000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812686" y="3179226"/>
            <a:ext cx="7188314" cy="2846164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just">
              <a:lnSpc>
                <a:spcPts val="2800"/>
              </a:lnSpc>
            </a:pP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Hem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geleneksel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kuklaların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hem de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popüler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karakterlerin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kukla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sahnesinde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can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bulması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ile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eğlenceli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dakikalar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vaat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eden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bir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atölye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sunuyoruz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.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Yapacağınız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kuklalarla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dilerseniz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sahnede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gösteri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yapabilirsiniz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.</a:t>
            </a:r>
          </a:p>
          <a:p>
            <a:pPr algn="just">
              <a:lnSpc>
                <a:spcPts val="2800"/>
              </a:lnSpc>
            </a:pPr>
            <a:endParaRPr lang="en-US" sz="2000" dirty="0">
              <a:solidFill>
                <a:srgbClr val="565656"/>
              </a:solidFill>
              <a:latin typeface="Montserrat"/>
              <a:ea typeface="Montserrat"/>
              <a:cs typeface="Montserrat"/>
              <a:sym typeface="Montserrat"/>
            </a:endParaRPr>
          </a:p>
          <a:p>
            <a:pPr algn="just">
              <a:lnSpc>
                <a:spcPts val="2800"/>
              </a:lnSpc>
            </a:pP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Çorap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,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yün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,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düğme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kullanılarak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kuklalar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yapacağız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.</a:t>
            </a:r>
          </a:p>
          <a:p>
            <a:pPr algn="l">
              <a:lnSpc>
                <a:spcPts val="2800"/>
              </a:lnSpc>
            </a:pPr>
            <a:endParaRPr lang="en-US" sz="2000" dirty="0">
              <a:solidFill>
                <a:srgbClr val="565656"/>
              </a:solidFill>
              <a:latin typeface="Montserrat"/>
              <a:ea typeface="Montserrat"/>
              <a:cs typeface="Montserrat"/>
              <a:sym typeface="Montserrat"/>
            </a:endParaRPr>
          </a:p>
          <a:p>
            <a:pPr algn="l">
              <a:lnSpc>
                <a:spcPts val="2800"/>
              </a:lnSpc>
            </a:pPr>
            <a:endParaRPr lang="en-US" sz="2000" dirty="0">
              <a:solidFill>
                <a:srgbClr val="565656"/>
              </a:solidFill>
              <a:latin typeface="Montserrat"/>
              <a:ea typeface="Montserrat"/>
              <a:cs typeface="Montserrat"/>
              <a:sym typeface="Montserrat"/>
            </a:endParaRPr>
          </a:p>
        </p:txBody>
      </p:sp>
      <p:sp>
        <p:nvSpPr>
          <p:cNvPr id="26" name="TextBox 26"/>
          <p:cNvSpPr txBox="1"/>
          <p:nvPr/>
        </p:nvSpPr>
        <p:spPr>
          <a:xfrm>
            <a:off x="1028700" y="9463603"/>
            <a:ext cx="1980378" cy="26670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2160"/>
              </a:lnSpc>
            </a:pPr>
            <a:r>
              <a:rPr lang="en-US" sz="1800" b="1">
                <a:solidFill>
                  <a:srgbClr val="FFFFFF"/>
                </a:solidFill>
                <a:latin typeface="Montserrat Bold"/>
                <a:ea typeface="Montserrat Bold"/>
                <a:cs typeface="Montserrat Bold"/>
                <a:sym typeface="Montserrat Bold"/>
              </a:rPr>
              <a:t>Fiyat: </a:t>
            </a:r>
          </a:p>
        </p:txBody>
      </p:sp>
      <p:sp>
        <p:nvSpPr>
          <p:cNvPr id="27" name="TextBox 27"/>
          <p:cNvSpPr txBox="1"/>
          <p:nvPr/>
        </p:nvSpPr>
        <p:spPr>
          <a:xfrm>
            <a:off x="3593736" y="9528431"/>
            <a:ext cx="5583487" cy="32321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0" lvl="0" indent="0" algn="ctr">
              <a:lnSpc>
                <a:spcPts val="2660"/>
              </a:lnSpc>
              <a:spcBef>
                <a:spcPct val="0"/>
              </a:spcBef>
            </a:pPr>
            <a:r>
              <a:rPr lang="en-US" sz="190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http://www.m3.com.tr/kukla-yapimi-atolyesi/ </a:t>
            </a:r>
          </a:p>
        </p:txBody>
      </p:sp>
      <p:sp>
        <p:nvSpPr>
          <p:cNvPr id="28" name="TextBox 28"/>
          <p:cNvSpPr txBox="1"/>
          <p:nvPr/>
        </p:nvSpPr>
        <p:spPr>
          <a:xfrm>
            <a:off x="5572493" y="9240719"/>
            <a:ext cx="1818907" cy="350082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marL="0" lvl="0" indent="0" algn="l">
              <a:lnSpc>
                <a:spcPts val="2940"/>
              </a:lnSpc>
              <a:spcBef>
                <a:spcPct val="0"/>
              </a:spcBef>
            </a:pPr>
            <a:r>
              <a:rPr lang="en-US" sz="2100" b="1" dirty="0">
                <a:solidFill>
                  <a:srgbClr val="565656"/>
                </a:solidFill>
                <a:latin typeface="Montserrat Bold"/>
                <a:ea typeface="Montserrat Bold"/>
                <a:cs typeface="Montserrat Bold"/>
                <a:sym typeface="Montserrat Bold"/>
              </a:rPr>
              <a:t>Detaylı bilgi:</a:t>
            </a:r>
          </a:p>
        </p:txBody>
      </p:sp>
      <p:sp>
        <p:nvSpPr>
          <p:cNvPr id="29" name="TextBox 29"/>
          <p:cNvSpPr txBox="1"/>
          <p:nvPr/>
        </p:nvSpPr>
        <p:spPr>
          <a:xfrm>
            <a:off x="1127035" y="1522605"/>
            <a:ext cx="9440648" cy="822868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6620"/>
              </a:lnSpc>
            </a:pPr>
            <a:r>
              <a:rPr lang="en-US" sz="4728">
                <a:solidFill>
                  <a:srgbClr val="000000"/>
                </a:solidFill>
                <a:latin typeface="Roboto Condensed"/>
                <a:ea typeface="Roboto Condensed"/>
                <a:cs typeface="Roboto Condensed"/>
                <a:sym typeface="Roboto Condensed"/>
              </a:rPr>
              <a:t>KUKLA ATÖLYESİ</a:t>
            </a:r>
          </a:p>
        </p:txBody>
      </p:sp>
    </p:spTree>
  </p:cSld>
  <p:clrMapOvr>
    <a:masterClrMapping/>
  </p:clrMapOvr>
</p:sld>
</file>

<file path=ppt/slides/slide9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E1EFF6F8-BF5B-B996-8865-EF336B300D54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3" name="Group 3">
            <a:extLst>
              <a:ext uri="{FF2B5EF4-FFF2-40B4-BE49-F238E27FC236}">
                <a16:creationId xmlns:a16="http://schemas.microsoft.com/office/drawing/2014/main" id="{1B24B77C-9D69-8275-9F87-F86BFD579A8A}"/>
              </a:ext>
            </a:extLst>
          </p:cNvPr>
          <p:cNvGrpSpPr/>
          <p:nvPr/>
        </p:nvGrpSpPr>
        <p:grpSpPr>
          <a:xfrm>
            <a:off x="8686800" y="3826058"/>
            <a:ext cx="9440648" cy="4614174"/>
            <a:chOff x="0" y="0"/>
            <a:chExt cx="2379503" cy="1215256"/>
          </a:xfrm>
          <a:solidFill>
            <a:schemeClr val="tx1"/>
          </a:solidFill>
        </p:grpSpPr>
        <p:sp>
          <p:nvSpPr>
            <p:cNvPr id="4" name="Freeform 4">
              <a:extLst>
                <a:ext uri="{FF2B5EF4-FFF2-40B4-BE49-F238E27FC236}">
                  <a16:creationId xmlns:a16="http://schemas.microsoft.com/office/drawing/2014/main" id="{F98D92D4-514D-5975-7C76-F59DCFA22749}"/>
                </a:ext>
              </a:extLst>
            </p:cNvPr>
            <p:cNvSpPr/>
            <p:nvPr/>
          </p:nvSpPr>
          <p:spPr>
            <a:xfrm>
              <a:off x="0" y="0"/>
              <a:ext cx="2379503" cy="1215256"/>
            </a:xfrm>
            <a:custGeom>
              <a:avLst/>
              <a:gdLst/>
              <a:ahLst/>
              <a:cxnLst/>
              <a:rect l="l" t="t" r="r" b="b"/>
              <a:pathLst>
                <a:path w="2379503" h="1215256">
                  <a:moveTo>
                    <a:pt x="0" y="0"/>
                  </a:moveTo>
                  <a:lnTo>
                    <a:pt x="2379503" y="0"/>
                  </a:lnTo>
                  <a:lnTo>
                    <a:pt x="2379503" y="1215256"/>
                  </a:lnTo>
                  <a:lnTo>
                    <a:pt x="0" y="1215256"/>
                  </a:lnTo>
                  <a:close/>
                </a:path>
              </a:pathLst>
            </a:custGeom>
            <a:grpFill/>
          </p:spPr>
          <p:txBody>
            <a:bodyPr/>
            <a:lstStyle/>
            <a:p>
              <a:endParaRPr lang="tr-TR">
                <a:solidFill>
                  <a:srgbClr val="FF0000"/>
                </a:solidFill>
              </a:endParaRPr>
            </a:p>
          </p:txBody>
        </p:sp>
        <p:sp>
          <p:nvSpPr>
            <p:cNvPr id="5" name="TextBox 5">
              <a:extLst>
                <a:ext uri="{FF2B5EF4-FFF2-40B4-BE49-F238E27FC236}">
                  <a16:creationId xmlns:a16="http://schemas.microsoft.com/office/drawing/2014/main" id="{C03D4E73-A024-9B55-C0B2-FB14DCD26C4E}"/>
                </a:ext>
              </a:extLst>
            </p:cNvPr>
            <p:cNvSpPr txBox="1"/>
            <p:nvPr/>
          </p:nvSpPr>
          <p:spPr>
            <a:xfrm>
              <a:off x="0" y="-57150"/>
              <a:ext cx="2379503" cy="1272406"/>
            </a:xfrm>
            <a:prstGeom prst="rect">
              <a:avLst/>
            </a:prstGeom>
            <a:grpFill/>
          </p:spPr>
          <p:txBody>
            <a:bodyPr lIns="50800" tIns="50800" rIns="50800" bIns="50800" rtlCol="0" anchor="ctr"/>
            <a:lstStyle/>
            <a:p>
              <a:pPr algn="ctr">
                <a:lnSpc>
                  <a:spcPts val="3723"/>
                </a:lnSpc>
              </a:pPr>
              <a:endParaRPr>
                <a:solidFill>
                  <a:srgbClr val="FF0000"/>
                </a:solidFill>
              </a:endParaRPr>
            </a:p>
          </p:txBody>
        </p:sp>
      </p:grpSp>
      <p:grpSp>
        <p:nvGrpSpPr>
          <p:cNvPr id="6" name="Group 6">
            <a:extLst>
              <a:ext uri="{FF2B5EF4-FFF2-40B4-BE49-F238E27FC236}">
                <a16:creationId xmlns:a16="http://schemas.microsoft.com/office/drawing/2014/main" id="{84AD4281-DB95-3704-D094-879EE79244AB}"/>
              </a:ext>
            </a:extLst>
          </p:cNvPr>
          <p:cNvGrpSpPr/>
          <p:nvPr/>
        </p:nvGrpSpPr>
        <p:grpSpPr>
          <a:xfrm>
            <a:off x="381000" y="3033806"/>
            <a:ext cx="9154038" cy="4614174"/>
            <a:chOff x="0" y="0"/>
            <a:chExt cx="2379503" cy="1215256"/>
          </a:xfrm>
          <a:solidFill>
            <a:schemeClr val="accent5">
              <a:lumMod val="75000"/>
            </a:schemeClr>
          </a:solidFill>
        </p:grpSpPr>
        <p:sp>
          <p:nvSpPr>
            <p:cNvPr id="7" name="Freeform 7">
              <a:extLst>
                <a:ext uri="{FF2B5EF4-FFF2-40B4-BE49-F238E27FC236}">
                  <a16:creationId xmlns:a16="http://schemas.microsoft.com/office/drawing/2014/main" id="{492532FF-3E70-D265-6743-E736668CCB68}"/>
                </a:ext>
              </a:extLst>
            </p:cNvPr>
            <p:cNvSpPr/>
            <p:nvPr/>
          </p:nvSpPr>
          <p:spPr>
            <a:xfrm>
              <a:off x="0" y="0"/>
              <a:ext cx="2379503" cy="1215256"/>
            </a:xfrm>
            <a:custGeom>
              <a:avLst/>
              <a:gdLst/>
              <a:ahLst/>
              <a:cxnLst/>
              <a:rect l="l" t="t" r="r" b="b"/>
              <a:pathLst>
                <a:path w="2379503" h="1215256">
                  <a:moveTo>
                    <a:pt x="0" y="0"/>
                  </a:moveTo>
                  <a:lnTo>
                    <a:pt x="2379503" y="0"/>
                  </a:lnTo>
                  <a:lnTo>
                    <a:pt x="2379503" y="1215256"/>
                  </a:lnTo>
                  <a:lnTo>
                    <a:pt x="0" y="1215256"/>
                  </a:lnTo>
                  <a:close/>
                </a:path>
              </a:pathLst>
            </a:custGeom>
            <a:grpFill/>
          </p:spPr>
          <p:txBody>
            <a:bodyPr/>
            <a:lstStyle/>
            <a:p>
              <a:endParaRPr lang="tr-TR"/>
            </a:p>
          </p:txBody>
        </p:sp>
        <p:sp>
          <p:nvSpPr>
            <p:cNvPr id="8" name="TextBox 8">
              <a:extLst>
                <a:ext uri="{FF2B5EF4-FFF2-40B4-BE49-F238E27FC236}">
                  <a16:creationId xmlns:a16="http://schemas.microsoft.com/office/drawing/2014/main" id="{3AB1D847-1A90-4542-5428-9707E8D4C11C}"/>
                </a:ext>
              </a:extLst>
            </p:cNvPr>
            <p:cNvSpPr txBox="1"/>
            <p:nvPr/>
          </p:nvSpPr>
          <p:spPr>
            <a:xfrm>
              <a:off x="0" y="-57150"/>
              <a:ext cx="2379503" cy="1272406"/>
            </a:xfrm>
            <a:prstGeom prst="rect">
              <a:avLst/>
            </a:prstGeom>
            <a:grpFill/>
          </p:spPr>
          <p:txBody>
            <a:bodyPr lIns="50800" tIns="50800" rIns="50800" bIns="50800" rtlCol="0" anchor="ctr"/>
            <a:lstStyle/>
            <a:p>
              <a:pPr algn="ctr">
                <a:lnSpc>
                  <a:spcPts val="3723"/>
                </a:lnSpc>
              </a:pPr>
              <a:endParaRPr/>
            </a:p>
          </p:txBody>
        </p:sp>
      </p:grpSp>
      <p:grpSp>
        <p:nvGrpSpPr>
          <p:cNvPr id="11" name="Group 11">
            <a:extLst>
              <a:ext uri="{FF2B5EF4-FFF2-40B4-BE49-F238E27FC236}">
                <a16:creationId xmlns:a16="http://schemas.microsoft.com/office/drawing/2014/main" id="{64455534-F12A-6BFD-B5C2-FDE12822E365}"/>
              </a:ext>
            </a:extLst>
          </p:cNvPr>
          <p:cNvGrpSpPr/>
          <p:nvPr/>
        </p:nvGrpSpPr>
        <p:grpSpPr>
          <a:xfrm>
            <a:off x="9727036" y="4533900"/>
            <a:ext cx="2571948" cy="1959705"/>
            <a:chOff x="0" y="0"/>
            <a:chExt cx="775141" cy="549927"/>
          </a:xfrm>
        </p:grpSpPr>
        <p:sp>
          <p:nvSpPr>
            <p:cNvPr id="12" name="Freeform 12">
              <a:extLst>
                <a:ext uri="{FF2B5EF4-FFF2-40B4-BE49-F238E27FC236}">
                  <a16:creationId xmlns:a16="http://schemas.microsoft.com/office/drawing/2014/main" id="{883A09CE-95AC-5E37-8301-BCFC011B0391}"/>
                </a:ext>
              </a:extLst>
            </p:cNvPr>
            <p:cNvSpPr/>
            <p:nvPr/>
          </p:nvSpPr>
          <p:spPr>
            <a:xfrm>
              <a:off x="0" y="0"/>
              <a:ext cx="775141" cy="549927"/>
            </a:xfrm>
            <a:custGeom>
              <a:avLst/>
              <a:gdLst/>
              <a:ahLst/>
              <a:cxnLst/>
              <a:rect l="l" t="t" r="r" b="b"/>
              <a:pathLst>
                <a:path w="775141" h="549927">
                  <a:moveTo>
                    <a:pt x="0" y="0"/>
                  </a:moveTo>
                  <a:lnTo>
                    <a:pt x="775141" y="0"/>
                  </a:lnTo>
                  <a:lnTo>
                    <a:pt x="775141" y="549927"/>
                  </a:lnTo>
                  <a:lnTo>
                    <a:pt x="0" y="549927"/>
                  </a:lnTo>
                  <a:close/>
                </a:path>
              </a:pathLst>
            </a:custGeom>
            <a:blipFill>
              <a:blip r:embed="rId2"/>
              <a:stretch>
                <a:fillRect l="-3160" r="-3160"/>
              </a:stretch>
            </a:blipFill>
            <a:ln w="104775" cap="sq">
              <a:solidFill>
                <a:srgbClr val="FFFFFF"/>
              </a:solidFill>
              <a:prstDash val="solid"/>
              <a:miter/>
            </a:ln>
          </p:spPr>
          <p:txBody>
            <a:bodyPr/>
            <a:lstStyle/>
            <a:p>
              <a:endParaRPr lang="tr-TR"/>
            </a:p>
          </p:txBody>
        </p:sp>
      </p:grpSp>
      <p:grpSp>
        <p:nvGrpSpPr>
          <p:cNvPr id="13" name="Group 13">
            <a:extLst>
              <a:ext uri="{FF2B5EF4-FFF2-40B4-BE49-F238E27FC236}">
                <a16:creationId xmlns:a16="http://schemas.microsoft.com/office/drawing/2014/main" id="{DE6326B8-4126-DE01-D616-2426332F8E15}"/>
              </a:ext>
            </a:extLst>
          </p:cNvPr>
          <p:cNvGrpSpPr/>
          <p:nvPr/>
        </p:nvGrpSpPr>
        <p:grpSpPr>
          <a:xfrm>
            <a:off x="12530599" y="4529444"/>
            <a:ext cx="2598927" cy="1959706"/>
            <a:chOff x="0" y="0"/>
            <a:chExt cx="775141" cy="549927"/>
          </a:xfrm>
        </p:grpSpPr>
        <p:sp>
          <p:nvSpPr>
            <p:cNvPr id="14" name="Freeform 14">
              <a:extLst>
                <a:ext uri="{FF2B5EF4-FFF2-40B4-BE49-F238E27FC236}">
                  <a16:creationId xmlns:a16="http://schemas.microsoft.com/office/drawing/2014/main" id="{0F71ED3B-3B9C-1055-BCB0-EA216CE73BD8}"/>
                </a:ext>
              </a:extLst>
            </p:cNvPr>
            <p:cNvSpPr/>
            <p:nvPr/>
          </p:nvSpPr>
          <p:spPr>
            <a:xfrm>
              <a:off x="0" y="0"/>
              <a:ext cx="775141" cy="549927"/>
            </a:xfrm>
            <a:custGeom>
              <a:avLst/>
              <a:gdLst/>
              <a:ahLst/>
              <a:cxnLst/>
              <a:rect l="l" t="t" r="r" b="b"/>
              <a:pathLst>
                <a:path w="775141" h="549927">
                  <a:moveTo>
                    <a:pt x="0" y="0"/>
                  </a:moveTo>
                  <a:lnTo>
                    <a:pt x="775141" y="0"/>
                  </a:lnTo>
                  <a:lnTo>
                    <a:pt x="775141" y="549927"/>
                  </a:lnTo>
                  <a:lnTo>
                    <a:pt x="0" y="549927"/>
                  </a:lnTo>
                  <a:close/>
                </a:path>
              </a:pathLst>
            </a:custGeom>
            <a:blipFill>
              <a:blip r:embed="rId3"/>
              <a:stretch>
                <a:fillRect l="-9738" r="-9738"/>
              </a:stretch>
            </a:blipFill>
            <a:ln w="104775" cap="sq">
              <a:solidFill>
                <a:srgbClr val="FFFFFF"/>
              </a:solidFill>
              <a:prstDash val="solid"/>
              <a:miter/>
            </a:ln>
          </p:spPr>
          <p:txBody>
            <a:bodyPr/>
            <a:lstStyle/>
            <a:p>
              <a:endParaRPr lang="tr-TR"/>
            </a:p>
          </p:txBody>
        </p:sp>
      </p:grpSp>
      <p:sp>
        <p:nvSpPr>
          <p:cNvPr id="16" name="Freeform 16">
            <a:extLst>
              <a:ext uri="{FF2B5EF4-FFF2-40B4-BE49-F238E27FC236}">
                <a16:creationId xmlns:a16="http://schemas.microsoft.com/office/drawing/2014/main" id="{772E7DB1-8816-8A0A-AE70-C803B9C26ED6}"/>
              </a:ext>
            </a:extLst>
          </p:cNvPr>
          <p:cNvSpPr/>
          <p:nvPr/>
        </p:nvSpPr>
        <p:spPr>
          <a:xfrm>
            <a:off x="3673052" y="4227205"/>
            <a:ext cx="2717759" cy="1905940"/>
          </a:xfrm>
          <a:custGeom>
            <a:avLst/>
            <a:gdLst/>
            <a:ahLst/>
            <a:cxnLst/>
            <a:rect l="l" t="t" r="r" b="b"/>
            <a:pathLst>
              <a:path w="812800" h="549927">
                <a:moveTo>
                  <a:pt x="0" y="0"/>
                </a:moveTo>
                <a:lnTo>
                  <a:pt x="812800" y="0"/>
                </a:lnTo>
                <a:lnTo>
                  <a:pt x="812800" y="549927"/>
                </a:lnTo>
                <a:lnTo>
                  <a:pt x="0" y="549927"/>
                </a:lnTo>
                <a:close/>
              </a:path>
            </a:pathLst>
          </a:custGeom>
          <a:blipFill>
            <a:blip r:embed="rId4"/>
            <a:stretch>
              <a:fillRect t="-544" b="-544"/>
            </a:stretch>
          </a:blipFill>
          <a:ln w="104775" cap="sq">
            <a:solidFill>
              <a:srgbClr val="FFFFFF"/>
            </a:solidFill>
            <a:prstDash val="solid"/>
            <a:miter/>
          </a:ln>
        </p:spPr>
        <p:txBody>
          <a:bodyPr/>
          <a:lstStyle/>
          <a:p>
            <a:endParaRPr lang="tr-TR" dirty="0"/>
          </a:p>
        </p:txBody>
      </p:sp>
      <p:grpSp>
        <p:nvGrpSpPr>
          <p:cNvPr id="17" name="Group 17">
            <a:extLst>
              <a:ext uri="{FF2B5EF4-FFF2-40B4-BE49-F238E27FC236}">
                <a16:creationId xmlns:a16="http://schemas.microsoft.com/office/drawing/2014/main" id="{3E8C23F2-CBB9-988B-C461-3A0FA2BDF576}"/>
              </a:ext>
            </a:extLst>
          </p:cNvPr>
          <p:cNvGrpSpPr/>
          <p:nvPr/>
        </p:nvGrpSpPr>
        <p:grpSpPr>
          <a:xfrm>
            <a:off x="627433" y="4227204"/>
            <a:ext cx="2787252" cy="1905941"/>
            <a:chOff x="0" y="0"/>
            <a:chExt cx="812800" cy="549927"/>
          </a:xfrm>
        </p:grpSpPr>
        <p:sp>
          <p:nvSpPr>
            <p:cNvPr id="18" name="Freeform 18">
              <a:extLst>
                <a:ext uri="{FF2B5EF4-FFF2-40B4-BE49-F238E27FC236}">
                  <a16:creationId xmlns:a16="http://schemas.microsoft.com/office/drawing/2014/main" id="{F1E1B8A7-0663-07B2-D0B6-05FF080F4515}"/>
                </a:ext>
              </a:extLst>
            </p:cNvPr>
            <p:cNvSpPr/>
            <p:nvPr/>
          </p:nvSpPr>
          <p:spPr>
            <a:xfrm>
              <a:off x="0" y="0"/>
              <a:ext cx="812800" cy="549927"/>
            </a:xfrm>
            <a:custGeom>
              <a:avLst/>
              <a:gdLst/>
              <a:ahLst/>
              <a:cxnLst/>
              <a:rect l="l" t="t" r="r" b="b"/>
              <a:pathLst>
                <a:path w="812800" h="549927">
                  <a:moveTo>
                    <a:pt x="0" y="0"/>
                  </a:moveTo>
                  <a:lnTo>
                    <a:pt x="812800" y="0"/>
                  </a:lnTo>
                  <a:lnTo>
                    <a:pt x="812800" y="549927"/>
                  </a:lnTo>
                  <a:lnTo>
                    <a:pt x="0" y="549927"/>
                  </a:lnTo>
                  <a:close/>
                </a:path>
              </a:pathLst>
            </a:custGeom>
            <a:blipFill>
              <a:blip r:embed="rId5"/>
              <a:stretch>
                <a:fillRect l="-5858" t="-7070" r="-10716" b="-15327"/>
              </a:stretch>
            </a:blipFill>
            <a:ln w="104775" cap="sq">
              <a:solidFill>
                <a:srgbClr val="FFFFFF"/>
              </a:solidFill>
              <a:prstDash val="solid"/>
              <a:miter/>
            </a:ln>
          </p:spPr>
          <p:txBody>
            <a:bodyPr/>
            <a:lstStyle/>
            <a:p>
              <a:endParaRPr lang="tr-TR"/>
            </a:p>
          </p:txBody>
        </p:sp>
      </p:grpSp>
      <p:grpSp>
        <p:nvGrpSpPr>
          <p:cNvPr id="19" name="Group 19">
            <a:extLst>
              <a:ext uri="{FF2B5EF4-FFF2-40B4-BE49-F238E27FC236}">
                <a16:creationId xmlns:a16="http://schemas.microsoft.com/office/drawing/2014/main" id="{9E1D69AF-FE4D-6F96-84DD-E9AE2D9FD637}"/>
              </a:ext>
            </a:extLst>
          </p:cNvPr>
          <p:cNvGrpSpPr/>
          <p:nvPr/>
        </p:nvGrpSpPr>
        <p:grpSpPr>
          <a:xfrm>
            <a:off x="15380004" y="4524030"/>
            <a:ext cx="2594129" cy="1959706"/>
            <a:chOff x="0" y="0"/>
            <a:chExt cx="775141" cy="549927"/>
          </a:xfrm>
        </p:grpSpPr>
        <p:sp>
          <p:nvSpPr>
            <p:cNvPr id="20" name="Freeform 20">
              <a:extLst>
                <a:ext uri="{FF2B5EF4-FFF2-40B4-BE49-F238E27FC236}">
                  <a16:creationId xmlns:a16="http://schemas.microsoft.com/office/drawing/2014/main" id="{03929A28-DB60-8D35-A408-6A3B0A059D52}"/>
                </a:ext>
              </a:extLst>
            </p:cNvPr>
            <p:cNvSpPr/>
            <p:nvPr/>
          </p:nvSpPr>
          <p:spPr>
            <a:xfrm>
              <a:off x="0" y="0"/>
              <a:ext cx="775141" cy="549927"/>
            </a:xfrm>
            <a:custGeom>
              <a:avLst/>
              <a:gdLst/>
              <a:ahLst/>
              <a:cxnLst/>
              <a:rect l="l" t="t" r="r" b="b"/>
              <a:pathLst>
                <a:path w="775141" h="549927">
                  <a:moveTo>
                    <a:pt x="0" y="0"/>
                  </a:moveTo>
                  <a:lnTo>
                    <a:pt x="775141" y="0"/>
                  </a:lnTo>
                  <a:lnTo>
                    <a:pt x="775141" y="549927"/>
                  </a:lnTo>
                  <a:lnTo>
                    <a:pt x="0" y="549927"/>
                  </a:lnTo>
                  <a:close/>
                </a:path>
              </a:pathLst>
            </a:custGeom>
            <a:blipFill>
              <a:blip r:embed="rId6"/>
              <a:stretch>
                <a:fillRect l="-3257" r="-3257"/>
              </a:stretch>
            </a:blipFill>
            <a:ln w="104775" cap="sq">
              <a:solidFill>
                <a:srgbClr val="FFFFFF"/>
              </a:solidFill>
              <a:prstDash val="solid"/>
              <a:miter/>
            </a:ln>
          </p:spPr>
          <p:txBody>
            <a:bodyPr/>
            <a:lstStyle/>
            <a:p>
              <a:endParaRPr lang="tr-TR"/>
            </a:p>
          </p:txBody>
        </p:sp>
      </p:grpSp>
      <p:sp>
        <p:nvSpPr>
          <p:cNvPr id="21" name="Freeform 21">
            <a:extLst>
              <a:ext uri="{FF2B5EF4-FFF2-40B4-BE49-F238E27FC236}">
                <a16:creationId xmlns:a16="http://schemas.microsoft.com/office/drawing/2014/main" id="{E36CE16B-353B-7F19-A901-527097C00B43}"/>
              </a:ext>
            </a:extLst>
          </p:cNvPr>
          <p:cNvSpPr/>
          <p:nvPr/>
        </p:nvSpPr>
        <p:spPr>
          <a:xfrm>
            <a:off x="16052795" y="596667"/>
            <a:ext cx="1216708" cy="1216708"/>
          </a:xfrm>
          <a:custGeom>
            <a:avLst/>
            <a:gdLst/>
            <a:ahLst/>
            <a:cxnLst/>
            <a:rect l="l" t="t" r="r" b="b"/>
            <a:pathLst>
              <a:path w="1216708" h="1216708">
                <a:moveTo>
                  <a:pt x="0" y="0"/>
                </a:moveTo>
                <a:lnTo>
                  <a:pt x="1216708" y="0"/>
                </a:lnTo>
                <a:lnTo>
                  <a:pt x="1216708" y="1216708"/>
                </a:lnTo>
                <a:lnTo>
                  <a:pt x="0" y="1216708"/>
                </a:lnTo>
                <a:lnTo>
                  <a:pt x="0" y="0"/>
                </a:lnTo>
                <a:close/>
              </a:path>
            </a:pathLst>
          </a:custGeom>
          <a:blipFill>
            <a:blip r:embed="rId7"/>
            <a:stretch>
              <a:fillRect/>
            </a:stretch>
          </a:blipFill>
        </p:spPr>
        <p:txBody>
          <a:bodyPr/>
          <a:lstStyle/>
          <a:p>
            <a:endParaRPr lang="tr-TR"/>
          </a:p>
        </p:txBody>
      </p:sp>
      <p:sp>
        <p:nvSpPr>
          <p:cNvPr id="22" name="TextBox 22">
            <a:extLst>
              <a:ext uri="{FF2B5EF4-FFF2-40B4-BE49-F238E27FC236}">
                <a16:creationId xmlns:a16="http://schemas.microsoft.com/office/drawing/2014/main" id="{04DEC8D1-0AAD-E091-80F1-B1181DBB7CBA}"/>
              </a:ext>
            </a:extLst>
          </p:cNvPr>
          <p:cNvSpPr txBox="1"/>
          <p:nvPr/>
        </p:nvSpPr>
        <p:spPr>
          <a:xfrm>
            <a:off x="1142999" y="1571817"/>
            <a:ext cx="14909795" cy="819776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l">
              <a:lnSpc>
                <a:spcPts val="6900"/>
              </a:lnSpc>
            </a:pPr>
            <a:r>
              <a:rPr lang="tr-TR" sz="4928" b="1" dirty="0">
                <a:solidFill>
                  <a:srgbClr val="000000"/>
                </a:solidFill>
                <a:latin typeface="Montserrat" panose="00000500000000000000" pitchFamily="2" charset="-94"/>
                <a:ea typeface="League Spartan"/>
                <a:cs typeface="League Spartan"/>
                <a:sym typeface="League Spartan"/>
              </a:rPr>
              <a:t>FUAYE, LANSMAN, GALA, FESTİVAL</a:t>
            </a:r>
          </a:p>
        </p:txBody>
      </p:sp>
      <p:sp>
        <p:nvSpPr>
          <p:cNvPr id="25" name="TextBox 25">
            <a:extLst>
              <a:ext uri="{FF2B5EF4-FFF2-40B4-BE49-F238E27FC236}">
                <a16:creationId xmlns:a16="http://schemas.microsoft.com/office/drawing/2014/main" id="{DD5D2FB2-4B07-3CE1-9517-AED08B2F0E17}"/>
              </a:ext>
            </a:extLst>
          </p:cNvPr>
          <p:cNvSpPr txBox="1"/>
          <p:nvPr/>
        </p:nvSpPr>
        <p:spPr>
          <a:xfrm>
            <a:off x="571262" y="6327173"/>
            <a:ext cx="2899593" cy="25648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2031"/>
              </a:lnSpc>
            </a:pPr>
            <a:r>
              <a:rPr lang="tr-TR" b="1" spc="-29" dirty="0">
                <a:solidFill>
                  <a:srgbClr val="FFFFFF"/>
                </a:solidFill>
                <a:latin typeface="Montserrat" panose="00000500000000000000" pitchFamily="2" charset="-94"/>
                <a:ea typeface="Montserrat Bold"/>
                <a:cs typeface="Montserrat Bold"/>
                <a:sym typeface="Montserrat Bold"/>
              </a:rPr>
              <a:t>AI Müzik Yarışması</a:t>
            </a:r>
            <a:endParaRPr lang="en-US" b="1" spc="-29" dirty="0">
              <a:solidFill>
                <a:srgbClr val="FFFFFF"/>
              </a:solidFill>
              <a:latin typeface="Montserrat" panose="00000500000000000000" pitchFamily="2" charset="-94"/>
              <a:ea typeface="Montserrat Bold"/>
              <a:cs typeface="Montserrat Bold"/>
              <a:sym typeface="Montserrat Bold"/>
            </a:endParaRPr>
          </a:p>
        </p:txBody>
      </p:sp>
      <p:sp>
        <p:nvSpPr>
          <p:cNvPr id="26" name="TextBox 26">
            <a:extLst>
              <a:ext uri="{FF2B5EF4-FFF2-40B4-BE49-F238E27FC236}">
                <a16:creationId xmlns:a16="http://schemas.microsoft.com/office/drawing/2014/main" id="{831D0FF5-B655-B5E0-5D33-D1CD9AD2B822}"/>
              </a:ext>
            </a:extLst>
          </p:cNvPr>
          <p:cNvSpPr txBox="1"/>
          <p:nvPr/>
        </p:nvSpPr>
        <p:spPr>
          <a:xfrm>
            <a:off x="9535038" y="6706141"/>
            <a:ext cx="2899593" cy="25648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2031"/>
              </a:lnSpc>
            </a:pPr>
            <a:r>
              <a:rPr lang="en-US" b="1" spc="-29" dirty="0">
                <a:solidFill>
                  <a:srgbClr val="FFFFFF"/>
                </a:solidFill>
                <a:latin typeface="Montserrat" panose="00000500000000000000" pitchFamily="2" charset="-94"/>
                <a:ea typeface="Montserrat Bold"/>
                <a:cs typeface="Montserrat Bold"/>
                <a:sym typeface="Montserrat Bold"/>
              </a:rPr>
              <a:t>Karanlıkta Ritim</a:t>
            </a:r>
          </a:p>
        </p:txBody>
      </p:sp>
      <p:sp>
        <p:nvSpPr>
          <p:cNvPr id="27" name="TextBox 27">
            <a:extLst>
              <a:ext uri="{FF2B5EF4-FFF2-40B4-BE49-F238E27FC236}">
                <a16:creationId xmlns:a16="http://schemas.microsoft.com/office/drawing/2014/main" id="{C5A41BB7-437A-A738-E3E0-ED8F1F147AE8}"/>
              </a:ext>
            </a:extLst>
          </p:cNvPr>
          <p:cNvSpPr txBox="1"/>
          <p:nvPr/>
        </p:nvSpPr>
        <p:spPr>
          <a:xfrm>
            <a:off x="3582134" y="6327173"/>
            <a:ext cx="2899593" cy="25648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2031"/>
              </a:lnSpc>
            </a:pPr>
            <a:r>
              <a:rPr lang="en-US" b="1" spc="-29" dirty="0">
                <a:solidFill>
                  <a:srgbClr val="FFFFFF"/>
                </a:solidFill>
                <a:latin typeface="Montserrat" panose="00000500000000000000" pitchFamily="2" charset="-94"/>
                <a:ea typeface="Montserrat Bold"/>
                <a:cs typeface="Montserrat Bold"/>
                <a:sym typeface="Montserrat Bold"/>
              </a:rPr>
              <a:t>Body Percussion</a:t>
            </a:r>
          </a:p>
        </p:txBody>
      </p:sp>
      <p:sp>
        <p:nvSpPr>
          <p:cNvPr id="28" name="TextBox 28">
            <a:extLst>
              <a:ext uri="{FF2B5EF4-FFF2-40B4-BE49-F238E27FC236}">
                <a16:creationId xmlns:a16="http://schemas.microsoft.com/office/drawing/2014/main" id="{CEDEC205-580E-EB8A-7954-574A867BC707}"/>
              </a:ext>
            </a:extLst>
          </p:cNvPr>
          <p:cNvSpPr txBox="1"/>
          <p:nvPr/>
        </p:nvSpPr>
        <p:spPr>
          <a:xfrm>
            <a:off x="12388373" y="6706141"/>
            <a:ext cx="2899593" cy="25648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2031"/>
              </a:lnSpc>
            </a:pPr>
            <a:r>
              <a:rPr lang="en-US" b="1" spc="-29" dirty="0">
                <a:solidFill>
                  <a:srgbClr val="FFFFFF"/>
                </a:solidFill>
                <a:latin typeface="Montserrat" panose="00000500000000000000" pitchFamily="2" charset="-94"/>
                <a:ea typeface="Montserrat Bold"/>
                <a:cs typeface="Montserrat Bold"/>
                <a:sym typeface="Montserrat Bold"/>
              </a:rPr>
              <a:t>Duymaksızın İletişim</a:t>
            </a:r>
          </a:p>
        </p:txBody>
      </p:sp>
      <p:sp>
        <p:nvSpPr>
          <p:cNvPr id="29" name="TextBox 29">
            <a:extLst>
              <a:ext uri="{FF2B5EF4-FFF2-40B4-BE49-F238E27FC236}">
                <a16:creationId xmlns:a16="http://schemas.microsoft.com/office/drawing/2014/main" id="{1B0C5D1B-C12B-7EE0-D06C-0AD53B61A216}"/>
              </a:ext>
            </a:extLst>
          </p:cNvPr>
          <p:cNvSpPr txBox="1"/>
          <p:nvPr/>
        </p:nvSpPr>
        <p:spPr>
          <a:xfrm>
            <a:off x="6508618" y="6327173"/>
            <a:ext cx="2899593" cy="25648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2031"/>
              </a:lnSpc>
            </a:pPr>
            <a:r>
              <a:rPr lang="en-US" b="1" spc="-29" dirty="0">
                <a:solidFill>
                  <a:srgbClr val="FFFFFF"/>
                </a:solidFill>
                <a:latin typeface="Montserrat" panose="00000500000000000000" pitchFamily="2" charset="-94"/>
                <a:ea typeface="Montserrat Bold"/>
                <a:cs typeface="Montserrat Bold"/>
                <a:sym typeface="Montserrat Bold"/>
              </a:rPr>
              <a:t>Müzikal Borular</a:t>
            </a:r>
          </a:p>
        </p:txBody>
      </p:sp>
      <p:sp>
        <p:nvSpPr>
          <p:cNvPr id="30" name="TextBox 30">
            <a:extLst>
              <a:ext uri="{FF2B5EF4-FFF2-40B4-BE49-F238E27FC236}">
                <a16:creationId xmlns:a16="http://schemas.microsoft.com/office/drawing/2014/main" id="{C6F746D7-58CD-EEBA-F2D2-721EFCF95811}"/>
              </a:ext>
            </a:extLst>
          </p:cNvPr>
          <p:cNvSpPr txBox="1"/>
          <p:nvPr/>
        </p:nvSpPr>
        <p:spPr>
          <a:xfrm>
            <a:off x="15211352" y="6706141"/>
            <a:ext cx="2899593" cy="25648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2031"/>
              </a:lnSpc>
            </a:pPr>
            <a:r>
              <a:rPr lang="en-US" b="1" spc="-29" dirty="0">
                <a:solidFill>
                  <a:srgbClr val="FFFFFF"/>
                </a:solidFill>
                <a:latin typeface="Montserrat" panose="00000500000000000000" pitchFamily="2" charset="-94"/>
                <a:ea typeface="Montserrat Bold"/>
                <a:cs typeface="Montserrat Bold"/>
                <a:sym typeface="Montserrat Bold"/>
              </a:rPr>
              <a:t>Şirket Korosu</a:t>
            </a:r>
          </a:p>
        </p:txBody>
      </p:sp>
      <p:sp>
        <p:nvSpPr>
          <p:cNvPr id="31" name="Freeform 31">
            <a:extLst>
              <a:ext uri="{FF2B5EF4-FFF2-40B4-BE49-F238E27FC236}">
                <a16:creationId xmlns:a16="http://schemas.microsoft.com/office/drawing/2014/main" id="{C9D1E131-E2BD-3242-4405-572C3129EAE4}"/>
              </a:ext>
            </a:extLst>
          </p:cNvPr>
          <p:cNvSpPr/>
          <p:nvPr/>
        </p:nvSpPr>
        <p:spPr>
          <a:xfrm>
            <a:off x="15357163" y="9258300"/>
            <a:ext cx="1912340" cy="793621"/>
          </a:xfrm>
          <a:custGeom>
            <a:avLst/>
            <a:gdLst/>
            <a:ahLst/>
            <a:cxnLst/>
            <a:rect l="l" t="t" r="r" b="b"/>
            <a:pathLst>
              <a:path w="1912340" h="793621">
                <a:moveTo>
                  <a:pt x="0" y="0"/>
                </a:moveTo>
                <a:lnTo>
                  <a:pt x="1912340" y="0"/>
                </a:lnTo>
                <a:lnTo>
                  <a:pt x="1912340" y="793621"/>
                </a:lnTo>
                <a:lnTo>
                  <a:pt x="0" y="793621"/>
                </a:lnTo>
                <a:lnTo>
                  <a:pt x="0" y="0"/>
                </a:lnTo>
                <a:close/>
              </a:path>
            </a:pathLst>
          </a:custGeom>
          <a:blipFill>
            <a:blip r:embed="rId8">
              <a:extLst>
                <a:ext uri="{96DAC541-7B7A-43D3-8B79-37D633B846F1}">
                  <asvg:svgBlip xmlns:asvg="http://schemas.microsoft.com/office/drawing/2016/SVG/main" r:embed="rId9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tr-TR"/>
          </a:p>
        </p:txBody>
      </p:sp>
      <p:sp>
        <p:nvSpPr>
          <p:cNvPr id="32" name="TextBox 32">
            <a:extLst>
              <a:ext uri="{FF2B5EF4-FFF2-40B4-BE49-F238E27FC236}">
                <a16:creationId xmlns:a16="http://schemas.microsoft.com/office/drawing/2014/main" id="{88AA17DA-399D-A48A-2370-5A08E0946D5F}"/>
              </a:ext>
            </a:extLst>
          </p:cNvPr>
          <p:cNvSpPr txBox="1"/>
          <p:nvPr/>
        </p:nvSpPr>
        <p:spPr>
          <a:xfrm>
            <a:off x="14719222" y="8853271"/>
            <a:ext cx="2899593" cy="23939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0" lvl="0" indent="0" algn="l">
              <a:lnSpc>
                <a:spcPts val="2029"/>
              </a:lnSpc>
              <a:spcBef>
                <a:spcPct val="0"/>
              </a:spcBef>
            </a:pPr>
            <a:r>
              <a:rPr lang="en-US" sz="1449" b="1" u="none" strike="noStrike" dirty="0">
                <a:solidFill>
                  <a:srgbClr val="000000"/>
                </a:solidFill>
                <a:latin typeface="Montserrat" panose="00000500000000000000" pitchFamily="2" charset="-94"/>
                <a:ea typeface="League Spartan"/>
                <a:cs typeface="League Spartan"/>
                <a:sym typeface="League Spartan"/>
              </a:rPr>
              <a:t>VE ÇOK DAHA FAZLASI...</a:t>
            </a:r>
          </a:p>
        </p:txBody>
      </p:sp>
      <p:sp>
        <p:nvSpPr>
          <p:cNvPr id="36" name="Freeform 16">
            <a:extLst>
              <a:ext uri="{FF2B5EF4-FFF2-40B4-BE49-F238E27FC236}">
                <a16:creationId xmlns:a16="http://schemas.microsoft.com/office/drawing/2014/main" id="{D44D25D0-2900-0327-BF31-C133DA4B6961}"/>
              </a:ext>
            </a:extLst>
          </p:cNvPr>
          <p:cNvSpPr/>
          <p:nvPr/>
        </p:nvSpPr>
        <p:spPr>
          <a:xfrm>
            <a:off x="6649178" y="4227205"/>
            <a:ext cx="2682712" cy="1905940"/>
          </a:xfrm>
          <a:custGeom>
            <a:avLst/>
            <a:gdLst/>
            <a:ahLst/>
            <a:cxnLst/>
            <a:rect l="l" t="t" r="r" b="b"/>
            <a:pathLst>
              <a:path w="812800" h="549927">
                <a:moveTo>
                  <a:pt x="0" y="0"/>
                </a:moveTo>
                <a:lnTo>
                  <a:pt x="812800" y="0"/>
                </a:lnTo>
                <a:lnTo>
                  <a:pt x="812800" y="549927"/>
                </a:lnTo>
                <a:lnTo>
                  <a:pt x="0" y="549927"/>
                </a:lnTo>
                <a:close/>
              </a:path>
            </a:pathLst>
          </a:custGeom>
          <a:blipFill>
            <a:blip r:embed="rId4"/>
            <a:stretch>
              <a:fillRect t="-544" b="-544"/>
            </a:stretch>
          </a:blipFill>
          <a:ln w="104775" cap="sq">
            <a:solidFill>
              <a:srgbClr val="FFFFFF"/>
            </a:solidFill>
            <a:prstDash val="solid"/>
            <a:miter/>
          </a:ln>
        </p:spPr>
        <p:txBody>
          <a:bodyPr/>
          <a:lstStyle/>
          <a:p>
            <a:endParaRPr lang="tr-TR" dirty="0"/>
          </a:p>
        </p:txBody>
      </p:sp>
      <p:pic>
        <p:nvPicPr>
          <p:cNvPr id="34" name="Resim 33">
            <a:extLst>
              <a:ext uri="{FF2B5EF4-FFF2-40B4-BE49-F238E27FC236}">
                <a16:creationId xmlns:a16="http://schemas.microsoft.com/office/drawing/2014/main" id="{B000AFA2-F744-3872-27E2-28848962B0B3}"/>
              </a:ext>
            </a:extLst>
          </p:cNvPr>
          <p:cNvPicPr>
            <a:picLocks noChangeAspect="1"/>
          </p:cNvPicPr>
          <p:nvPr/>
        </p:nvPicPr>
        <p:blipFill>
          <a:blip r:embed="rId10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711897" y="4266235"/>
            <a:ext cx="2557273" cy="1788371"/>
          </a:xfrm>
          <a:prstGeom prst="rect">
            <a:avLst/>
          </a:prstGeom>
        </p:spPr>
      </p:pic>
      <p:pic>
        <p:nvPicPr>
          <p:cNvPr id="33" name="Resim 32">
            <a:extLst>
              <a:ext uri="{FF2B5EF4-FFF2-40B4-BE49-F238E27FC236}">
                <a16:creationId xmlns:a16="http://schemas.microsoft.com/office/drawing/2014/main" id="{E8EA1D6A-406C-BE04-8C90-A8F3489EF237}"/>
              </a:ext>
            </a:extLst>
          </p:cNvPr>
          <p:cNvPicPr>
            <a:picLocks noChangeAspect="1"/>
          </p:cNvPicPr>
          <p:nvPr/>
        </p:nvPicPr>
        <p:blipFill>
          <a:blip r:embed="rId11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622" t="29688" r="-841" b="20667"/>
          <a:stretch>
            <a:fillRect/>
          </a:stretch>
        </p:blipFill>
        <p:spPr>
          <a:xfrm>
            <a:off x="666519" y="4266235"/>
            <a:ext cx="2748166" cy="182787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90819491"/>
      </p:ext>
    </p:extLst>
  </p:cSld>
  <p:clrMapOvr>
    <a:masterClrMapping/>
  </p:clrMapOvr>
</p:sld>
</file>

<file path=ppt/slides/slide10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2"/>
          <p:cNvGrpSpPr/>
          <p:nvPr/>
        </p:nvGrpSpPr>
        <p:grpSpPr>
          <a:xfrm>
            <a:off x="9414121" y="0"/>
            <a:ext cx="8873880" cy="10287000"/>
            <a:chOff x="0" y="0"/>
            <a:chExt cx="3358824" cy="2709333"/>
          </a:xfrm>
          <a:solidFill>
            <a:schemeClr val="accent5">
              <a:lumMod val="75000"/>
            </a:schemeClr>
          </a:solidFill>
        </p:grpSpPr>
        <p:sp>
          <p:nvSpPr>
            <p:cNvPr id="3" name="Freeform 3"/>
            <p:cNvSpPr/>
            <p:nvPr/>
          </p:nvSpPr>
          <p:spPr>
            <a:xfrm>
              <a:off x="0" y="0"/>
              <a:ext cx="3358824" cy="2709333"/>
            </a:xfrm>
            <a:custGeom>
              <a:avLst/>
              <a:gdLst/>
              <a:ahLst/>
              <a:cxnLst/>
              <a:rect l="l" t="t" r="r" b="b"/>
              <a:pathLst>
                <a:path w="3358824" h="2709333">
                  <a:moveTo>
                    <a:pt x="0" y="0"/>
                  </a:moveTo>
                  <a:lnTo>
                    <a:pt x="3358824" y="0"/>
                  </a:lnTo>
                  <a:lnTo>
                    <a:pt x="3358824" y="2709333"/>
                  </a:lnTo>
                  <a:lnTo>
                    <a:pt x="0" y="2709333"/>
                  </a:lnTo>
                  <a:close/>
                </a:path>
              </a:pathLst>
            </a:custGeom>
            <a:grpFill/>
          </p:spPr>
          <p:txBody>
            <a:bodyPr/>
            <a:lstStyle/>
            <a:p>
              <a:endParaRPr lang="tr-TR"/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0" y="-38100"/>
              <a:ext cx="3358824" cy="2747433"/>
            </a:xfrm>
            <a:prstGeom prst="rect">
              <a:avLst/>
            </a:prstGeom>
            <a:grpFill/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940"/>
                </a:lnSpc>
              </a:pPr>
              <a:endParaRPr/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11653271" y="2195976"/>
            <a:ext cx="3241165" cy="5559935"/>
            <a:chOff x="0" y="0"/>
            <a:chExt cx="4321553" cy="7413246"/>
          </a:xfrm>
        </p:grpSpPr>
        <p:pic>
          <p:nvPicPr>
            <p:cNvPr id="6" name="Picture 6"/>
            <p:cNvPicPr>
              <a:picLocks noChangeAspect="1"/>
            </p:cNvPicPr>
            <p:nvPr/>
          </p:nvPicPr>
          <p:blipFill>
            <a:blip r:embed="rId2"/>
            <a:srcRect l="30549" r="30549"/>
            <a:stretch>
              <a:fillRect/>
            </a:stretch>
          </p:blipFill>
          <p:spPr>
            <a:xfrm>
              <a:off x="0" y="0"/>
              <a:ext cx="4321553" cy="7413246"/>
            </a:xfrm>
            <a:prstGeom prst="rect">
              <a:avLst/>
            </a:prstGeom>
          </p:spPr>
        </p:pic>
      </p:grpSp>
      <p:grpSp>
        <p:nvGrpSpPr>
          <p:cNvPr id="7" name="Group 7"/>
          <p:cNvGrpSpPr/>
          <p:nvPr/>
        </p:nvGrpSpPr>
        <p:grpSpPr>
          <a:xfrm>
            <a:off x="15046835" y="2195976"/>
            <a:ext cx="3241165" cy="5559935"/>
            <a:chOff x="0" y="0"/>
            <a:chExt cx="4321553" cy="7413246"/>
          </a:xfrm>
        </p:grpSpPr>
        <p:pic>
          <p:nvPicPr>
            <p:cNvPr id="8" name="Picture 8"/>
            <p:cNvPicPr>
              <a:picLocks noChangeAspect="1"/>
            </p:cNvPicPr>
            <p:nvPr/>
          </p:nvPicPr>
          <p:blipFill>
            <a:blip r:embed="rId3"/>
            <a:srcRect l="34538" t="15481" r="40788" b="9274"/>
            <a:stretch>
              <a:fillRect/>
            </a:stretch>
          </p:blipFill>
          <p:spPr>
            <a:xfrm>
              <a:off x="0" y="0"/>
              <a:ext cx="4321553" cy="7413246"/>
            </a:xfrm>
            <a:prstGeom prst="rect">
              <a:avLst/>
            </a:prstGeom>
          </p:spPr>
        </p:pic>
      </p:grpSp>
      <p:sp>
        <p:nvSpPr>
          <p:cNvPr id="9" name="Freeform 9"/>
          <p:cNvSpPr/>
          <p:nvPr/>
        </p:nvSpPr>
        <p:spPr>
          <a:xfrm>
            <a:off x="12400255" y="9021491"/>
            <a:ext cx="3211827" cy="2879938"/>
          </a:xfrm>
          <a:custGeom>
            <a:avLst/>
            <a:gdLst/>
            <a:ahLst/>
            <a:cxnLst/>
            <a:rect l="l" t="t" r="r" b="b"/>
            <a:pathLst>
              <a:path w="3211827" h="2879938">
                <a:moveTo>
                  <a:pt x="0" y="0"/>
                </a:moveTo>
                <a:lnTo>
                  <a:pt x="3211827" y="0"/>
                </a:lnTo>
                <a:lnTo>
                  <a:pt x="3211827" y="2879938"/>
                </a:lnTo>
                <a:lnTo>
                  <a:pt x="0" y="2879938"/>
                </a:lnTo>
                <a:lnTo>
                  <a:pt x="0" y="0"/>
                </a:lnTo>
                <a:close/>
              </a:path>
            </a:pathLst>
          </a:custGeom>
          <a:blipFill>
            <a:blip r:embed="rId4">
              <a:extLst>
                <a:ext uri="{96DAC541-7B7A-43D3-8B79-37D633B846F1}">
                  <asvg:svgBlip xmlns:asvg="http://schemas.microsoft.com/office/drawing/2016/SVG/main" r:embed="rId5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tr-TR"/>
          </a:p>
        </p:txBody>
      </p:sp>
      <p:sp>
        <p:nvSpPr>
          <p:cNvPr id="10" name="Freeform 10"/>
          <p:cNvSpPr/>
          <p:nvPr/>
        </p:nvSpPr>
        <p:spPr>
          <a:xfrm>
            <a:off x="16052795" y="596667"/>
            <a:ext cx="1216708" cy="1216708"/>
          </a:xfrm>
          <a:custGeom>
            <a:avLst/>
            <a:gdLst/>
            <a:ahLst/>
            <a:cxnLst/>
            <a:rect l="l" t="t" r="r" b="b"/>
            <a:pathLst>
              <a:path w="1216708" h="1216708">
                <a:moveTo>
                  <a:pt x="0" y="0"/>
                </a:moveTo>
                <a:lnTo>
                  <a:pt x="1216708" y="0"/>
                </a:lnTo>
                <a:lnTo>
                  <a:pt x="1216708" y="1216708"/>
                </a:lnTo>
                <a:lnTo>
                  <a:pt x="0" y="1216708"/>
                </a:lnTo>
                <a:lnTo>
                  <a:pt x="0" y="0"/>
                </a:lnTo>
                <a:close/>
              </a:path>
            </a:pathLst>
          </a:custGeom>
          <a:blipFill>
            <a:blip r:embed="rId6"/>
            <a:stretch>
              <a:fillRect/>
            </a:stretch>
          </a:blipFill>
          <a:ln cap="sq">
            <a:noFill/>
            <a:prstDash val="solid"/>
            <a:miter/>
          </a:ln>
        </p:spPr>
        <p:txBody>
          <a:bodyPr/>
          <a:lstStyle/>
          <a:p>
            <a:endParaRPr lang="tr-TR"/>
          </a:p>
        </p:txBody>
      </p:sp>
      <p:sp>
        <p:nvSpPr>
          <p:cNvPr id="11" name="Freeform 11"/>
          <p:cNvSpPr/>
          <p:nvPr/>
        </p:nvSpPr>
        <p:spPr>
          <a:xfrm>
            <a:off x="851334" y="596667"/>
            <a:ext cx="2061427" cy="2061427"/>
          </a:xfrm>
          <a:custGeom>
            <a:avLst/>
            <a:gdLst/>
            <a:ahLst/>
            <a:cxnLst/>
            <a:rect l="l" t="t" r="r" b="b"/>
            <a:pathLst>
              <a:path w="2061427" h="2061427">
                <a:moveTo>
                  <a:pt x="0" y="0"/>
                </a:moveTo>
                <a:lnTo>
                  <a:pt x="2061428" y="0"/>
                </a:lnTo>
                <a:lnTo>
                  <a:pt x="2061428" y="2061427"/>
                </a:lnTo>
                <a:lnTo>
                  <a:pt x="0" y="2061427"/>
                </a:lnTo>
                <a:lnTo>
                  <a:pt x="0" y="0"/>
                </a:lnTo>
                <a:close/>
              </a:path>
            </a:pathLst>
          </a:custGeom>
          <a:blipFill>
            <a:blip r:embed="rId7">
              <a:extLst>
                <a:ext uri="{96DAC541-7B7A-43D3-8B79-37D633B846F1}">
                  <asvg:svgBlip xmlns:asvg="http://schemas.microsoft.com/office/drawing/2016/SVG/main" r:embed="rId8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tr-TR"/>
          </a:p>
        </p:txBody>
      </p:sp>
      <p:grpSp>
        <p:nvGrpSpPr>
          <p:cNvPr id="12" name="Group 12"/>
          <p:cNvGrpSpPr/>
          <p:nvPr/>
        </p:nvGrpSpPr>
        <p:grpSpPr>
          <a:xfrm>
            <a:off x="8256852" y="2195976"/>
            <a:ext cx="3241165" cy="5559935"/>
            <a:chOff x="0" y="0"/>
            <a:chExt cx="4321553" cy="7413246"/>
          </a:xfrm>
        </p:grpSpPr>
        <p:pic>
          <p:nvPicPr>
            <p:cNvPr id="13" name="Picture 13"/>
            <p:cNvPicPr>
              <a:picLocks noChangeAspect="1"/>
            </p:cNvPicPr>
            <p:nvPr/>
          </p:nvPicPr>
          <p:blipFill>
            <a:blip r:embed="rId9"/>
            <a:srcRect l="54771" t="5955" r="10192" b="4943"/>
            <a:stretch>
              <a:fillRect/>
            </a:stretch>
          </p:blipFill>
          <p:spPr>
            <a:xfrm>
              <a:off x="0" y="0"/>
              <a:ext cx="4321553" cy="7413246"/>
            </a:xfrm>
            <a:prstGeom prst="rect">
              <a:avLst/>
            </a:prstGeom>
          </p:spPr>
        </p:pic>
      </p:grpSp>
      <p:sp>
        <p:nvSpPr>
          <p:cNvPr id="14" name="Freeform 14"/>
          <p:cNvSpPr/>
          <p:nvPr/>
        </p:nvSpPr>
        <p:spPr>
          <a:xfrm>
            <a:off x="854169" y="7252751"/>
            <a:ext cx="386295" cy="386295"/>
          </a:xfrm>
          <a:custGeom>
            <a:avLst/>
            <a:gdLst/>
            <a:ahLst/>
            <a:cxnLst/>
            <a:rect l="l" t="t" r="r" b="b"/>
            <a:pathLst>
              <a:path w="386295" h="386295">
                <a:moveTo>
                  <a:pt x="0" y="0"/>
                </a:moveTo>
                <a:lnTo>
                  <a:pt x="386295" y="0"/>
                </a:lnTo>
                <a:lnTo>
                  <a:pt x="386295" y="386295"/>
                </a:lnTo>
                <a:lnTo>
                  <a:pt x="0" y="386295"/>
                </a:lnTo>
                <a:lnTo>
                  <a:pt x="0" y="0"/>
                </a:lnTo>
                <a:close/>
              </a:path>
            </a:pathLst>
          </a:custGeom>
          <a:blipFill>
            <a:blip r:embed="rId10">
              <a:extLst>
                <a:ext uri="{96DAC541-7B7A-43D3-8B79-37D633B846F1}">
                  <asvg:svgBlip xmlns:asvg="http://schemas.microsoft.com/office/drawing/2016/SVG/main" r:embed="rId11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tr-TR"/>
          </a:p>
        </p:txBody>
      </p:sp>
      <p:sp>
        <p:nvSpPr>
          <p:cNvPr id="15" name="Freeform 15"/>
          <p:cNvSpPr/>
          <p:nvPr/>
        </p:nvSpPr>
        <p:spPr>
          <a:xfrm>
            <a:off x="812686" y="7755911"/>
            <a:ext cx="595651" cy="347711"/>
          </a:xfrm>
          <a:custGeom>
            <a:avLst/>
            <a:gdLst/>
            <a:ahLst/>
            <a:cxnLst/>
            <a:rect l="l" t="t" r="r" b="b"/>
            <a:pathLst>
              <a:path w="595651" h="347711">
                <a:moveTo>
                  <a:pt x="0" y="0"/>
                </a:moveTo>
                <a:lnTo>
                  <a:pt x="595651" y="0"/>
                </a:lnTo>
                <a:lnTo>
                  <a:pt x="595651" y="347711"/>
                </a:lnTo>
                <a:lnTo>
                  <a:pt x="0" y="347711"/>
                </a:lnTo>
                <a:lnTo>
                  <a:pt x="0" y="0"/>
                </a:lnTo>
                <a:close/>
              </a:path>
            </a:pathLst>
          </a:custGeom>
          <a:blipFill>
            <a:blip r:embed="rId12">
              <a:extLst>
                <a:ext uri="{96DAC541-7B7A-43D3-8B79-37D633B846F1}">
                  <asvg:svgBlip xmlns:asvg="http://schemas.microsoft.com/office/drawing/2016/SVG/main" r:embed="rId13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tr-TR"/>
          </a:p>
        </p:txBody>
      </p:sp>
      <p:sp>
        <p:nvSpPr>
          <p:cNvPr id="19" name="Freeform 19"/>
          <p:cNvSpPr/>
          <p:nvPr/>
        </p:nvSpPr>
        <p:spPr>
          <a:xfrm>
            <a:off x="9838607" y="9258300"/>
            <a:ext cx="824341" cy="607951"/>
          </a:xfrm>
          <a:custGeom>
            <a:avLst/>
            <a:gdLst/>
            <a:ahLst/>
            <a:cxnLst/>
            <a:rect l="l" t="t" r="r" b="b"/>
            <a:pathLst>
              <a:path w="824341" h="607951">
                <a:moveTo>
                  <a:pt x="0" y="0"/>
                </a:moveTo>
                <a:lnTo>
                  <a:pt x="824341" y="0"/>
                </a:lnTo>
                <a:lnTo>
                  <a:pt x="824341" y="607951"/>
                </a:lnTo>
                <a:lnTo>
                  <a:pt x="0" y="607951"/>
                </a:lnTo>
                <a:lnTo>
                  <a:pt x="0" y="0"/>
                </a:lnTo>
                <a:close/>
              </a:path>
            </a:pathLst>
          </a:custGeom>
        </p:spPr>
        <p:txBody>
          <a:bodyPr/>
          <a:lstStyle/>
          <a:p>
            <a:endParaRPr lang="tr-TR"/>
          </a:p>
        </p:txBody>
      </p:sp>
      <p:sp>
        <p:nvSpPr>
          <p:cNvPr id="20" name="Freeform 20"/>
          <p:cNvSpPr/>
          <p:nvPr/>
        </p:nvSpPr>
        <p:spPr>
          <a:xfrm>
            <a:off x="10384741" y="9590801"/>
            <a:ext cx="556412" cy="569949"/>
          </a:xfrm>
          <a:custGeom>
            <a:avLst/>
            <a:gdLst/>
            <a:ahLst/>
            <a:cxnLst/>
            <a:rect l="l" t="t" r="r" b="b"/>
            <a:pathLst>
              <a:path w="556412" h="569949">
                <a:moveTo>
                  <a:pt x="0" y="0"/>
                </a:moveTo>
                <a:lnTo>
                  <a:pt x="556413" y="0"/>
                </a:lnTo>
                <a:lnTo>
                  <a:pt x="556413" y="569949"/>
                </a:lnTo>
                <a:lnTo>
                  <a:pt x="0" y="569949"/>
                </a:lnTo>
                <a:lnTo>
                  <a:pt x="0" y="0"/>
                </a:lnTo>
                <a:close/>
              </a:path>
            </a:pathLst>
          </a:custGeom>
          <a:blipFill>
            <a:blip r:embed="rId14">
              <a:extLst>
                <a:ext uri="{96DAC541-7B7A-43D3-8B79-37D633B846F1}">
                  <asvg:svgBlip xmlns:asvg="http://schemas.microsoft.com/office/drawing/2016/SVG/main" r:embed="rId15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tr-TR"/>
          </a:p>
        </p:txBody>
      </p:sp>
      <p:sp>
        <p:nvSpPr>
          <p:cNvPr id="21" name="TextBox 21"/>
          <p:cNvSpPr txBox="1"/>
          <p:nvPr/>
        </p:nvSpPr>
        <p:spPr>
          <a:xfrm>
            <a:off x="812686" y="3179226"/>
            <a:ext cx="7288912" cy="2128018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just">
              <a:lnSpc>
                <a:spcPts val="2800"/>
              </a:lnSpc>
            </a:pP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Bulunduğunuz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ortamda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, sadece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gözlük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takarak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bambaşka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bir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yerdeymiş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gibi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–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örneğin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bir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roller coaster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tepesinde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,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helikopterde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ya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da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fabrikanızda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–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üç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boyutlu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olarak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deneyim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yaşamayı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sağlayan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bu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yeni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teknoloji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, size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özel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branding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ile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etkinliklerinizde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.</a:t>
            </a:r>
          </a:p>
          <a:p>
            <a:pPr algn="l">
              <a:lnSpc>
                <a:spcPts val="2800"/>
              </a:lnSpc>
            </a:pPr>
            <a:endParaRPr lang="en-US" sz="2000" dirty="0">
              <a:solidFill>
                <a:srgbClr val="565656"/>
              </a:solidFill>
              <a:latin typeface="Montserrat"/>
              <a:ea typeface="Montserrat"/>
              <a:cs typeface="Montserrat"/>
              <a:sym typeface="Montserrat"/>
            </a:endParaRPr>
          </a:p>
        </p:txBody>
      </p:sp>
      <p:sp>
        <p:nvSpPr>
          <p:cNvPr id="22" name="TextBox 22"/>
          <p:cNvSpPr txBox="1"/>
          <p:nvPr/>
        </p:nvSpPr>
        <p:spPr>
          <a:xfrm>
            <a:off x="1127035" y="1532130"/>
            <a:ext cx="9440648" cy="796833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6480"/>
              </a:lnSpc>
            </a:pPr>
            <a:r>
              <a:rPr lang="en-US" sz="4628">
                <a:solidFill>
                  <a:srgbClr val="000000"/>
                </a:solidFill>
                <a:latin typeface="Roboto Condensed"/>
                <a:ea typeface="Roboto Condensed"/>
                <a:cs typeface="Roboto Condensed"/>
                <a:sym typeface="Roboto Condensed"/>
              </a:rPr>
              <a:t>3D SANAL GERÇEKLİK GÖZLÜĞÜ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1882048" y="2358708"/>
            <a:ext cx="9440648" cy="35877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2800"/>
              </a:lnSpc>
            </a:pPr>
            <a:r>
              <a:rPr lang="en-US" sz="2000">
                <a:solidFill>
                  <a:srgbClr val="000000"/>
                </a:solidFill>
                <a:latin typeface="Roboto Condensed"/>
                <a:ea typeface="Roboto Condensed"/>
                <a:cs typeface="Roboto Condensed"/>
                <a:sym typeface="Roboto Condensed"/>
              </a:rPr>
              <a:t>FUAYE, LANSMAN, GALA, FESTİVAL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1589642" y="7248731"/>
            <a:ext cx="1276469" cy="356234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0" lvl="0" indent="0" algn="l">
              <a:lnSpc>
                <a:spcPts val="2940"/>
              </a:lnSpc>
              <a:spcBef>
                <a:spcPct val="0"/>
              </a:spcBef>
            </a:pPr>
            <a:r>
              <a:rPr lang="en-US" sz="2100" b="1">
                <a:solidFill>
                  <a:srgbClr val="565656"/>
                </a:solidFill>
                <a:latin typeface="Montserrat Bold"/>
                <a:ea typeface="Montserrat Bold"/>
                <a:cs typeface="Montserrat Bold"/>
                <a:sym typeface="Montserrat Bold"/>
              </a:rPr>
              <a:t>Tüm Gün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1589642" y="7756913"/>
            <a:ext cx="3058558" cy="356234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marL="0" lvl="0" indent="0" algn="l">
              <a:lnSpc>
                <a:spcPts val="2940"/>
              </a:lnSpc>
              <a:spcBef>
                <a:spcPct val="0"/>
              </a:spcBef>
            </a:pPr>
            <a:r>
              <a:rPr lang="en-US" sz="2100" b="1" u="none" strike="noStrike" dirty="0">
                <a:solidFill>
                  <a:srgbClr val="565656"/>
                </a:solidFill>
                <a:latin typeface="Montserrat Bold"/>
                <a:ea typeface="Montserrat Bold"/>
                <a:cs typeface="Montserrat Bold"/>
                <a:sym typeface="Montserrat Bold"/>
              </a:rPr>
              <a:t>1 moderatör, 1 asistan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3593736" y="9528431"/>
            <a:ext cx="5583487" cy="1012393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0" lvl="0" indent="0" algn="ctr">
              <a:lnSpc>
                <a:spcPts val="2660"/>
              </a:lnSpc>
              <a:spcBef>
                <a:spcPct val="0"/>
              </a:spcBef>
            </a:pPr>
            <a:r>
              <a:rPr lang="en-US" sz="19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https://www.m3.com.tr/etkinlik/koca-kafalar-ve-3d-yazici/ </a:t>
            </a:r>
            <a:endParaRPr lang="en-US" sz="1900" dirty="0">
              <a:solidFill>
                <a:srgbClr val="565656"/>
              </a:solidFill>
              <a:latin typeface="Montserrat"/>
              <a:ea typeface="Montserrat"/>
              <a:cs typeface="Montserrat"/>
              <a:sym typeface="Montserrat"/>
              <a:hlinkClick r:id="rId16" tooltip="https://www.m3.com.tr/etkinlik/3d-sanal-gerceklik-gozlugu/"/>
            </a:endParaRPr>
          </a:p>
          <a:p>
            <a:pPr marL="0" lvl="0" indent="0" algn="ctr">
              <a:lnSpc>
                <a:spcPts val="2660"/>
              </a:lnSpc>
              <a:spcBef>
                <a:spcPct val="0"/>
              </a:spcBef>
            </a:pPr>
            <a:endParaRPr lang="en-US" sz="1900" u="sng" dirty="0">
              <a:solidFill>
                <a:srgbClr val="565656"/>
              </a:solidFill>
              <a:latin typeface="Montserrat"/>
              <a:ea typeface="Montserrat"/>
              <a:cs typeface="Montserrat"/>
              <a:sym typeface="Montserrat"/>
              <a:hlinkClick r:id="rId16" tooltip="https://www.m3.com.tr/etkinlik/3d-sanal-gerceklik-gozlugu/"/>
            </a:endParaRPr>
          </a:p>
        </p:txBody>
      </p:sp>
      <p:sp>
        <p:nvSpPr>
          <p:cNvPr id="27" name="TextBox 27"/>
          <p:cNvSpPr txBox="1"/>
          <p:nvPr/>
        </p:nvSpPr>
        <p:spPr>
          <a:xfrm>
            <a:off x="5572493" y="9240719"/>
            <a:ext cx="1818907" cy="350082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marL="0" lvl="0" indent="0" algn="l">
              <a:lnSpc>
                <a:spcPts val="2940"/>
              </a:lnSpc>
              <a:spcBef>
                <a:spcPct val="0"/>
              </a:spcBef>
            </a:pPr>
            <a:r>
              <a:rPr lang="en-US" sz="2100" b="1" dirty="0">
                <a:solidFill>
                  <a:srgbClr val="565656"/>
                </a:solidFill>
                <a:latin typeface="Montserrat Bold"/>
                <a:ea typeface="Montserrat Bold"/>
                <a:cs typeface="Montserrat Bold"/>
                <a:sym typeface="Montserrat Bold"/>
              </a:rPr>
              <a:t>Detaylı bilgi:</a:t>
            </a:r>
          </a:p>
        </p:txBody>
      </p:sp>
      <p:sp>
        <p:nvSpPr>
          <p:cNvPr id="28" name="TextBox 28"/>
          <p:cNvSpPr txBox="1"/>
          <p:nvPr/>
        </p:nvSpPr>
        <p:spPr>
          <a:xfrm>
            <a:off x="1028700" y="9463603"/>
            <a:ext cx="1980378" cy="26670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2160"/>
              </a:lnSpc>
            </a:pPr>
            <a:r>
              <a:rPr lang="en-US" sz="1800" b="1">
                <a:solidFill>
                  <a:srgbClr val="FFFFFF"/>
                </a:solidFill>
                <a:latin typeface="Montserrat Bold"/>
                <a:ea typeface="Montserrat Bold"/>
                <a:cs typeface="Montserrat Bold"/>
                <a:sym typeface="Montserrat Bold"/>
              </a:rPr>
              <a:t>Fiyat: </a:t>
            </a:r>
          </a:p>
        </p:txBody>
      </p:sp>
    </p:spTree>
  </p:cSld>
  <p:clrMapOvr>
    <a:masterClrMapping/>
  </p:clrMapOvr>
</p:sld>
</file>

<file path=ppt/slides/slide10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2"/>
          <p:cNvGrpSpPr/>
          <p:nvPr/>
        </p:nvGrpSpPr>
        <p:grpSpPr>
          <a:xfrm>
            <a:off x="9414121" y="0"/>
            <a:ext cx="8873880" cy="10287000"/>
            <a:chOff x="0" y="0"/>
            <a:chExt cx="3358824" cy="2709333"/>
          </a:xfrm>
          <a:solidFill>
            <a:schemeClr val="accent5">
              <a:lumMod val="75000"/>
            </a:schemeClr>
          </a:solidFill>
        </p:grpSpPr>
        <p:sp>
          <p:nvSpPr>
            <p:cNvPr id="3" name="Freeform 3"/>
            <p:cNvSpPr/>
            <p:nvPr/>
          </p:nvSpPr>
          <p:spPr>
            <a:xfrm>
              <a:off x="0" y="0"/>
              <a:ext cx="3358824" cy="2709333"/>
            </a:xfrm>
            <a:custGeom>
              <a:avLst/>
              <a:gdLst/>
              <a:ahLst/>
              <a:cxnLst/>
              <a:rect l="l" t="t" r="r" b="b"/>
              <a:pathLst>
                <a:path w="3358824" h="2709333">
                  <a:moveTo>
                    <a:pt x="0" y="0"/>
                  </a:moveTo>
                  <a:lnTo>
                    <a:pt x="3358824" y="0"/>
                  </a:lnTo>
                  <a:lnTo>
                    <a:pt x="3358824" y="2709333"/>
                  </a:lnTo>
                  <a:lnTo>
                    <a:pt x="0" y="2709333"/>
                  </a:lnTo>
                  <a:close/>
                </a:path>
              </a:pathLst>
            </a:custGeom>
            <a:grpFill/>
          </p:spPr>
          <p:txBody>
            <a:bodyPr/>
            <a:lstStyle/>
            <a:p>
              <a:endParaRPr lang="tr-TR"/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0" y="-38100"/>
              <a:ext cx="3358824" cy="2747433"/>
            </a:xfrm>
            <a:prstGeom prst="rect">
              <a:avLst/>
            </a:prstGeom>
            <a:grpFill/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940"/>
                </a:lnSpc>
              </a:pPr>
              <a:endParaRPr/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11653271" y="2195976"/>
            <a:ext cx="3241165" cy="5559935"/>
            <a:chOff x="0" y="0"/>
            <a:chExt cx="4321553" cy="7413246"/>
          </a:xfrm>
        </p:grpSpPr>
        <p:pic>
          <p:nvPicPr>
            <p:cNvPr id="6" name="Picture 6"/>
            <p:cNvPicPr>
              <a:picLocks noChangeAspect="1"/>
            </p:cNvPicPr>
            <p:nvPr/>
          </p:nvPicPr>
          <p:blipFill>
            <a:blip r:embed="rId2"/>
            <a:srcRect l="33820" r="27348"/>
            <a:stretch>
              <a:fillRect/>
            </a:stretch>
          </p:blipFill>
          <p:spPr>
            <a:xfrm>
              <a:off x="0" y="0"/>
              <a:ext cx="4321553" cy="7413246"/>
            </a:xfrm>
            <a:prstGeom prst="rect">
              <a:avLst/>
            </a:prstGeom>
          </p:spPr>
        </p:pic>
      </p:grpSp>
      <p:grpSp>
        <p:nvGrpSpPr>
          <p:cNvPr id="7" name="Group 7"/>
          <p:cNvGrpSpPr/>
          <p:nvPr/>
        </p:nvGrpSpPr>
        <p:grpSpPr>
          <a:xfrm>
            <a:off x="15046835" y="2195976"/>
            <a:ext cx="3241165" cy="5559935"/>
            <a:chOff x="0" y="0"/>
            <a:chExt cx="4321553" cy="7413246"/>
          </a:xfrm>
        </p:grpSpPr>
        <p:pic>
          <p:nvPicPr>
            <p:cNvPr id="8" name="Picture 8"/>
            <p:cNvPicPr>
              <a:picLocks noChangeAspect="1"/>
            </p:cNvPicPr>
            <p:nvPr/>
          </p:nvPicPr>
          <p:blipFill>
            <a:blip r:embed="rId3"/>
            <a:srcRect l="30831" t="12605" r="30336" b="11483"/>
            <a:stretch>
              <a:fillRect/>
            </a:stretch>
          </p:blipFill>
          <p:spPr>
            <a:xfrm>
              <a:off x="0" y="0"/>
              <a:ext cx="4321553" cy="7413246"/>
            </a:xfrm>
            <a:prstGeom prst="rect">
              <a:avLst/>
            </a:prstGeom>
          </p:spPr>
        </p:pic>
      </p:grpSp>
      <p:sp>
        <p:nvSpPr>
          <p:cNvPr id="9" name="Freeform 9"/>
          <p:cNvSpPr/>
          <p:nvPr/>
        </p:nvSpPr>
        <p:spPr>
          <a:xfrm>
            <a:off x="12400255" y="9021491"/>
            <a:ext cx="3211827" cy="2879938"/>
          </a:xfrm>
          <a:custGeom>
            <a:avLst/>
            <a:gdLst/>
            <a:ahLst/>
            <a:cxnLst/>
            <a:rect l="l" t="t" r="r" b="b"/>
            <a:pathLst>
              <a:path w="3211827" h="2879938">
                <a:moveTo>
                  <a:pt x="0" y="0"/>
                </a:moveTo>
                <a:lnTo>
                  <a:pt x="3211827" y="0"/>
                </a:lnTo>
                <a:lnTo>
                  <a:pt x="3211827" y="2879938"/>
                </a:lnTo>
                <a:lnTo>
                  <a:pt x="0" y="2879938"/>
                </a:lnTo>
                <a:lnTo>
                  <a:pt x="0" y="0"/>
                </a:lnTo>
                <a:close/>
              </a:path>
            </a:pathLst>
          </a:custGeom>
          <a:blipFill>
            <a:blip r:embed="rId4">
              <a:extLst>
                <a:ext uri="{96DAC541-7B7A-43D3-8B79-37D633B846F1}">
                  <asvg:svgBlip xmlns:asvg="http://schemas.microsoft.com/office/drawing/2016/SVG/main" r:embed="rId5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tr-TR"/>
          </a:p>
        </p:txBody>
      </p:sp>
      <p:sp>
        <p:nvSpPr>
          <p:cNvPr id="10" name="Freeform 10"/>
          <p:cNvSpPr/>
          <p:nvPr/>
        </p:nvSpPr>
        <p:spPr>
          <a:xfrm>
            <a:off x="16052795" y="596667"/>
            <a:ext cx="1216708" cy="1216708"/>
          </a:xfrm>
          <a:custGeom>
            <a:avLst/>
            <a:gdLst/>
            <a:ahLst/>
            <a:cxnLst/>
            <a:rect l="l" t="t" r="r" b="b"/>
            <a:pathLst>
              <a:path w="1216708" h="1216708">
                <a:moveTo>
                  <a:pt x="0" y="0"/>
                </a:moveTo>
                <a:lnTo>
                  <a:pt x="1216708" y="0"/>
                </a:lnTo>
                <a:lnTo>
                  <a:pt x="1216708" y="1216708"/>
                </a:lnTo>
                <a:lnTo>
                  <a:pt x="0" y="1216708"/>
                </a:lnTo>
                <a:lnTo>
                  <a:pt x="0" y="0"/>
                </a:lnTo>
                <a:close/>
              </a:path>
            </a:pathLst>
          </a:custGeom>
          <a:blipFill>
            <a:blip r:embed="rId6"/>
            <a:stretch>
              <a:fillRect/>
            </a:stretch>
          </a:blipFill>
          <a:ln cap="sq">
            <a:noFill/>
            <a:prstDash val="solid"/>
            <a:miter/>
          </a:ln>
        </p:spPr>
        <p:txBody>
          <a:bodyPr/>
          <a:lstStyle/>
          <a:p>
            <a:endParaRPr lang="tr-TR"/>
          </a:p>
        </p:txBody>
      </p:sp>
      <p:sp>
        <p:nvSpPr>
          <p:cNvPr id="11" name="Freeform 11"/>
          <p:cNvSpPr/>
          <p:nvPr/>
        </p:nvSpPr>
        <p:spPr>
          <a:xfrm>
            <a:off x="851334" y="596667"/>
            <a:ext cx="2061427" cy="2061427"/>
          </a:xfrm>
          <a:custGeom>
            <a:avLst/>
            <a:gdLst/>
            <a:ahLst/>
            <a:cxnLst/>
            <a:rect l="l" t="t" r="r" b="b"/>
            <a:pathLst>
              <a:path w="2061427" h="2061427">
                <a:moveTo>
                  <a:pt x="0" y="0"/>
                </a:moveTo>
                <a:lnTo>
                  <a:pt x="2061428" y="0"/>
                </a:lnTo>
                <a:lnTo>
                  <a:pt x="2061428" y="2061427"/>
                </a:lnTo>
                <a:lnTo>
                  <a:pt x="0" y="2061427"/>
                </a:lnTo>
                <a:lnTo>
                  <a:pt x="0" y="0"/>
                </a:lnTo>
                <a:close/>
              </a:path>
            </a:pathLst>
          </a:custGeom>
          <a:blipFill>
            <a:blip r:embed="rId7">
              <a:extLst>
                <a:ext uri="{96DAC541-7B7A-43D3-8B79-37D633B846F1}">
                  <asvg:svgBlip xmlns:asvg="http://schemas.microsoft.com/office/drawing/2016/SVG/main" r:embed="rId8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tr-TR"/>
          </a:p>
        </p:txBody>
      </p:sp>
      <p:grpSp>
        <p:nvGrpSpPr>
          <p:cNvPr id="12" name="Group 12"/>
          <p:cNvGrpSpPr/>
          <p:nvPr/>
        </p:nvGrpSpPr>
        <p:grpSpPr>
          <a:xfrm>
            <a:off x="8256852" y="2195976"/>
            <a:ext cx="3241165" cy="5559935"/>
            <a:chOff x="0" y="0"/>
            <a:chExt cx="4321553" cy="7413246"/>
          </a:xfrm>
        </p:grpSpPr>
        <p:pic>
          <p:nvPicPr>
            <p:cNvPr id="13" name="Picture 13"/>
            <p:cNvPicPr>
              <a:picLocks noChangeAspect="1"/>
            </p:cNvPicPr>
            <p:nvPr/>
          </p:nvPicPr>
          <p:blipFill>
            <a:blip r:embed="rId9"/>
            <a:srcRect l="30000" r="26363"/>
            <a:stretch>
              <a:fillRect/>
            </a:stretch>
          </p:blipFill>
          <p:spPr>
            <a:xfrm>
              <a:off x="0" y="0"/>
              <a:ext cx="4321553" cy="7413246"/>
            </a:xfrm>
            <a:prstGeom prst="rect">
              <a:avLst/>
            </a:prstGeom>
          </p:spPr>
        </p:pic>
      </p:grpSp>
      <p:sp>
        <p:nvSpPr>
          <p:cNvPr id="14" name="Freeform 14"/>
          <p:cNvSpPr/>
          <p:nvPr/>
        </p:nvSpPr>
        <p:spPr>
          <a:xfrm>
            <a:off x="854169" y="7252751"/>
            <a:ext cx="386295" cy="386295"/>
          </a:xfrm>
          <a:custGeom>
            <a:avLst/>
            <a:gdLst/>
            <a:ahLst/>
            <a:cxnLst/>
            <a:rect l="l" t="t" r="r" b="b"/>
            <a:pathLst>
              <a:path w="386295" h="386295">
                <a:moveTo>
                  <a:pt x="0" y="0"/>
                </a:moveTo>
                <a:lnTo>
                  <a:pt x="386295" y="0"/>
                </a:lnTo>
                <a:lnTo>
                  <a:pt x="386295" y="386295"/>
                </a:lnTo>
                <a:lnTo>
                  <a:pt x="0" y="386295"/>
                </a:lnTo>
                <a:lnTo>
                  <a:pt x="0" y="0"/>
                </a:lnTo>
                <a:close/>
              </a:path>
            </a:pathLst>
          </a:custGeom>
          <a:blipFill>
            <a:blip r:embed="rId10">
              <a:extLst>
                <a:ext uri="{96DAC541-7B7A-43D3-8B79-37D633B846F1}">
                  <asvg:svgBlip xmlns:asvg="http://schemas.microsoft.com/office/drawing/2016/SVG/main" r:embed="rId11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tr-TR"/>
          </a:p>
        </p:txBody>
      </p:sp>
      <p:sp>
        <p:nvSpPr>
          <p:cNvPr id="15" name="Freeform 15"/>
          <p:cNvSpPr/>
          <p:nvPr/>
        </p:nvSpPr>
        <p:spPr>
          <a:xfrm>
            <a:off x="812686" y="7755911"/>
            <a:ext cx="595651" cy="347711"/>
          </a:xfrm>
          <a:custGeom>
            <a:avLst/>
            <a:gdLst/>
            <a:ahLst/>
            <a:cxnLst/>
            <a:rect l="l" t="t" r="r" b="b"/>
            <a:pathLst>
              <a:path w="595651" h="347711">
                <a:moveTo>
                  <a:pt x="0" y="0"/>
                </a:moveTo>
                <a:lnTo>
                  <a:pt x="595651" y="0"/>
                </a:lnTo>
                <a:lnTo>
                  <a:pt x="595651" y="347711"/>
                </a:lnTo>
                <a:lnTo>
                  <a:pt x="0" y="347711"/>
                </a:lnTo>
                <a:lnTo>
                  <a:pt x="0" y="0"/>
                </a:lnTo>
                <a:close/>
              </a:path>
            </a:pathLst>
          </a:custGeom>
          <a:blipFill>
            <a:blip r:embed="rId12">
              <a:extLst>
                <a:ext uri="{96DAC541-7B7A-43D3-8B79-37D633B846F1}">
                  <asvg:svgBlip xmlns:asvg="http://schemas.microsoft.com/office/drawing/2016/SVG/main" r:embed="rId13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tr-TR"/>
          </a:p>
        </p:txBody>
      </p:sp>
      <p:sp>
        <p:nvSpPr>
          <p:cNvPr id="19" name="Freeform 19"/>
          <p:cNvSpPr/>
          <p:nvPr/>
        </p:nvSpPr>
        <p:spPr>
          <a:xfrm>
            <a:off x="9838607" y="9258300"/>
            <a:ext cx="824341" cy="607951"/>
          </a:xfrm>
          <a:custGeom>
            <a:avLst/>
            <a:gdLst/>
            <a:ahLst/>
            <a:cxnLst/>
            <a:rect l="l" t="t" r="r" b="b"/>
            <a:pathLst>
              <a:path w="824341" h="607951">
                <a:moveTo>
                  <a:pt x="0" y="0"/>
                </a:moveTo>
                <a:lnTo>
                  <a:pt x="824341" y="0"/>
                </a:lnTo>
                <a:lnTo>
                  <a:pt x="824341" y="607951"/>
                </a:lnTo>
                <a:lnTo>
                  <a:pt x="0" y="607951"/>
                </a:lnTo>
                <a:lnTo>
                  <a:pt x="0" y="0"/>
                </a:lnTo>
                <a:close/>
              </a:path>
            </a:pathLst>
          </a:custGeom>
        </p:spPr>
        <p:txBody>
          <a:bodyPr/>
          <a:lstStyle/>
          <a:p>
            <a:endParaRPr lang="tr-TR"/>
          </a:p>
        </p:txBody>
      </p:sp>
      <p:sp>
        <p:nvSpPr>
          <p:cNvPr id="20" name="Freeform 20"/>
          <p:cNvSpPr/>
          <p:nvPr/>
        </p:nvSpPr>
        <p:spPr>
          <a:xfrm>
            <a:off x="10384741" y="9590801"/>
            <a:ext cx="556412" cy="569949"/>
          </a:xfrm>
          <a:custGeom>
            <a:avLst/>
            <a:gdLst/>
            <a:ahLst/>
            <a:cxnLst/>
            <a:rect l="l" t="t" r="r" b="b"/>
            <a:pathLst>
              <a:path w="556412" h="569949">
                <a:moveTo>
                  <a:pt x="0" y="0"/>
                </a:moveTo>
                <a:lnTo>
                  <a:pt x="556413" y="0"/>
                </a:lnTo>
                <a:lnTo>
                  <a:pt x="556413" y="569949"/>
                </a:lnTo>
                <a:lnTo>
                  <a:pt x="0" y="569949"/>
                </a:lnTo>
                <a:lnTo>
                  <a:pt x="0" y="0"/>
                </a:lnTo>
                <a:close/>
              </a:path>
            </a:pathLst>
          </a:custGeom>
          <a:blipFill>
            <a:blip r:embed="rId14">
              <a:extLst>
                <a:ext uri="{96DAC541-7B7A-43D3-8B79-37D633B846F1}">
                  <asvg:svgBlip xmlns:asvg="http://schemas.microsoft.com/office/drawing/2016/SVG/main" r:embed="rId15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tr-TR"/>
          </a:p>
        </p:txBody>
      </p:sp>
      <p:sp>
        <p:nvSpPr>
          <p:cNvPr id="21" name="TextBox 21"/>
          <p:cNvSpPr txBox="1"/>
          <p:nvPr/>
        </p:nvSpPr>
        <p:spPr>
          <a:xfrm>
            <a:off x="812686" y="3394076"/>
            <a:ext cx="7288912" cy="1768946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just">
              <a:lnSpc>
                <a:spcPts val="2800"/>
              </a:lnSpc>
            </a:pP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Beynine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en iyi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şekilde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hükmeden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katılımcının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kazandığı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bu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oyunda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amaç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topu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final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noktasına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ilerletmek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. Sadece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beyin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gücümüzü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kullanarak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oynadığımız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bu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yarışma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farklılığı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ile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ön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plana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çıkıyor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.</a:t>
            </a:r>
          </a:p>
          <a:p>
            <a:pPr algn="l">
              <a:lnSpc>
                <a:spcPts val="2800"/>
              </a:lnSpc>
            </a:pPr>
            <a:endParaRPr lang="en-US" sz="2000" dirty="0">
              <a:solidFill>
                <a:srgbClr val="565656"/>
              </a:solidFill>
              <a:latin typeface="Montserrat"/>
              <a:ea typeface="Montserrat"/>
              <a:cs typeface="Montserrat"/>
              <a:sym typeface="Montserrat"/>
            </a:endParaRPr>
          </a:p>
        </p:txBody>
      </p:sp>
      <p:sp>
        <p:nvSpPr>
          <p:cNvPr id="22" name="TextBox 22"/>
          <p:cNvSpPr txBox="1"/>
          <p:nvPr/>
        </p:nvSpPr>
        <p:spPr>
          <a:xfrm>
            <a:off x="1882048" y="2358708"/>
            <a:ext cx="9440648" cy="35877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2800"/>
              </a:lnSpc>
            </a:pPr>
            <a:r>
              <a:rPr lang="en-US" sz="2000">
                <a:solidFill>
                  <a:srgbClr val="000000"/>
                </a:solidFill>
                <a:latin typeface="Roboto Condensed"/>
                <a:ea typeface="Roboto Condensed"/>
                <a:cs typeface="Roboto Condensed"/>
                <a:sym typeface="Roboto Condensed"/>
              </a:rPr>
              <a:t>FUAYE, LANSMAN, GALA, FESTİVAL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1589642" y="7248731"/>
            <a:ext cx="1276469" cy="356234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0" lvl="0" indent="0" algn="l">
              <a:lnSpc>
                <a:spcPts val="2940"/>
              </a:lnSpc>
              <a:spcBef>
                <a:spcPct val="0"/>
              </a:spcBef>
            </a:pPr>
            <a:r>
              <a:rPr lang="en-US" sz="2100" b="1">
                <a:solidFill>
                  <a:srgbClr val="565656"/>
                </a:solidFill>
                <a:latin typeface="Montserrat Bold"/>
                <a:ea typeface="Montserrat Bold"/>
                <a:cs typeface="Montserrat Bold"/>
                <a:sym typeface="Montserrat Bold"/>
              </a:rPr>
              <a:t>Tüm Gün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1589642" y="7756913"/>
            <a:ext cx="4811158" cy="356234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marL="0" lvl="0" indent="0" algn="l">
              <a:lnSpc>
                <a:spcPts val="2940"/>
              </a:lnSpc>
              <a:spcBef>
                <a:spcPct val="0"/>
              </a:spcBef>
            </a:pPr>
            <a:r>
              <a:rPr lang="en-US" sz="2100" b="1" u="none" strike="noStrike" dirty="0">
                <a:solidFill>
                  <a:srgbClr val="565656"/>
                </a:solidFill>
                <a:latin typeface="Montserrat Bold"/>
                <a:ea typeface="Montserrat Bold"/>
                <a:cs typeface="Montserrat Bold"/>
                <a:sym typeface="Montserrat Bold"/>
              </a:rPr>
              <a:t>1 moderatör, 1 koordinatör, asistan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3593736" y="9528431"/>
            <a:ext cx="5583487" cy="65659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0" lvl="0" indent="0" algn="ctr">
              <a:lnSpc>
                <a:spcPts val="2660"/>
              </a:lnSpc>
              <a:spcBef>
                <a:spcPct val="0"/>
              </a:spcBef>
            </a:pPr>
            <a:r>
              <a:rPr lang="en-US" sz="190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http://www.m3.com.tr/brain-master-challenge/ 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5572493" y="9240719"/>
            <a:ext cx="1818907" cy="350082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marL="0" lvl="0" indent="0" algn="l">
              <a:lnSpc>
                <a:spcPts val="2940"/>
              </a:lnSpc>
              <a:spcBef>
                <a:spcPct val="0"/>
              </a:spcBef>
            </a:pPr>
            <a:r>
              <a:rPr lang="en-US" sz="2100" b="1" dirty="0">
                <a:solidFill>
                  <a:srgbClr val="565656"/>
                </a:solidFill>
                <a:latin typeface="Montserrat Bold"/>
                <a:ea typeface="Montserrat Bold"/>
                <a:cs typeface="Montserrat Bold"/>
                <a:sym typeface="Montserrat Bold"/>
              </a:rPr>
              <a:t>Detaylı bilgi:</a:t>
            </a:r>
          </a:p>
        </p:txBody>
      </p:sp>
      <p:sp>
        <p:nvSpPr>
          <p:cNvPr id="27" name="TextBox 27"/>
          <p:cNvSpPr txBox="1"/>
          <p:nvPr/>
        </p:nvSpPr>
        <p:spPr>
          <a:xfrm>
            <a:off x="1028700" y="9463603"/>
            <a:ext cx="1980378" cy="26670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2160"/>
              </a:lnSpc>
            </a:pPr>
            <a:r>
              <a:rPr lang="en-US" sz="1800" b="1">
                <a:solidFill>
                  <a:srgbClr val="FFFFFF"/>
                </a:solidFill>
                <a:latin typeface="Montserrat Bold"/>
                <a:ea typeface="Montserrat Bold"/>
                <a:cs typeface="Montserrat Bold"/>
                <a:sym typeface="Montserrat Bold"/>
              </a:rPr>
              <a:t>Fiyat: </a:t>
            </a:r>
          </a:p>
        </p:txBody>
      </p:sp>
      <p:sp>
        <p:nvSpPr>
          <p:cNvPr id="28" name="TextBox 28"/>
          <p:cNvSpPr txBox="1"/>
          <p:nvPr/>
        </p:nvSpPr>
        <p:spPr>
          <a:xfrm>
            <a:off x="1127035" y="1522605"/>
            <a:ext cx="9440648" cy="822868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6620"/>
              </a:lnSpc>
            </a:pPr>
            <a:r>
              <a:rPr lang="en-US" sz="4728">
                <a:solidFill>
                  <a:srgbClr val="000000"/>
                </a:solidFill>
                <a:latin typeface="Roboto Condensed"/>
                <a:ea typeface="Roboto Condensed"/>
                <a:cs typeface="Roboto Condensed"/>
                <a:sym typeface="Roboto Condensed"/>
              </a:rPr>
              <a:t>ZİHİN GÜCÜ</a:t>
            </a:r>
          </a:p>
        </p:txBody>
      </p:sp>
    </p:spTree>
  </p:cSld>
  <p:clrMapOvr>
    <a:masterClrMapping/>
  </p:clrMapOvr>
</p:sld>
</file>

<file path=ppt/slides/slide10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2"/>
          <p:cNvGrpSpPr/>
          <p:nvPr/>
        </p:nvGrpSpPr>
        <p:grpSpPr>
          <a:xfrm>
            <a:off x="9414121" y="0"/>
            <a:ext cx="8873880" cy="10287000"/>
            <a:chOff x="0" y="0"/>
            <a:chExt cx="3358824" cy="2709333"/>
          </a:xfrm>
          <a:solidFill>
            <a:schemeClr val="accent5">
              <a:lumMod val="75000"/>
            </a:schemeClr>
          </a:solidFill>
        </p:grpSpPr>
        <p:sp>
          <p:nvSpPr>
            <p:cNvPr id="3" name="Freeform 3"/>
            <p:cNvSpPr/>
            <p:nvPr/>
          </p:nvSpPr>
          <p:spPr>
            <a:xfrm>
              <a:off x="0" y="0"/>
              <a:ext cx="3358824" cy="2709333"/>
            </a:xfrm>
            <a:custGeom>
              <a:avLst/>
              <a:gdLst/>
              <a:ahLst/>
              <a:cxnLst/>
              <a:rect l="l" t="t" r="r" b="b"/>
              <a:pathLst>
                <a:path w="3358824" h="2709333">
                  <a:moveTo>
                    <a:pt x="0" y="0"/>
                  </a:moveTo>
                  <a:lnTo>
                    <a:pt x="3358824" y="0"/>
                  </a:lnTo>
                  <a:lnTo>
                    <a:pt x="3358824" y="2709333"/>
                  </a:lnTo>
                  <a:lnTo>
                    <a:pt x="0" y="2709333"/>
                  </a:lnTo>
                  <a:close/>
                </a:path>
              </a:pathLst>
            </a:custGeom>
            <a:grpFill/>
          </p:spPr>
          <p:txBody>
            <a:bodyPr/>
            <a:lstStyle/>
            <a:p>
              <a:endParaRPr lang="tr-TR"/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0" y="-38100"/>
              <a:ext cx="3358824" cy="2747433"/>
            </a:xfrm>
            <a:prstGeom prst="rect">
              <a:avLst/>
            </a:prstGeom>
            <a:grpFill/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940"/>
                </a:lnSpc>
              </a:pPr>
              <a:endParaRPr/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11653271" y="2195976"/>
            <a:ext cx="3241165" cy="5559935"/>
            <a:chOff x="0" y="0"/>
            <a:chExt cx="4321553" cy="7413246"/>
          </a:xfrm>
        </p:grpSpPr>
        <p:pic>
          <p:nvPicPr>
            <p:cNvPr id="6" name="Picture 6"/>
            <p:cNvPicPr>
              <a:picLocks noChangeAspect="1"/>
            </p:cNvPicPr>
            <p:nvPr/>
          </p:nvPicPr>
          <p:blipFill>
            <a:blip r:embed="rId2"/>
            <a:srcRect l="58151" t="2104" r="14938" b="8508"/>
            <a:stretch>
              <a:fillRect/>
            </a:stretch>
          </p:blipFill>
          <p:spPr>
            <a:xfrm>
              <a:off x="0" y="0"/>
              <a:ext cx="4321553" cy="7413246"/>
            </a:xfrm>
            <a:prstGeom prst="rect">
              <a:avLst/>
            </a:prstGeom>
          </p:spPr>
        </p:pic>
      </p:grpSp>
      <p:grpSp>
        <p:nvGrpSpPr>
          <p:cNvPr id="7" name="Group 7"/>
          <p:cNvGrpSpPr/>
          <p:nvPr/>
        </p:nvGrpSpPr>
        <p:grpSpPr>
          <a:xfrm>
            <a:off x="15046835" y="2195976"/>
            <a:ext cx="3241165" cy="5559935"/>
            <a:chOff x="0" y="0"/>
            <a:chExt cx="4321553" cy="7413246"/>
          </a:xfrm>
        </p:grpSpPr>
        <p:pic>
          <p:nvPicPr>
            <p:cNvPr id="8" name="Picture 8"/>
            <p:cNvPicPr>
              <a:picLocks noChangeAspect="1"/>
            </p:cNvPicPr>
            <p:nvPr/>
          </p:nvPicPr>
          <p:blipFill>
            <a:blip r:embed="rId2"/>
            <a:srcRect l="10790" t="5554" r="63930" b="10476"/>
            <a:stretch>
              <a:fillRect/>
            </a:stretch>
          </p:blipFill>
          <p:spPr>
            <a:xfrm>
              <a:off x="0" y="0"/>
              <a:ext cx="4321553" cy="7413246"/>
            </a:xfrm>
            <a:prstGeom prst="rect">
              <a:avLst/>
            </a:prstGeom>
          </p:spPr>
        </p:pic>
      </p:grpSp>
      <p:sp>
        <p:nvSpPr>
          <p:cNvPr id="9" name="Freeform 9"/>
          <p:cNvSpPr/>
          <p:nvPr/>
        </p:nvSpPr>
        <p:spPr>
          <a:xfrm>
            <a:off x="12400255" y="9021491"/>
            <a:ext cx="3211827" cy="2879938"/>
          </a:xfrm>
          <a:custGeom>
            <a:avLst/>
            <a:gdLst/>
            <a:ahLst/>
            <a:cxnLst/>
            <a:rect l="l" t="t" r="r" b="b"/>
            <a:pathLst>
              <a:path w="3211827" h="2879938">
                <a:moveTo>
                  <a:pt x="0" y="0"/>
                </a:moveTo>
                <a:lnTo>
                  <a:pt x="3211827" y="0"/>
                </a:lnTo>
                <a:lnTo>
                  <a:pt x="3211827" y="2879938"/>
                </a:lnTo>
                <a:lnTo>
                  <a:pt x="0" y="2879938"/>
                </a:lnTo>
                <a:lnTo>
                  <a:pt x="0" y="0"/>
                </a:lnTo>
                <a:close/>
              </a:path>
            </a:pathLst>
          </a:custGeom>
          <a:blipFill>
            <a:blip r:embed="rId3">
              <a:extLst>
                <a:ext uri="{96DAC541-7B7A-43D3-8B79-37D633B846F1}">
                  <asvg:svgBlip xmlns:asvg="http://schemas.microsoft.com/office/drawing/2016/SVG/main" r:embed="rId4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tr-TR"/>
          </a:p>
        </p:txBody>
      </p:sp>
      <p:sp>
        <p:nvSpPr>
          <p:cNvPr id="10" name="Freeform 10"/>
          <p:cNvSpPr/>
          <p:nvPr/>
        </p:nvSpPr>
        <p:spPr>
          <a:xfrm>
            <a:off x="16052795" y="596667"/>
            <a:ext cx="1216708" cy="1216708"/>
          </a:xfrm>
          <a:custGeom>
            <a:avLst/>
            <a:gdLst/>
            <a:ahLst/>
            <a:cxnLst/>
            <a:rect l="l" t="t" r="r" b="b"/>
            <a:pathLst>
              <a:path w="1216708" h="1216708">
                <a:moveTo>
                  <a:pt x="0" y="0"/>
                </a:moveTo>
                <a:lnTo>
                  <a:pt x="1216708" y="0"/>
                </a:lnTo>
                <a:lnTo>
                  <a:pt x="1216708" y="1216708"/>
                </a:lnTo>
                <a:lnTo>
                  <a:pt x="0" y="1216708"/>
                </a:lnTo>
                <a:lnTo>
                  <a:pt x="0" y="0"/>
                </a:lnTo>
                <a:close/>
              </a:path>
            </a:pathLst>
          </a:custGeom>
          <a:blipFill>
            <a:blip r:embed="rId5"/>
            <a:stretch>
              <a:fillRect/>
            </a:stretch>
          </a:blipFill>
          <a:ln cap="sq">
            <a:noFill/>
            <a:prstDash val="solid"/>
            <a:miter/>
          </a:ln>
        </p:spPr>
        <p:txBody>
          <a:bodyPr/>
          <a:lstStyle/>
          <a:p>
            <a:endParaRPr lang="tr-TR"/>
          </a:p>
        </p:txBody>
      </p:sp>
      <p:sp>
        <p:nvSpPr>
          <p:cNvPr id="11" name="Freeform 11"/>
          <p:cNvSpPr/>
          <p:nvPr/>
        </p:nvSpPr>
        <p:spPr>
          <a:xfrm>
            <a:off x="851334" y="596667"/>
            <a:ext cx="2061427" cy="2061427"/>
          </a:xfrm>
          <a:custGeom>
            <a:avLst/>
            <a:gdLst/>
            <a:ahLst/>
            <a:cxnLst/>
            <a:rect l="l" t="t" r="r" b="b"/>
            <a:pathLst>
              <a:path w="2061427" h="2061427">
                <a:moveTo>
                  <a:pt x="0" y="0"/>
                </a:moveTo>
                <a:lnTo>
                  <a:pt x="2061428" y="0"/>
                </a:lnTo>
                <a:lnTo>
                  <a:pt x="2061428" y="2061427"/>
                </a:lnTo>
                <a:lnTo>
                  <a:pt x="0" y="2061427"/>
                </a:lnTo>
                <a:lnTo>
                  <a:pt x="0" y="0"/>
                </a:lnTo>
                <a:close/>
              </a:path>
            </a:pathLst>
          </a:custGeom>
          <a:blipFill>
            <a:blip r:embed="rId6">
              <a:extLst>
                <a:ext uri="{96DAC541-7B7A-43D3-8B79-37D633B846F1}">
                  <asvg:svgBlip xmlns:asvg="http://schemas.microsoft.com/office/drawing/2016/SVG/main" r:embed="rId7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tr-TR"/>
          </a:p>
        </p:txBody>
      </p:sp>
      <p:grpSp>
        <p:nvGrpSpPr>
          <p:cNvPr id="12" name="Group 12"/>
          <p:cNvGrpSpPr/>
          <p:nvPr/>
        </p:nvGrpSpPr>
        <p:grpSpPr>
          <a:xfrm>
            <a:off x="8256852" y="2195976"/>
            <a:ext cx="3241165" cy="5559935"/>
            <a:chOff x="0" y="0"/>
            <a:chExt cx="4321553" cy="7413246"/>
          </a:xfrm>
        </p:grpSpPr>
        <p:pic>
          <p:nvPicPr>
            <p:cNvPr id="13" name="Picture 13"/>
            <p:cNvPicPr>
              <a:picLocks noChangeAspect="1"/>
            </p:cNvPicPr>
            <p:nvPr/>
          </p:nvPicPr>
          <p:blipFill>
            <a:blip r:embed="rId8"/>
            <a:srcRect l="44086" t="6356" r="23319" b="9095"/>
            <a:stretch>
              <a:fillRect/>
            </a:stretch>
          </p:blipFill>
          <p:spPr>
            <a:xfrm>
              <a:off x="0" y="0"/>
              <a:ext cx="4321553" cy="7413246"/>
            </a:xfrm>
            <a:prstGeom prst="rect">
              <a:avLst/>
            </a:prstGeom>
          </p:spPr>
        </p:pic>
      </p:grpSp>
      <p:sp>
        <p:nvSpPr>
          <p:cNvPr id="14" name="Freeform 14"/>
          <p:cNvSpPr/>
          <p:nvPr/>
        </p:nvSpPr>
        <p:spPr>
          <a:xfrm>
            <a:off x="854169" y="7252751"/>
            <a:ext cx="386295" cy="386295"/>
          </a:xfrm>
          <a:custGeom>
            <a:avLst/>
            <a:gdLst/>
            <a:ahLst/>
            <a:cxnLst/>
            <a:rect l="l" t="t" r="r" b="b"/>
            <a:pathLst>
              <a:path w="386295" h="386295">
                <a:moveTo>
                  <a:pt x="0" y="0"/>
                </a:moveTo>
                <a:lnTo>
                  <a:pt x="386295" y="0"/>
                </a:lnTo>
                <a:lnTo>
                  <a:pt x="386295" y="386295"/>
                </a:lnTo>
                <a:lnTo>
                  <a:pt x="0" y="386295"/>
                </a:lnTo>
                <a:lnTo>
                  <a:pt x="0" y="0"/>
                </a:lnTo>
                <a:close/>
              </a:path>
            </a:pathLst>
          </a:custGeom>
          <a:blipFill>
            <a:blip r:embed="rId9">
              <a:extLst>
                <a:ext uri="{96DAC541-7B7A-43D3-8B79-37D633B846F1}">
                  <asvg:svgBlip xmlns:asvg="http://schemas.microsoft.com/office/drawing/2016/SVG/main" r:embed="rId10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tr-TR"/>
          </a:p>
        </p:txBody>
      </p:sp>
      <p:sp>
        <p:nvSpPr>
          <p:cNvPr id="15" name="Freeform 15"/>
          <p:cNvSpPr/>
          <p:nvPr/>
        </p:nvSpPr>
        <p:spPr>
          <a:xfrm>
            <a:off x="812686" y="7755911"/>
            <a:ext cx="595651" cy="347711"/>
          </a:xfrm>
          <a:custGeom>
            <a:avLst/>
            <a:gdLst/>
            <a:ahLst/>
            <a:cxnLst/>
            <a:rect l="l" t="t" r="r" b="b"/>
            <a:pathLst>
              <a:path w="595651" h="347711">
                <a:moveTo>
                  <a:pt x="0" y="0"/>
                </a:moveTo>
                <a:lnTo>
                  <a:pt x="595651" y="0"/>
                </a:lnTo>
                <a:lnTo>
                  <a:pt x="595651" y="347711"/>
                </a:lnTo>
                <a:lnTo>
                  <a:pt x="0" y="347711"/>
                </a:lnTo>
                <a:lnTo>
                  <a:pt x="0" y="0"/>
                </a:lnTo>
                <a:close/>
              </a:path>
            </a:pathLst>
          </a:custGeom>
          <a:blipFill>
            <a:blip r:embed="rId11">
              <a:extLst>
                <a:ext uri="{96DAC541-7B7A-43D3-8B79-37D633B846F1}">
                  <asvg:svgBlip xmlns:asvg="http://schemas.microsoft.com/office/drawing/2016/SVG/main" r:embed="rId12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tr-TR"/>
          </a:p>
        </p:txBody>
      </p:sp>
      <p:sp>
        <p:nvSpPr>
          <p:cNvPr id="19" name="Freeform 19"/>
          <p:cNvSpPr/>
          <p:nvPr/>
        </p:nvSpPr>
        <p:spPr>
          <a:xfrm>
            <a:off x="9838607" y="9258300"/>
            <a:ext cx="824341" cy="607951"/>
          </a:xfrm>
          <a:custGeom>
            <a:avLst/>
            <a:gdLst/>
            <a:ahLst/>
            <a:cxnLst/>
            <a:rect l="l" t="t" r="r" b="b"/>
            <a:pathLst>
              <a:path w="824341" h="607951">
                <a:moveTo>
                  <a:pt x="0" y="0"/>
                </a:moveTo>
                <a:lnTo>
                  <a:pt x="824341" y="0"/>
                </a:lnTo>
                <a:lnTo>
                  <a:pt x="824341" y="607951"/>
                </a:lnTo>
                <a:lnTo>
                  <a:pt x="0" y="607951"/>
                </a:lnTo>
                <a:lnTo>
                  <a:pt x="0" y="0"/>
                </a:lnTo>
                <a:close/>
              </a:path>
            </a:pathLst>
          </a:custGeom>
        </p:spPr>
        <p:txBody>
          <a:bodyPr/>
          <a:lstStyle/>
          <a:p>
            <a:endParaRPr lang="tr-TR"/>
          </a:p>
        </p:txBody>
      </p:sp>
      <p:sp>
        <p:nvSpPr>
          <p:cNvPr id="20" name="Freeform 20"/>
          <p:cNvSpPr/>
          <p:nvPr/>
        </p:nvSpPr>
        <p:spPr>
          <a:xfrm>
            <a:off x="10384741" y="9590801"/>
            <a:ext cx="556412" cy="569949"/>
          </a:xfrm>
          <a:custGeom>
            <a:avLst/>
            <a:gdLst/>
            <a:ahLst/>
            <a:cxnLst/>
            <a:rect l="l" t="t" r="r" b="b"/>
            <a:pathLst>
              <a:path w="556412" h="569949">
                <a:moveTo>
                  <a:pt x="0" y="0"/>
                </a:moveTo>
                <a:lnTo>
                  <a:pt x="556413" y="0"/>
                </a:lnTo>
                <a:lnTo>
                  <a:pt x="556413" y="569949"/>
                </a:lnTo>
                <a:lnTo>
                  <a:pt x="0" y="569949"/>
                </a:lnTo>
                <a:lnTo>
                  <a:pt x="0" y="0"/>
                </a:lnTo>
                <a:close/>
              </a:path>
            </a:pathLst>
          </a:custGeom>
          <a:blipFill>
            <a:blip r:embed="rId13">
              <a:extLst>
                <a:ext uri="{96DAC541-7B7A-43D3-8B79-37D633B846F1}">
                  <asvg:svgBlip xmlns:asvg="http://schemas.microsoft.com/office/drawing/2016/SVG/main" r:embed="rId14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tr-TR"/>
          </a:p>
        </p:txBody>
      </p:sp>
      <p:sp>
        <p:nvSpPr>
          <p:cNvPr id="21" name="TextBox 21"/>
          <p:cNvSpPr txBox="1"/>
          <p:nvPr/>
        </p:nvSpPr>
        <p:spPr>
          <a:xfrm>
            <a:off x="854169" y="3016250"/>
            <a:ext cx="7146831" cy="3923382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just">
              <a:lnSpc>
                <a:spcPts val="2800"/>
              </a:lnSpc>
            </a:pP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Body art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sevenler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,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çılgın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makyajlara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âşık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olanlar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,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dövme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dendiği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vakit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akan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suları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durduranlar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,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bu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etkinliğimize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bayılacaklar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. </a:t>
            </a:r>
          </a:p>
          <a:p>
            <a:pPr algn="just">
              <a:lnSpc>
                <a:spcPts val="2800"/>
              </a:lnSpc>
            </a:pPr>
            <a:endParaRPr lang="en-US" sz="2000" dirty="0">
              <a:solidFill>
                <a:srgbClr val="565656"/>
              </a:solidFill>
              <a:latin typeface="Montserrat"/>
              <a:ea typeface="Montserrat"/>
              <a:cs typeface="Montserrat"/>
              <a:sym typeface="Montserrat"/>
            </a:endParaRPr>
          </a:p>
          <a:p>
            <a:pPr algn="just">
              <a:lnSpc>
                <a:spcPts val="2800"/>
              </a:lnSpc>
            </a:pP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Ebru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sanatı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artık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insan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vücudunda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yapılabiliyor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. Body Marbling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kitreyle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yoğunlaştırılmış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su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üstünde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,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özel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hazırlanmış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boyalarla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oluşturulan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desenlerin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vücudunuz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üzerine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geçirilmesi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yoluyla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yapılan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bir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süsleme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sanatı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. </a:t>
            </a:r>
          </a:p>
          <a:p>
            <a:pPr algn="just">
              <a:lnSpc>
                <a:spcPts val="2800"/>
              </a:lnSpc>
            </a:pPr>
            <a:endParaRPr lang="en-US" sz="2000" dirty="0">
              <a:solidFill>
                <a:srgbClr val="565656"/>
              </a:solidFill>
              <a:latin typeface="Montserrat"/>
              <a:ea typeface="Montserrat"/>
              <a:cs typeface="Montserrat"/>
              <a:sym typeface="Montserrat"/>
            </a:endParaRPr>
          </a:p>
          <a:p>
            <a:pPr algn="just">
              <a:lnSpc>
                <a:spcPts val="2800"/>
              </a:lnSpc>
            </a:pP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Geçici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boyalar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ile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vücut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üzerine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renk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renk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ve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sonsuz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sayıda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desen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basın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.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1882048" y="2358708"/>
            <a:ext cx="9440648" cy="35877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2800"/>
              </a:lnSpc>
            </a:pPr>
            <a:r>
              <a:rPr lang="en-US" sz="2000">
                <a:solidFill>
                  <a:srgbClr val="000000"/>
                </a:solidFill>
                <a:latin typeface="Roboto Condensed"/>
                <a:ea typeface="Roboto Condensed"/>
                <a:cs typeface="Roboto Condensed"/>
                <a:sym typeface="Roboto Condensed"/>
              </a:rPr>
              <a:t>FUAYE, LANSMAN, GALA, FESTİVAL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1589642" y="7248731"/>
            <a:ext cx="1276469" cy="356234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0" lvl="0" indent="0" algn="l">
              <a:lnSpc>
                <a:spcPts val="2940"/>
              </a:lnSpc>
              <a:spcBef>
                <a:spcPct val="0"/>
              </a:spcBef>
            </a:pPr>
            <a:r>
              <a:rPr lang="en-US" sz="2100" b="1">
                <a:solidFill>
                  <a:srgbClr val="565656"/>
                </a:solidFill>
                <a:latin typeface="Montserrat Bold"/>
                <a:ea typeface="Montserrat Bold"/>
                <a:cs typeface="Montserrat Bold"/>
                <a:sym typeface="Montserrat Bold"/>
              </a:rPr>
              <a:t>Tüm Gün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1589642" y="7756913"/>
            <a:ext cx="5162786" cy="356234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marL="0" lvl="0" indent="0" algn="l">
              <a:lnSpc>
                <a:spcPts val="2940"/>
              </a:lnSpc>
              <a:spcBef>
                <a:spcPct val="0"/>
              </a:spcBef>
            </a:pPr>
            <a:r>
              <a:rPr lang="en-US" sz="2100" b="1" u="none" strike="noStrike" dirty="0">
                <a:solidFill>
                  <a:srgbClr val="565656"/>
                </a:solidFill>
                <a:latin typeface="Montserrat Bold"/>
                <a:ea typeface="Montserrat Bold"/>
                <a:cs typeface="Montserrat Bold"/>
                <a:sym typeface="Montserrat Bold"/>
              </a:rPr>
              <a:t>1 moderatör, 1 koordinatör, 1 asistan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3593737" y="9528431"/>
            <a:ext cx="5550264" cy="666144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marL="0" lvl="0" indent="0" algn="ctr">
              <a:lnSpc>
                <a:spcPts val="2660"/>
              </a:lnSpc>
              <a:spcBef>
                <a:spcPct val="0"/>
              </a:spcBef>
            </a:pPr>
            <a:r>
              <a:rPr lang="en-US" sz="19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https://www.m3.com.tr/etkinlik/ebru-atolyesi-body-marbling/ 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5572493" y="9240719"/>
            <a:ext cx="1818907" cy="350082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marL="0" lvl="0" indent="0" algn="l">
              <a:lnSpc>
                <a:spcPts val="2940"/>
              </a:lnSpc>
              <a:spcBef>
                <a:spcPct val="0"/>
              </a:spcBef>
            </a:pPr>
            <a:r>
              <a:rPr lang="en-US" sz="2100" b="1" dirty="0">
                <a:solidFill>
                  <a:srgbClr val="565656"/>
                </a:solidFill>
                <a:latin typeface="Montserrat Bold"/>
                <a:ea typeface="Montserrat Bold"/>
                <a:cs typeface="Montserrat Bold"/>
                <a:sym typeface="Montserrat Bold"/>
              </a:rPr>
              <a:t>Detaylı bilgi:</a:t>
            </a:r>
          </a:p>
        </p:txBody>
      </p:sp>
      <p:sp>
        <p:nvSpPr>
          <p:cNvPr id="27" name="TextBox 27"/>
          <p:cNvSpPr txBox="1"/>
          <p:nvPr/>
        </p:nvSpPr>
        <p:spPr>
          <a:xfrm>
            <a:off x="1028700" y="9463603"/>
            <a:ext cx="1980378" cy="26670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2160"/>
              </a:lnSpc>
            </a:pPr>
            <a:r>
              <a:rPr lang="en-US" sz="1800" b="1">
                <a:solidFill>
                  <a:srgbClr val="FFFFFF"/>
                </a:solidFill>
                <a:latin typeface="Montserrat Bold"/>
                <a:ea typeface="Montserrat Bold"/>
                <a:cs typeface="Montserrat Bold"/>
                <a:sym typeface="Montserrat Bold"/>
              </a:rPr>
              <a:t>Fiyat: </a:t>
            </a:r>
          </a:p>
        </p:txBody>
      </p:sp>
      <p:sp>
        <p:nvSpPr>
          <p:cNvPr id="28" name="TextBox 28"/>
          <p:cNvSpPr txBox="1"/>
          <p:nvPr/>
        </p:nvSpPr>
        <p:spPr>
          <a:xfrm>
            <a:off x="1127035" y="1522605"/>
            <a:ext cx="9440648" cy="822868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6620"/>
              </a:lnSpc>
            </a:pPr>
            <a:r>
              <a:rPr lang="en-US" sz="4728">
                <a:solidFill>
                  <a:srgbClr val="000000"/>
                </a:solidFill>
                <a:latin typeface="Roboto Condensed"/>
                <a:ea typeface="Roboto Condensed"/>
                <a:cs typeface="Roboto Condensed"/>
                <a:sym typeface="Roboto Condensed"/>
              </a:rPr>
              <a:t>BODY MARBLING</a:t>
            </a:r>
          </a:p>
        </p:txBody>
      </p:sp>
    </p:spTree>
  </p:cSld>
  <p:clrMapOvr>
    <a:masterClrMapping/>
  </p:clrMapOvr>
</p:sld>
</file>

<file path=ppt/slides/slide10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2"/>
          <p:cNvGrpSpPr/>
          <p:nvPr/>
        </p:nvGrpSpPr>
        <p:grpSpPr>
          <a:xfrm>
            <a:off x="9414121" y="0"/>
            <a:ext cx="8873880" cy="10287000"/>
            <a:chOff x="0" y="0"/>
            <a:chExt cx="3358824" cy="2709333"/>
          </a:xfrm>
          <a:solidFill>
            <a:schemeClr val="accent5">
              <a:lumMod val="75000"/>
            </a:schemeClr>
          </a:solidFill>
        </p:grpSpPr>
        <p:sp>
          <p:nvSpPr>
            <p:cNvPr id="3" name="Freeform 3"/>
            <p:cNvSpPr/>
            <p:nvPr/>
          </p:nvSpPr>
          <p:spPr>
            <a:xfrm>
              <a:off x="0" y="0"/>
              <a:ext cx="3358824" cy="2709333"/>
            </a:xfrm>
            <a:custGeom>
              <a:avLst/>
              <a:gdLst/>
              <a:ahLst/>
              <a:cxnLst/>
              <a:rect l="l" t="t" r="r" b="b"/>
              <a:pathLst>
                <a:path w="3358824" h="2709333">
                  <a:moveTo>
                    <a:pt x="0" y="0"/>
                  </a:moveTo>
                  <a:lnTo>
                    <a:pt x="3358824" y="0"/>
                  </a:lnTo>
                  <a:lnTo>
                    <a:pt x="3358824" y="2709333"/>
                  </a:lnTo>
                  <a:lnTo>
                    <a:pt x="0" y="2709333"/>
                  </a:lnTo>
                  <a:close/>
                </a:path>
              </a:pathLst>
            </a:custGeom>
            <a:grpFill/>
          </p:spPr>
          <p:txBody>
            <a:bodyPr/>
            <a:lstStyle/>
            <a:p>
              <a:endParaRPr lang="tr-TR"/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0" y="-38100"/>
              <a:ext cx="3358824" cy="2747433"/>
            </a:xfrm>
            <a:prstGeom prst="rect">
              <a:avLst/>
            </a:prstGeom>
            <a:grpFill/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940"/>
                </a:lnSpc>
              </a:pPr>
              <a:endParaRPr/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11653271" y="2195976"/>
            <a:ext cx="3241165" cy="5559935"/>
            <a:chOff x="0" y="0"/>
            <a:chExt cx="4321553" cy="7413246"/>
          </a:xfrm>
        </p:grpSpPr>
        <p:pic>
          <p:nvPicPr>
            <p:cNvPr id="6" name="Picture 6"/>
            <p:cNvPicPr>
              <a:picLocks noChangeAspect="1"/>
            </p:cNvPicPr>
            <p:nvPr/>
          </p:nvPicPr>
          <p:blipFill>
            <a:blip r:embed="rId2"/>
            <a:srcRect l="15215" r="45956"/>
            <a:stretch>
              <a:fillRect/>
            </a:stretch>
          </p:blipFill>
          <p:spPr>
            <a:xfrm>
              <a:off x="0" y="0"/>
              <a:ext cx="4321553" cy="7413246"/>
            </a:xfrm>
            <a:prstGeom prst="rect">
              <a:avLst/>
            </a:prstGeom>
          </p:spPr>
        </p:pic>
      </p:grpSp>
      <p:grpSp>
        <p:nvGrpSpPr>
          <p:cNvPr id="7" name="Group 7"/>
          <p:cNvGrpSpPr/>
          <p:nvPr/>
        </p:nvGrpSpPr>
        <p:grpSpPr>
          <a:xfrm>
            <a:off x="15046835" y="2195976"/>
            <a:ext cx="3241165" cy="5559935"/>
            <a:chOff x="0" y="0"/>
            <a:chExt cx="4321553" cy="7413246"/>
          </a:xfrm>
        </p:grpSpPr>
        <p:pic>
          <p:nvPicPr>
            <p:cNvPr id="8" name="Picture 8"/>
            <p:cNvPicPr>
              <a:picLocks noChangeAspect="1"/>
            </p:cNvPicPr>
            <p:nvPr/>
          </p:nvPicPr>
          <p:blipFill>
            <a:blip r:embed="rId3"/>
            <a:srcRect l="43397" r="23811"/>
            <a:stretch>
              <a:fillRect/>
            </a:stretch>
          </p:blipFill>
          <p:spPr>
            <a:xfrm>
              <a:off x="0" y="0"/>
              <a:ext cx="4321553" cy="7413246"/>
            </a:xfrm>
            <a:prstGeom prst="rect">
              <a:avLst/>
            </a:prstGeom>
          </p:spPr>
        </p:pic>
      </p:grpSp>
      <p:sp>
        <p:nvSpPr>
          <p:cNvPr id="9" name="Freeform 9"/>
          <p:cNvSpPr/>
          <p:nvPr/>
        </p:nvSpPr>
        <p:spPr>
          <a:xfrm>
            <a:off x="12400255" y="9021491"/>
            <a:ext cx="3211827" cy="2879938"/>
          </a:xfrm>
          <a:custGeom>
            <a:avLst/>
            <a:gdLst/>
            <a:ahLst/>
            <a:cxnLst/>
            <a:rect l="l" t="t" r="r" b="b"/>
            <a:pathLst>
              <a:path w="3211827" h="2879938">
                <a:moveTo>
                  <a:pt x="0" y="0"/>
                </a:moveTo>
                <a:lnTo>
                  <a:pt x="3211827" y="0"/>
                </a:lnTo>
                <a:lnTo>
                  <a:pt x="3211827" y="2879938"/>
                </a:lnTo>
                <a:lnTo>
                  <a:pt x="0" y="2879938"/>
                </a:lnTo>
                <a:lnTo>
                  <a:pt x="0" y="0"/>
                </a:lnTo>
                <a:close/>
              </a:path>
            </a:pathLst>
          </a:custGeom>
          <a:blipFill>
            <a:blip r:embed="rId4">
              <a:extLst>
                <a:ext uri="{96DAC541-7B7A-43D3-8B79-37D633B846F1}">
                  <asvg:svgBlip xmlns:asvg="http://schemas.microsoft.com/office/drawing/2016/SVG/main" r:embed="rId5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tr-TR"/>
          </a:p>
        </p:txBody>
      </p:sp>
      <p:sp>
        <p:nvSpPr>
          <p:cNvPr id="10" name="Freeform 10"/>
          <p:cNvSpPr/>
          <p:nvPr/>
        </p:nvSpPr>
        <p:spPr>
          <a:xfrm>
            <a:off x="16052795" y="596667"/>
            <a:ext cx="1216708" cy="1216708"/>
          </a:xfrm>
          <a:custGeom>
            <a:avLst/>
            <a:gdLst/>
            <a:ahLst/>
            <a:cxnLst/>
            <a:rect l="l" t="t" r="r" b="b"/>
            <a:pathLst>
              <a:path w="1216708" h="1216708">
                <a:moveTo>
                  <a:pt x="0" y="0"/>
                </a:moveTo>
                <a:lnTo>
                  <a:pt x="1216708" y="0"/>
                </a:lnTo>
                <a:lnTo>
                  <a:pt x="1216708" y="1216708"/>
                </a:lnTo>
                <a:lnTo>
                  <a:pt x="0" y="1216708"/>
                </a:lnTo>
                <a:lnTo>
                  <a:pt x="0" y="0"/>
                </a:lnTo>
                <a:close/>
              </a:path>
            </a:pathLst>
          </a:custGeom>
          <a:blipFill>
            <a:blip r:embed="rId6"/>
            <a:stretch>
              <a:fillRect/>
            </a:stretch>
          </a:blipFill>
          <a:ln cap="sq">
            <a:noFill/>
            <a:prstDash val="solid"/>
            <a:miter/>
          </a:ln>
        </p:spPr>
        <p:txBody>
          <a:bodyPr/>
          <a:lstStyle/>
          <a:p>
            <a:endParaRPr lang="tr-TR"/>
          </a:p>
        </p:txBody>
      </p:sp>
      <p:sp>
        <p:nvSpPr>
          <p:cNvPr id="11" name="Freeform 11"/>
          <p:cNvSpPr/>
          <p:nvPr/>
        </p:nvSpPr>
        <p:spPr>
          <a:xfrm>
            <a:off x="851334" y="596667"/>
            <a:ext cx="2061427" cy="2061427"/>
          </a:xfrm>
          <a:custGeom>
            <a:avLst/>
            <a:gdLst/>
            <a:ahLst/>
            <a:cxnLst/>
            <a:rect l="l" t="t" r="r" b="b"/>
            <a:pathLst>
              <a:path w="2061427" h="2061427">
                <a:moveTo>
                  <a:pt x="0" y="0"/>
                </a:moveTo>
                <a:lnTo>
                  <a:pt x="2061428" y="0"/>
                </a:lnTo>
                <a:lnTo>
                  <a:pt x="2061428" y="2061427"/>
                </a:lnTo>
                <a:lnTo>
                  <a:pt x="0" y="2061427"/>
                </a:lnTo>
                <a:lnTo>
                  <a:pt x="0" y="0"/>
                </a:lnTo>
                <a:close/>
              </a:path>
            </a:pathLst>
          </a:custGeom>
          <a:blipFill>
            <a:blip r:embed="rId7">
              <a:extLst>
                <a:ext uri="{96DAC541-7B7A-43D3-8B79-37D633B846F1}">
                  <asvg:svgBlip xmlns:asvg="http://schemas.microsoft.com/office/drawing/2016/SVG/main" r:embed="rId8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tr-TR"/>
          </a:p>
        </p:txBody>
      </p:sp>
      <p:sp>
        <p:nvSpPr>
          <p:cNvPr id="12" name="Freeform 12"/>
          <p:cNvSpPr/>
          <p:nvPr/>
        </p:nvSpPr>
        <p:spPr>
          <a:xfrm>
            <a:off x="854169" y="7252751"/>
            <a:ext cx="386295" cy="386295"/>
          </a:xfrm>
          <a:custGeom>
            <a:avLst/>
            <a:gdLst/>
            <a:ahLst/>
            <a:cxnLst/>
            <a:rect l="l" t="t" r="r" b="b"/>
            <a:pathLst>
              <a:path w="386295" h="386295">
                <a:moveTo>
                  <a:pt x="0" y="0"/>
                </a:moveTo>
                <a:lnTo>
                  <a:pt x="386295" y="0"/>
                </a:lnTo>
                <a:lnTo>
                  <a:pt x="386295" y="386295"/>
                </a:lnTo>
                <a:lnTo>
                  <a:pt x="0" y="386295"/>
                </a:lnTo>
                <a:lnTo>
                  <a:pt x="0" y="0"/>
                </a:lnTo>
                <a:close/>
              </a:path>
            </a:pathLst>
          </a:custGeom>
          <a:blipFill>
            <a:blip r:embed="rId9">
              <a:extLst>
                <a:ext uri="{96DAC541-7B7A-43D3-8B79-37D633B846F1}">
                  <asvg:svgBlip xmlns:asvg="http://schemas.microsoft.com/office/drawing/2016/SVG/main" r:embed="rId10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tr-TR"/>
          </a:p>
        </p:txBody>
      </p:sp>
      <p:sp>
        <p:nvSpPr>
          <p:cNvPr id="13" name="Freeform 13"/>
          <p:cNvSpPr/>
          <p:nvPr/>
        </p:nvSpPr>
        <p:spPr>
          <a:xfrm>
            <a:off x="812686" y="7755911"/>
            <a:ext cx="595651" cy="347711"/>
          </a:xfrm>
          <a:custGeom>
            <a:avLst/>
            <a:gdLst/>
            <a:ahLst/>
            <a:cxnLst/>
            <a:rect l="l" t="t" r="r" b="b"/>
            <a:pathLst>
              <a:path w="595651" h="347711">
                <a:moveTo>
                  <a:pt x="0" y="0"/>
                </a:moveTo>
                <a:lnTo>
                  <a:pt x="595651" y="0"/>
                </a:lnTo>
                <a:lnTo>
                  <a:pt x="595651" y="347711"/>
                </a:lnTo>
                <a:lnTo>
                  <a:pt x="0" y="347711"/>
                </a:lnTo>
                <a:lnTo>
                  <a:pt x="0" y="0"/>
                </a:lnTo>
                <a:close/>
              </a:path>
            </a:pathLst>
          </a:custGeom>
          <a:blipFill>
            <a:blip r:embed="rId11">
              <a:extLst>
                <a:ext uri="{96DAC541-7B7A-43D3-8B79-37D633B846F1}">
                  <asvg:svgBlip xmlns:asvg="http://schemas.microsoft.com/office/drawing/2016/SVG/main" r:embed="rId12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tr-TR"/>
          </a:p>
        </p:txBody>
      </p:sp>
      <p:sp>
        <p:nvSpPr>
          <p:cNvPr id="17" name="TextBox 17"/>
          <p:cNvSpPr txBox="1"/>
          <p:nvPr/>
        </p:nvSpPr>
        <p:spPr>
          <a:xfrm>
            <a:off x="1882048" y="2358708"/>
            <a:ext cx="9440648" cy="35877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2800"/>
              </a:lnSpc>
            </a:pPr>
            <a:r>
              <a:rPr lang="en-US" sz="2000">
                <a:solidFill>
                  <a:srgbClr val="000000"/>
                </a:solidFill>
                <a:latin typeface="Roboto Condensed"/>
                <a:ea typeface="Roboto Condensed"/>
                <a:cs typeface="Roboto Condensed"/>
                <a:sym typeface="Roboto Condensed"/>
              </a:rPr>
              <a:t>FUAYE, LANSMAN, GALA, FESTİVAL</a:t>
            </a:r>
          </a:p>
        </p:txBody>
      </p:sp>
      <p:grpSp>
        <p:nvGrpSpPr>
          <p:cNvPr id="18" name="Group 18"/>
          <p:cNvGrpSpPr/>
          <p:nvPr/>
        </p:nvGrpSpPr>
        <p:grpSpPr>
          <a:xfrm>
            <a:off x="8256852" y="2195976"/>
            <a:ext cx="3241165" cy="5559935"/>
            <a:chOff x="0" y="0"/>
            <a:chExt cx="4321553" cy="7413246"/>
          </a:xfrm>
        </p:grpSpPr>
        <p:pic>
          <p:nvPicPr>
            <p:cNvPr id="19" name="Picture 19"/>
            <p:cNvPicPr>
              <a:picLocks noChangeAspect="1"/>
            </p:cNvPicPr>
            <p:nvPr/>
          </p:nvPicPr>
          <p:blipFill>
            <a:blip r:embed="rId13"/>
            <a:srcRect l="61107"/>
            <a:stretch>
              <a:fillRect/>
            </a:stretch>
          </p:blipFill>
          <p:spPr>
            <a:xfrm>
              <a:off x="0" y="0"/>
              <a:ext cx="4321553" cy="7413246"/>
            </a:xfrm>
            <a:prstGeom prst="rect">
              <a:avLst/>
            </a:prstGeom>
          </p:spPr>
        </p:pic>
      </p:grpSp>
      <p:sp>
        <p:nvSpPr>
          <p:cNvPr id="20" name="Freeform 20"/>
          <p:cNvSpPr/>
          <p:nvPr/>
        </p:nvSpPr>
        <p:spPr>
          <a:xfrm>
            <a:off x="9838607" y="9258300"/>
            <a:ext cx="824341" cy="607951"/>
          </a:xfrm>
          <a:custGeom>
            <a:avLst/>
            <a:gdLst/>
            <a:ahLst/>
            <a:cxnLst/>
            <a:rect l="l" t="t" r="r" b="b"/>
            <a:pathLst>
              <a:path w="824341" h="607951">
                <a:moveTo>
                  <a:pt x="0" y="0"/>
                </a:moveTo>
                <a:lnTo>
                  <a:pt x="824341" y="0"/>
                </a:lnTo>
                <a:lnTo>
                  <a:pt x="824341" y="607951"/>
                </a:lnTo>
                <a:lnTo>
                  <a:pt x="0" y="607951"/>
                </a:lnTo>
                <a:lnTo>
                  <a:pt x="0" y="0"/>
                </a:lnTo>
                <a:close/>
              </a:path>
            </a:pathLst>
          </a:custGeom>
        </p:spPr>
        <p:txBody>
          <a:bodyPr/>
          <a:lstStyle/>
          <a:p>
            <a:endParaRPr lang="tr-TR"/>
          </a:p>
        </p:txBody>
      </p:sp>
      <p:sp>
        <p:nvSpPr>
          <p:cNvPr id="21" name="Freeform 21"/>
          <p:cNvSpPr/>
          <p:nvPr/>
        </p:nvSpPr>
        <p:spPr>
          <a:xfrm>
            <a:off x="10384741" y="9590801"/>
            <a:ext cx="556412" cy="569949"/>
          </a:xfrm>
          <a:custGeom>
            <a:avLst/>
            <a:gdLst/>
            <a:ahLst/>
            <a:cxnLst/>
            <a:rect l="l" t="t" r="r" b="b"/>
            <a:pathLst>
              <a:path w="556412" h="569949">
                <a:moveTo>
                  <a:pt x="0" y="0"/>
                </a:moveTo>
                <a:lnTo>
                  <a:pt x="556413" y="0"/>
                </a:lnTo>
                <a:lnTo>
                  <a:pt x="556413" y="569949"/>
                </a:lnTo>
                <a:lnTo>
                  <a:pt x="0" y="569949"/>
                </a:lnTo>
                <a:lnTo>
                  <a:pt x="0" y="0"/>
                </a:lnTo>
                <a:close/>
              </a:path>
            </a:pathLst>
          </a:custGeom>
          <a:blipFill>
            <a:blip r:embed="rId14">
              <a:extLst>
                <a:ext uri="{96DAC541-7B7A-43D3-8B79-37D633B846F1}">
                  <asvg:svgBlip xmlns:asvg="http://schemas.microsoft.com/office/drawing/2016/SVG/main" r:embed="rId15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tr-TR"/>
          </a:p>
        </p:txBody>
      </p:sp>
      <p:sp>
        <p:nvSpPr>
          <p:cNvPr id="22" name="TextBox 22"/>
          <p:cNvSpPr txBox="1"/>
          <p:nvPr/>
        </p:nvSpPr>
        <p:spPr>
          <a:xfrm>
            <a:off x="1589642" y="7248731"/>
            <a:ext cx="1276469" cy="356234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0" lvl="0" indent="0" algn="l">
              <a:lnSpc>
                <a:spcPts val="2940"/>
              </a:lnSpc>
              <a:spcBef>
                <a:spcPct val="0"/>
              </a:spcBef>
            </a:pPr>
            <a:r>
              <a:rPr lang="en-US" sz="2100" b="1">
                <a:solidFill>
                  <a:srgbClr val="565656"/>
                </a:solidFill>
                <a:latin typeface="Montserrat Bold"/>
                <a:ea typeface="Montserrat Bold"/>
                <a:cs typeface="Montserrat Bold"/>
                <a:sym typeface="Montserrat Bold"/>
              </a:rPr>
              <a:t>Tüm Gün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1589642" y="7756913"/>
            <a:ext cx="4887358" cy="356234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marL="0" lvl="0" indent="0" algn="l">
              <a:lnSpc>
                <a:spcPts val="2940"/>
              </a:lnSpc>
              <a:spcBef>
                <a:spcPct val="0"/>
              </a:spcBef>
            </a:pPr>
            <a:r>
              <a:rPr lang="en-US" sz="2100" b="1" u="none" strike="noStrike" dirty="0">
                <a:solidFill>
                  <a:srgbClr val="565656"/>
                </a:solidFill>
                <a:latin typeface="Montserrat Bold"/>
                <a:ea typeface="Montserrat Bold"/>
                <a:cs typeface="Montserrat Bold"/>
                <a:sym typeface="Montserrat Bold"/>
              </a:rPr>
              <a:t>1 moderatör, 1 koordinatör, asistan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812686" y="3179226"/>
            <a:ext cx="7288912" cy="3923382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just">
              <a:lnSpc>
                <a:spcPts val="2800"/>
              </a:lnSpc>
            </a:pP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Eğlence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ve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Rekabet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Bir Arada!</a:t>
            </a:r>
          </a:p>
          <a:p>
            <a:pPr algn="just">
              <a:lnSpc>
                <a:spcPts val="2800"/>
              </a:lnSpc>
            </a:pPr>
            <a:endParaRPr lang="en-US" sz="2000" dirty="0">
              <a:solidFill>
                <a:srgbClr val="565656"/>
              </a:solidFill>
              <a:latin typeface="Montserrat"/>
              <a:ea typeface="Montserrat"/>
              <a:cs typeface="Montserrat"/>
              <a:sym typeface="Montserrat"/>
            </a:endParaRPr>
          </a:p>
          <a:p>
            <a:pPr algn="just">
              <a:lnSpc>
                <a:spcPts val="2800"/>
              </a:lnSpc>
            </a:pP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PlayStation, Nintendo Wii, Xbox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ve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Kinect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ile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kurumsal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etkinliklerinize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odak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,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hareket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ve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eğlence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katıyoruz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!</a:t>
            </a:r>
            <a:endParaRPr lang="tr-TR" sz="2000" dirty="0">
              <a:solidFill>
                <a:srgbClr val="565656"/>
              </a:solidFill>
              <a:latin typeface="Montserrat"/>
              <a:ea typeface="Montserrat"/>
              <a:cs typeface="Montserrat"/>
              <a:sym typeface="Montserrat"/>
            </a:endParaRPr>
          </a:p>
          <a:p>
            <a:pPr algn="just">
              <a:lnSpc>
                <a:spcPts val="2800"/>
              </a:lnSpc>
            </a:pPr>
            <a:endParaRPr lang="en-US" sz="2000" dirty="0">
              <a:solidFill>
                <a:srgbClr val="565656"/>
              </a:solidFill>
              <a:latin typeface="Montserrat"/>
              <a:ea typeface="Montserrat"/>
              <a:cs typeface="Montserrat"/>
              <a:sym typeface="Montserrat"/>
            </a:endParaRPr>
          </a:p>
          <a:p>
            <a:pPr algn="just">
              <a:lnSpc>
                <a:spcPts val="2800"/>
              </a:lnSpc>
            </a:pP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Geniş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oyun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yelpazesiyle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ister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bireysel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ister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takım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halinde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rekabet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edin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,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iş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birliğini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ve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pratik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zekayı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öne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çıkarın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.</a:t>
            </a:r>
            <a:endParaRPr lang="tr-TR" sz="2000" dirty="0">
              <a:solidFill>
                <a:srgbClr val="565656"/>
              </a:solidFill>
              <a:latin typeface="Montserrat"/>
              <a:ea typeface="Montserrat"/>
              <a:cs typeface="Montserrat"/>
              <a:sym typeface="Montserrat"/>
            </a:endParaRPr>
          </a:p>
          <a:p>
            <a:pPr algn="just">
              <a:lnSpc>
                <a:spcPts val="2800"/>
              </a:lnSpc>
            </a:pPr>
            <a:endParaRPr lang="en-US" sz="2000" dirty="0">
              <a:solidFill>
                <a:srgbClr val="565656"/>
              </a:solidFill>
              <a:latin typeface="Montserrat"/>
              <a:ea typeface="Montserrat"/>
              <a:cs typeface="Montserrat"/>
              <a:sym typeface="Montserrat"/>
            </a:endParaRPr>
          </a:p>
          <a:p>
            <a:pPr algn="just">
              <a:lnSpc>
                <a:spcPts val="2800"/>
              </a:lnSpc>
            </a:pP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Dilerseniz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ekipler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arası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mini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bir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olimpiyatla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günü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taçlandırın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!</a:t>
            </a:r>
          </a:p>
          <a:p>
            <a:pPr algn="l">
              <a:lnSpc>
                <a:spcPts val="2800"/>
              </a:lnSpc>
            </a:pPr>
            <a:endParaRPr lang="en-US" sz="2000" dirty="0">
              <a:solidFill>
                <a:srgbClr val="565656"/>
              </a:solidFill>
              <a:latin typeface="Montserrat"/>
              <a:ea typeface="Montserrat"/>
              <a:cs typeface="Montserrat"/>
              <a:sym typeface="Montserrat"/>
            </a:endParaRPr>
          </a:p>
        </p:txBody>
      </p:sp>
      <p:sp>
        <p:nvSpPr>
          <p:cNvPr id="25" name="TextBox 25"/>
          <p:cNvSpPr txBox="1"/>
          <p:nvPr/>
        </p:nvSpPr>
        <p:spPr>
          <a:xfrm>
            <a:off x="1028700" y="9463603"/>
            <a:ext cx="1980378" cy="26670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2160"/>
              </a:lnSpc>
            </a:pPr>
            <a:r>
              <a:rPr lang="en-US" sz="1800" b="1">
                <a:solidFill>
                  <a:srgbClr val="FFFFFF"/>
                </a:solidFill>
                <a:latin typeface="Montserrat Bold"/>
                <a:ea typeface="Montserrat Bold"/>
                <a:cs typeface="Montserrat Bold"/>
                <a:sym typeface="Montserrat Bold"/>
              </a:rPr>
              <a:t>Fiyat: 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3593736" y="9528431"/>
            <a:ext cx="5583487" cy="65659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0" lvl="0" indent="0" algn="ctr">
              <a:lnSpc>
                <a:spcPts val="2660"/>
              </a:lnSpc>
              <a:spcBef>
                <a:spcPct val="0"/>
              </a:spcBef>
            </a:pPr>
            <a:r>
              <a:rPr lang="en-US" sz="190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https://www.m3.com.tr/etkinlik/konsol-oyunlari/ </a:t>
            </a:r>
          </a:p>
        </p:txBody>
      </p:sp>
      <p:sp>
        <p:nvSpPr>
          <p:cNvPr id="27" name="TextBox 27"/>
          <p:cNvSpPr txBox="1"/>
          <p:nvPr/>
        </p:nvSpPr>
        <p:spPr>
          <a:xfrm>
            <a:off x="5572493" y="9240719"/>
            <a:ext cx="1818907" cy="345479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marL="0" lvl="0" indent="0" algn="l">
              <a:lnSpc>
                <a:spcPts val="2940"/>
              </a:lnSpc>
              <a:spcBef>
                <a:spcPct val="0"/>
              </a:spcBef>
            </a:pPr>
            <a:r>
              <a:rPr lang="en-US" sz="2100" b="1" dirty="0">
                <a:solidFill>
                  <a:srgbClr val="565656"/>
                </a:solidFill>
                <a:latin typeface="Montserrat Bold"/>
                <a:ea typeface="Montserrat Bold"/>
                <a:cs typeface="Montserrat Bold"/>
                <a:sym typeface="Montserrat Bold"/>
              </a:rPr>
              <a:t>Detaylı bilgi:</a:t>
            </a:r>
          </a:p>
        </p:txBody>
      </p:sp>
      <p:sp>
        <p:nvSpPr>
          <p:cNvPr id="28" name="TextBox 28"/>
          <p:cNvSpPr txBox="1"/>
          <p:nvPr/>
        </p:nvSpPr>
        <p:spPr>
          <a:xfrm>
            <a:off x="1127035" y="1522605"/>
            <a:ext cx="9440648" cy="822868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6620"/>
              </a:lnSpc>
            </a:pPr>
            <a:r>
              <a:rPr lang="en-US" sz="4728">
                <a:solidFill>
                  <a:srgbClr val="000000"/>
                </a:solidFill>
                <a:latin typeface="Roboto Condensed"/>
                <a:ea typeface="Roboto Condensed"/>
                <a:cs typeface="Roboto Condensed"/>
                <a:sym typeface="Roboto Condensed"/>
              </a:rPr>
              <a:t>KONSOL OYUNLARI</a:t>
            </a:r>
          </a:p>
        </p:txBody>
      </p:sp>
    </p:spTree>
  </p:cSld>
  <p:clrMapOvr>
    <a:masterClrMapping/>
  </p:clrMapOvr>
</p:sld>
</file>

<file path=ppt/slides/slide10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2"/>
          <p:cNvGrpSpPr/>
          <p:nvPr/>
        </p:nvGrpSpPr>
        <p:grpSpPr>
          <a:xfrm>
            <a:off x="9414121" y="0"/>
            <a:ext cx="8873880" cy="10287000"/>
            <a:chOff x="0" y="0"/>
            <a:chExt cx="3358824" cy="2709333"/>
          </a:xfrm>
          <a:solidFill>
            <a:schemeClr val="accent5">
              <a:lumMod val="75000"/>
            </a:schemeClr>
          </a:solidFill>
        </p:grpSpPr>
        <p:sp>
          <p:nvSpPr>
            <p:cNvPr id="3" name="Freeform 3"/>
            <p:cNvSpPr/>
            <p:nvPr/>
          </p:nvSpPr>
          <p:spPr>
            <a:xfrm>
              <a:off x="0" y="0"/>
              <a:ext cx="3358824" cy="2709333"/>
            </a:xfrm>
            <a:custGeom>
              <a:avLst/>
              <a:gdLst/>
              <a:ahLst/>
              <a:cxnLst/>
              <a:rect l="l" t="t" r="r" b="b"/>
              <a:pathLst>
                <a:path w="3358824" h="2709333">
                  <a:moveTo>
                    <a:pt x="0" y="0"/>
                  </a:moveTo>
                  <a:lnTo>
                    <a:pt x="3358824" y="0"/>
                  </a:lnTo>
                  <a:lnTo>
                    <a:pt x="3358824" y="2709333"/>
                  </a:lnTo>
                  <a:lnTo>
                    <a:pt x="0" y="2709333"/>
                  </a:lnTo>
                  <a:close/>
                </a:path>
              </a:pathLst>
            </a:custGeom>
            <a:grpFill/>
          </p:spPr>
          <p:txBody>
            <a:bodyPr/>
            <a:lstStyle/>
            <a:p>
              <a:endParaRPr lang="tr-TR"/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0" y="-38100"/>
              <a:ext cx="3358824" cy="2747433"/>
            </a:xfrm>
            <a:prstGeom prst="rect">
              <a:avLst/>
            </a:prstGeom>
            <a:grpFill/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940"/>
                </a:lnSpc>
              </a:pPr>
              <a:endParaRPr/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11653271" y="2195976"/>
            <a:ext cx="3241165" cy="5559935"/>
            <a:chOff x="0" y="0"/>
            <a:chExt cx="4321553" cy="7413246"/>
          </a:xfrm>
        </p:grpSpPr>
        <p:pic>
          <p:nvPicPr>
            <p:cNvPr id="6" name="Picture 6"/>
            <p:cNvPicPr>
              <a:picLocks noChangeAspect="1"/>
            </p:cNvPicPr>
            <p:nvPr/>
          </p:nvPicPr>
          <p:blipFill>
            <a:blip r:embed="rId2"/>
            <a:srcRect l="63711" r="8484"/>
            <a:stretch>
              <a:fillRect/>
            </a:stretch>
          </p:blipFill>
          <p:spPr>
            <a:xfrm>
              <a:off x="0" y="0"/>
              <a:ext cx="4321553" cy="7413246"/>
            </a:xfrm>
            <a:prstGeom prst="rect">
              <a:avLst/>
            </a:prstGeom>
          </p:spPr>
        </p:pic>
      </p:grpSp>
      <p:grpSp>
        <p:nvGrpSpPr>
          <p:cNvPr id="7" name="Group 7"/>
          <p:cNvGrpSpPr/>
          <p:nvPr/>
        </p:nvGrpSpPr>
        <p:grpSpPr>
          <a:xfrm>
            <a:off x="15046835" y="2195976"/>
            <a:ext cx="3241165" cy="5559935"/>
            <a:chOff x="0" y="0"/>
            <a:chExt cx="4321553" cy="7413246"/>
          </a:xfrm>
        </p:grpSpPr>
        <p:pic>
          <p:nvPicPr>
            <p:cNvPr id="8" name="Picture 8"/>
            <p:cNvPicPr>
              <a:picLocks noChangeAspect="1"/>
            </p:cNvPicPr>
            <p:nvPr/>
          </p:nvPicPr>
          <p:blipFill>
            <a:blip r:embed="rId3"/>
            <a:srcRect l="33778" t="1285" r="21990" b="10272"/>
            <a:stretch>
              <a:fillRect/>
            </a:stretch>
          </p:blipFill>
          <p:spPr>
            <a:xfrm>
              <a:off x="0" y="0"/>
              <a:ext cx="4321553" cy="7413246"/>
            </a:xfrm>
            <a:prstGeom prst="rect">
              <a:avLst/>
            </a:prstGeom>
          </p:spPr>
        </p:pic>
      </p:grpSp>
      <p:sp>
        <p:nvSpPr>
          <p:cNvPr id="9" name="Freeform 9"/>
          <p:cNvSpPr/>
          <p:nvPr/>
        </p:nvSpPr>
        <p:spPr>
          <a:xfrm>
            <a:off x="12400255" y="9021491"/>
            <a:ext cx="3211827" cy="2879938"/>
          </a:xfrm>
          <a:custGeom>
            <a:avLst/>
            <a:gdLst/>
            <a:ahLst/>
            <a:cxnLst/>
            <a:rect l="l" t="t" r="r" b="b"/>
            <a:pathLst>
              <a:path w="3211827" h="2879938">
                <a:moveTo>
                  <a:pt x="0" y="0"/>
                </a:moveTo>
                <a:lnTo>
                  <a:pt x="3211827" y="0"/>
                </a:lnTo>
                <a:lnTo>
                  <a:pt x="3211827" y="2879938"/>
                </a:lnTo>
                <a:lnTo>
                  <a:pt x="0" y="2879938"/>
                </a:lnTo>
                <a:lnTo>
                  <a:pt x="0" y="0"/>
                </a:lnTo>
                <a:close/>
              </a:path>
            </a:pathLst>
          </a:custGeom>
          <a:blipFill>
            <a:blip r:embed="rId4">
              <a:extLst>
                <a:ext uri="{96DAC541-7B7A-43D3-8B79-37D633B846F1}">
                  <asvg:svgBlip xmlns:asvg="http://schemas.microsoft.com/office/drawing/2016/SVG/main" r:embed="rId5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tr-TR"/>
          </a:p>
        </p:txBody>
      </p:sp>
      <p:sp>
        <p:nvSpPr>
          <p:cNvPr id="10" name="Freeform 10"/>
          <p:cNvSpPr/>
          <p:nvPr/>
        </p:nvSpPr>
        <p:spPr>
          <a:xfrm>
            <a:off x="16052795" y="596667"/>
            <a:ext cx="1216708" cy="1216708"/>
          </a:xfrm>
          <a:custGeom>
            <a:avLst/>
            <a:gdLst/>
            <a:ahLst/>
            <a:cxnLst/>
            <a:rect l="l" t="t" r="r" b="b"/>
            <a:pathLst>
              <a:path w="1216708" h="1216708">
                <a:moveTo>
                  <a:pt x="0" y="0"/>
                </a:moveTo>
                <a:lnTo>
                  <a:pt x="1216708" y="0"/>
                </a:lnTo>
                <a:lnTo>
                  <a:pt x="1216708" y="1216708"/>
                </a:lnTo>
                <a:lnTo>
                  <a:pt x="0" y="1216708"/>
                </a:lnTo>
                <a:lnTo>
                  <a:pt x="0" y="0"/>
                </a:lnTo>
                <a:close/>
              </a:path>
            </a:pathLst>
          </a:custGeom>
          <a:blipFill>
            <a:blip r:embed="rId6"/>
            <a:stretch>
              <a:fillRect/>
            </a:stretch>
          </a:blipFill>
          <a:ln cap="sq">
            <a:noFill/>
            <a:prstDash val="solid"/>
            <a:miter/>
          </a:ln>
        </p:spPr>
        <p:txBody>
          <a:bodyPr/>
          <a:lstStyle/>
          <a:p>
            <a:endParaRPr lang="tr-TR"/>
          </a:p>
        </p:txBody>
      </p:sp>
      <p:sp>
        <p:nvSpPr>
          <p:cNvPr id="11" name="Freeform 11"/>
          <p:cNvSpPr/>
          <p:nvPr/>
        </p:nvSpPr>
        <p:spPr>
          <a:xfrm>
            <a:off x="851334" y="596667"/>
            <a:ext cx="2061427" cy="2061427"/>
          </a:xfrm>
          <a:custGeom>
            <a:avLst/>
            <a:gdLst/>
            <a:ahLst/>
            <a:cxnLst/>
            <a:rect l="l" t="t" r="r" b="b"/>
            <a:pathLst>
              <a:path w="2061427" h="2061427">
                <a:moveTo>
                  <a:pt x="0" y="0"/>
                </a:moveTo>
                <a:lnTo>
                  <a:pt x="2061428" y="0"/>
                </a:lnTo>
                <a:lnTo>
                  <a:pt x="2061428" y="2061427"/>
                </a:lnTo>
                <a:lnTo>
                  <a:pt x="0" y="2061427"/>
                </a:lnTo>
                <a:lnTo>
                  <a:pt x="0" y="0"/>
                </a:lnTo>
                <a:close/>
              </a:path>
            </a:pathLst>
          </a:custGeom>
          <a:blipFill>
            <a:blip r:embed="rId7">
              <a:extLst>
                <a:ext uri="{96DAC541-7B7A-43D3-8B79-37D633B846F1}">
                  <asvg:svgBlip xmlns:asvg="http://schemas.microsoft.com/office/drawing/2016/SVG/main" r:embed="rId8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tr-TR"/>
          </a:p>
        </p:txBody>
      </p:sp>
      <p:sp>
        <p:nvSpPr>
          <p:cNvPr id="12" name="Freeform 12"/>
          <p:cNvSpPr/>
          <p:nvPr/>
        </p:nvSpPr>
        <p:spPr>
          <a:xfrm>
            <a:off x="854169" y="7252751"/>
            <a:ext cx="386295" cy="386295"/>
          </a:xfrm>
          <a:custGeom>
            <a:avLst/>
            <a:gdLst/>
            <a:ahLst/>
            <a:cxnLst/>
            <a:rect l="l" t="t" r="r" b="b"/>
            <a:pathLst>
              <a:path w="386295" h="386295">
                <a:moveTo>
                  <a:pt x="0" y="0"/>
                </a:moveTo>
                <a:lnTo>
                  <a:pt x="386295" y="0"/>
                </a:lnTo>
                <a:lnTo>
                  <a:pt x="386295" y="386295"/>
                </a:lnTo>
                <a:lnTo>
                  <a:pt x="0" y="386295"/>
                </a:lnTo>
                <a:lnTo>
                  <a:pt x="0" y="0"/>
                </a:lnTo>
                <a:close/>
              </a:path>
            </a:pathLst>
          </a:custGeom>
          <a:blipFill>
            <a:blip r:embed="rId9">
              <a:extLst>
                <a:ext uri="{96DAC541-7B7A-43D3-8B79-37D633B846F1}">
                  <asvg:svgBlip xmlns:asvg="http://schemas.microsoft.com/office/drawing/2016/SVG/main" r:embed="rId10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tr-TR"/>
          </a:p>
        </p:txBody>
      </p:sp>
      <p:sp>
        <p:nvSpPr>
          <p:cNvPr id="13" name="Freeform 13"/>
          <p:cNvSpPr/>
          <p:nvPr/>
        </p:nvSpPr>
        <p:spPr>
          <a:xfrm>
            <a:off x="812686" y="7755911"/>
            <a:ext cx="595651" cy="347711"/>
          </a:xfrm>
          <a:custGeom>
            <a:avLst/>
            <a:gdLst/>
            <a:ahLst/>
            <a:cxnLst/>
            <a:rect l="l" t="t" r="r" b="b"/>
            <a:pathLst>
              <a:path w="595651" h="347711">
                <a:moveTo>
                  <a:pt x="0" y="0"/>
                </a:moveTo>
                <a:lnTo>
                  <a:pt x="595651" y="0"/>
                </a:lnTo>
                <a:lnTo>
                  <a:pt x="595651" y="347711"/>
                </a:lnTo>
                <a:lnTo>
                  <a:pt x="0" y="347711"/>
                </a:lnTo>
                <a:lnTo>
                  <a:pt x="0" y="0"/>
                </a:lnTo>
                <a:close/>
              </a:path>
            </a:pathLst>
          </a:custGeom>
          <a:blipFill>
            <a:blip r:embed="rId11">
              <a:extLst>
                <a:ext uri="{96DAC541-7B7A-43D3-8B79-37D633B846F1}">
                  <asvg:svgBlip xmlns:asvg="http://schemas.microsoft.com/office/drawing/2016/SVG/main" r:embed="rId12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tr-TR"/>
          </a:p>
        </p:txBody>
      </p:sp>
      <p:sp>
        <p:nvSpPr>
          <p:cNvPr id="14" name="TextBox 14"/>
          <p:cNvSpPr txBox="1"/>
          <p:nvPr/>
        </p:nvSpPr>
        <p:spPr>
          <a:xfrm>
            <a:off x="1882048" y="2358708"/>
            <a:ext cx="9440648" cy="35877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2800"/>
              </a:lnSpc>
            </a:pPr>
            <a:r>
              <a:rPr lang="en-US" sz="2000">
                <a:solidFill>
                  <a:srgbClr val="000000"/>
                </a:solidFill>
                <a:latin typeface="Roboto Condensed"/>
                <a:ea typeface="Roboto Condensed"/>
                <a:cs typeface="Roboto Condensed"/>
                <a:sym typeface="Roboto Condensed"/>
              </a:rPr>
              <a:t>FOTOĞRAF AKTİVİTELERİ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8256852" y="2195976"/>
            <a:ext cx="3241165" cy="5559935"/>
            <a:chOff x="0" y="0"/>
            <a:chExt cx="4321553" cy="7413246"/>
          </a:xfrm>
        </p:grpSpPr>
        <p:pic>
          <p:nvPicPr>
            <p:cNvPr id="16" name="Picture 16"/>
            <p:cNvPicPr>
              <a:picLocks noChangeAspect="1"/>
            </p:cNvPicPr>
            <p:nvPr/>
          </p:nvPicPr>
          <p:blipFill>
            <a:blip r:embed="rId13"/>
            <a:srcRect l="6587" t="5749" r="47281" b="5207"/>
            <a:stretch>
              <a:fillRect/>
            </a:stretch>
          </p:blipFill>
          <p:spPr>
            <a:xfrm>
              <a:off x="0" y="0"/>
              <a:ext cx="4321553" cy="7413246"/>
            </a:xfrm>
            <a:prstGeom prst="rect">
              <a:avLst/>
            </a:prstGeom>
          </p:spPr>
        </p:pic>
      </p:grpSp>
      <p:sp>
        <p:nvSpPr>
          <p:cNvPr id="17" name="TextBox 17"/>
          <p:cNvSpPr txBox="1"/>
          <p:nvPr/>
        </p:nvSpPr>
        <p:spPr>
          <a:xfrm>
            <a:off x="1589642" y="7248731"/>
            <a:ext cx="1276469" cy="356234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0" lvl="0" indent="0" algn="l">
              <a:lnSpc>
                <a:spcPts val="2940"/>
              </a:lnSpc>
              <a:spcBef>
                <a:spcPct val="0"/>
              </a:spcBef>
            </a:pPr>
            <a:r>
              <a:rPr lang="en-US" sz="2100" b="1">
                <a:solidFill>
                  <a:srgbClr val="565656"/>
                </a:solidFill>
                <a:latin typeface="Montserrat Bold"/>
                <a:ea typeface="Montserrat Bold"/>
                <a:cs typeface="Montserrat Bold"/>
                <a:sym typeface="Montserrat Bold"/>
              </a:rPr>
              <a:t>Tüm Gün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1589642" y="7756912"/>
            <a:ext cx="3034784" cy="345479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marL="0" lvl="0" indent="0" algn="l">
              <a:lnSpc>
                <a:spcPts val="2940"/>
              </a:lnSpc>
              <a:spcBef>
                <a:spcPct val="0"/>
              </a:spcBef>
            </a:pPr>
            <a:r>
              <a:rPr lang="en-US" sz="2100" b="1" u="none" strike="noStrike" dirty="0">
                <a:solidFill>
                  <a:srgbClr val="565656"/>
                </a:solidFill>
                <a:latin typeface="Montserrat Bold"/>
                <a:ea typeface="Montserrat Bold"/>
                <a:cs typeface="Montserrat Bold"/>
                <a:sym typeface="Montserrat Bold"/>
              </a:rPr>
              <a:t>1 moderatör, 1 asistan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834810" y="8265546"/>
            <a:ext cx="3127589" cy="345479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marL="0" lvl="0" indent="0" algn="l">
              <a:lnSpc>
                <a:spcPts val="2940"/>
              </a:lnSpc>
              <a:spcBef>
                <a:spcPct val="0"/>
              </a:spcBef>
            </a:pPr>
            <a:r>
              <a:rPr lang="en-US" sz="2100" b="1" u="none" strike="noStrike" dirty="0">
                <a:solidFill>
                  <a:srgbClr val="565656"/>
                </a:solidFill>
                <a:latin typeface="Montserrat Bold"/>
                <a:ea typeface="Montserrat Bold"/>
                <a:cs typeface="Montserrat Bold"/>
                <a:sym typeface="Montserrat Bold"/>
              </a:rPr>
              <a:t>Katılımcı Sayısı: 2-500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12686" y="3179226"/>
            <a:ext cx="7288912" cy="3564309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just">
              <a:lnSpc>
                <a:spcPts val="2800"/>
              </a:lnSpc>
            </a:pP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Kendinizden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oluşturacağınız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ikonik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bir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deneyim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!</a:t>
            </a:r>
          </a:p>
          <a:p>
            <a:pPr algn="just">
              <a:lnSpc>
                <a:spcPts val="2800"/>
              </a:lnSpc>
            </a:pPr>
            <a:endParaRPr lang="en-US" sz="2000" dirty="0">
              <a:solidFill>
                <a:srgbClr val="565656"/>
              </a:solidFill>
              <a:latin typeface="Montserrat"/>
              <a:ea typeface="Montserrat"/>
              <a:cs typeface="Montserrat"/>
              <a:sym typeface="Montserrat"/>
            </a:endParaRPr>
          </a:p>
          <a:p>
            <a:pPr algn="just">
              <a:lnSpc>
                <a:spcPts val="2800"/>
              </a:lnSpc>
            </a:pP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Katılımcılarımız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fotoğraf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çektirerek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kendi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ürünlerini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hazırlamak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üzere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etkinliğe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başlıyor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.</a:t>
            </a:r>
          </a:p>
          <a:p>
            <a:pPr algn="just">
              <a:lnSpc>
                <a:spcPts val="2800"/>
              </a:lnSpc>
            </a:pPr>
            <a:endParaRPr lang="en-US" sz="2000" dirty="0">
              <a:solidFill>
                <a:srgbClr val="565656"/>
              </a:solidFill>
              <a:latin typeface="Montserrat"/>
              <a:ea typeface="Montserrat"/>
              <a:cs typeface="Montserrat"/>
              <a:sym typeface="Montserrat"/>
            </a:endParaRPr>
          </a:p>
          <a:p>
            <a:pPr algn="just">
              <a:lnSpc>
                <a:spcPts val="2800"/>
              </a:lnSpc>
            </a:pP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Çekilen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fotoğraflar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koca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kafa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baskı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şeklinde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hazırlandıktan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sonra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katılımcılara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teslim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ediliyor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.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İster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ev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ister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ofis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masası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dilediğiniz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yerde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bu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hatıranızı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saklayabilirsiniz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!</a:t>
            </a:r>
          </a:p>
          <a:p>
            <a:pPr algn="l">
              <a:lnSpc>
                <a:spcPts val="2800"/>
              </a:lnSpc>
            </a:pPr>
            <a:endParaRPr lang="en-US" sz="2000" dirty="0">
              <a:solidFill>
                <a:srgbClr val="565656"/>
              </a:solidFill>
              <a:latin typeface="Montserrat"/>
              <a:ea typeface="Montserrat"/>
              <a:cs typeface="Montserrat"/>
              <a:sym typeface="Montserrat"/>
            </a:endParaRPr>
          </a:p>
        </p:txBody>
      </p:sp>
      <p:sp>
        <p:nvSpPr>
          <p:cNvPr id="21" name="TextBox 21"/>
          <p:cNvSpPr txBox="1"/>
          <p:nvPr/>
        </p:nvSpPr>
        <p:spPr>
          <a:xfrm>
            <a:off x="1127035" y="1532130"/>
            <a:ext cx="9440648" cy="796833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6480"/>
              </a:lnSpc>
            </a:pPr>
            <a:r>
              <a:rPr lang="en-US" sz="4628">
                <a:solidFill>
                  <a:srgbClr val="000000"/>
                </a:solidFill>
                <a:latin typeface="Roboto Condensed"/>
                <a:ea typeface="Roboto Condensed"/>
                <a:cs typeface="Roboto Condensed"/>
                <a:sym typeface="Roboto Condensed"/>
              </a:rPr>
              <a:t>KOCA KAFALAR / BUBBLE HEAD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3593736" y="9528431"/>
            <a:ext cx="5583487" cy="65659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0" lvl="0" indent="0" algn="ctr">
              <a:lnSpc>
                <a:spcPts val="2660"/>
              </a:lnSpc>
              <a:spcBef>
                <a:spcPct val="0"/>
              </a:spcBef>
            </a:pPr>
            <a:r>
              <a:rPr lang="en-US" sz="190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https://www.m3.com.tr/etkinlik/koca-kafalar-ve-3d-yazici/ 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5572493" y="9240719"/>
            <a:ext cx="1818907" cy="350082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marL="0" lvl="0" indent="0" algn="l">
              <a:lnSpc>
                <a:spcPts val="2940"/>
              </a:lnSpc>
              <a:spcBef>
                <a:spcPct val="0"/>
              </a:spcBef>
            </a:pPr>
            <a:r>
              <a:rPr lang="en-US" sz="2100" b="1" dirty="0">
                <a:solidFill>
                  <a:srgbClr val="565656"/>
                </a:solidFill>
                <a:latin typeface="Montserrat Bold"/>
                <a:ea typeface="Montserrat Bold"/>
                <a:cs typeface="Montserrat Bold"/>
                <a:sym typeface="Montserrat Bold"/>
              </a:rPr>
              <a:t>Detaylı bilgi:</a:t>
            </a:r>
          </a:p>
        </p:txBody>
      </p:sp>
      <p:sp>
        <p:nvSpPr>
          <p:cNvPr id="24" name="Freeform 24"/>
          <p:cNvSpPr/>
          <p:nvPr/>
        </p:nvSpPr>
        <p:spPr>
          <a:xfrm>
            <a:off x="9838607" y="9258300"/>
            <a:ext cx="824341" cy="607951"/>
          </a:xfrm>
          <a:custGeom>
            <a:avLst/>
            <a:gdLst/>
            <a:ahLst/>
            <a:cxnLst/>
            <a:rect l="l" t="t" r="r" b="b"/>
            <a:pathLst>
              <a:path w="824341" h="607951">
                <a:moveTo>
                  <a:pt x="0" y="0"/>
                </a:moveTo>
                <a:lnTo>
                  <a:pt x="824341" y="0"/>
                </a:lnTo>
                <a:lnTo>
                  <a:pt x="824341" y="607951"/>
                </a:lnTo>
                <a:lnTo>
                  <a:pt x="0" y="607951"/>
                </a:lnTo>
                <a:lnTo>
                  <a:pt x="0" y="0"/>
                </a:lnTo>
                <a:close/>
              </a:path>
            </a:pathLst>
          </a:custGeom>
        </p:spPr>
        <p:txBody>
          <a:bodyPr/>
          <a:lstStyle/>
          <a:p>
            <a:endParaRPr lang="tr-TR"/>
          </a:p>
        </p:txBody>
      </p:sp>
      <p:sp>
        <p:nvSpPr>
          <p:cNvPr id="25" name="Freeform 25"/>
          <p:cNvSpPr/>
          <p:nvPr/>
        </p:nvSpPr>
        <p:spPr>
          <a:xfrm>
            <a:off x="10384741" y="9590801"/>
            <a:ext cx="556412" cy="569949"/>
          </a:xfrm>
          <a:custGeom>
            <a:avLst/>
            <a:gdLst/>
            <a:ahLst/>
            <a:cxnLst/>
            <a:rect l="l" t="t" r="r" b="b"/>
            <a:pathLst>
              <a:path w="556412" h="569949">
                <a:moveTo>
                  <a:pt x="0" y="0"/>
                </a:moveTo>
                <a:lnTo>
                  <a:pt x="556413" y="0"/>
                </a:lnTo>
                <a:lnTo>
                  <a:pt x="556413" y="569949"/>
                </a:lnTo>
                <a:lnTo>
                  <a:pt x="0" y="569949"/>
                </a:lnTo>
                <a:lnTo>
                  <a:pt x="0" y="0"/>
                </a:lnTo>
                <a:close/>
              </a:path>
            </a:pathLst>
          </a:custGeom>
          <a:blipFill>
            <a:blip r:embed="rId14">
              <a:extLst>
                <a:ext uri="{96DAC541-7B7A-43D3-8B79-37D633B846F1}">
                  <asvg:svgBlip xmlns:asvg="http://schemas.microsoft.com/office/drawing/2016/SVG/main" r:embed="rId15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tr-TR"/>
          </a:p>
        </p:txBody>
      </p:sp>
      <p:sp>
        <p:nvSpPr>
          <p:cNvPr id="29" name="TextBox 29"/>
          <p:cNvSpPr txBox="1"/>
          <p:nvPr/>
        </p:nvSpPr>
        <p:spPr>
          <a:xfrm>
            <a:off x="1028700" y="9463603"/>
            <a:ext cx="1980378" cy="26670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2160"/>
              </a:lnSpc>
            </a:pPr>
            <a:r>
              <a:rPr lang="en-US" sz="1800" b="1">
                <a:solidFill>
                  <a:srgbClr val="FFFFFF"/>
                </a:solidFill>
                <a:latin typeface="Montserrat Bold"/>
                <a:ea typeface="Montserrat Bold"/>
                <a:cs typeface="Montserrat Bold"/>
                <a:sym typeface="Montserrat Bold"/>
              </a:rPr>
              <a:t>Fiyat: </a:t>
            </a:r>
          </a:p>
        </p:txBody>
      </p:sp>
    </p:spTree>
  </p:cSld>
  <p:clrMapOvr>
    <a:masterClrMapping/>
  </p:clrMapOvr>
</p:sld>
</file>

<file path=ppt/slides/slide10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2"/>
          <p:cNvGrpSpPr/>
          <p:nvPr/>
        </p:nvGrpSpPr>
        <p:grpSpPr>
          <a:xfrm>
            <a:off x="9414121" y="0"/>
            <a:ext cx="8932412" cy="10287000"/>
            <a:chOff x="0" y="0"/>
            <a:chExt cx="3358824" cy="2709333"/>
          </a:xfrm>
          <a:solidFill>
            <a:schemeClr val="accent5">
              <a:lumMod val="75000"/>
            </a:schemeClr>
          </a:solidFill>
        </p:grpSpPr>
        <p:sp>
          <p:nvSpPr>
            <p:cNvPr id="3" name="Freeform 3"/>
            <p:cNvSpPr/>
            <p:nvPr/>
          </p:nvSpPr>
          <p:spPr>
            <a:xfrm>
              <a:off x="0" y="0"/>
              <a:ext cx="3358824" cy="2709333"/>
            </a:xfrm>
            <a:custGeom>
              <a:avLst/>
              <a:gdLst/>
              <a:ahLst/>
              <a:cxnLst/>
              <a:rect l="l" t="t" r="r" b="b"/>
              <a:pathLst>
                <a:path w="3358824" h="2709333">
                  <a:moveTo>
                    <a:pt x="0" y="0"/>
                  </a:moveTo>
                  <a:lnTo>
                    <a:pt x="3358824" y="0"/>
                  </a:lnTo>
                  <a:lnTo>
                    <a:pt x="3358824" y="2709333"/>
                  </a:lnTo>
                  <a:lnTo>
                    <a:pt x="0" y="2709333"/>
                  </a:lnTo>
                  <a:close/>
                </a:path>
              </a:pathLst>
            </a:custGeom>
            <a:grpFill/>
          </p:spPr>
          <p:txBody>
            <a:bodyPr/>
            <a:lstStyle/>
            <a:p>
              <a:endParaRPr lang="tr-TR"/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0" y="-38100"/>
              <a:ext cx="3358824" cy="2747433"/>
            </a:xfrm>
            <a:prstGeom prst="rect">
              <a:avLst/>
            </a:prstGeom>
            <a:grpFill/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940"/>
                </a:lnSpc>
              </a:pPr>
              <a:endParaRPr/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11653271" y="2195976"/>
            <a:ext cx="3241165" cy="5559935"/>
            <a:chOff x="0" y="0"/>
            <a:chExt cx="4321553" cy="7413246"/>
          </a:xfrm>
        </p:grpSpPr>
        <p:pic>
          <p:nvPicPr>
            <p:cNvPr id="6" name="Picture 6"/>
            <p:cNvPicPr>
              <a:picLocks noChangeAspect="1"/>
            </p:cNvPicPr>
            <p:nvPr/>
          </p:nvPicPr>
          <p:blipFill>
            <a:blip r:embed="rId2"/>
            <a:srcRect l="35530" t="5259" r="28619" b="2578"/>
            <a:stretch>
              <a:fillRect/>
            </a:stretch>
          </p:blipFill>
          <p:spPr>
            <a:xfrm>
              <a:off x="0" y="0"/>
              <a:ext cx="4321553" cy="7413246"/>
            </a:xfrm>
            <a:prstGeom prst="rect">
              <a:avLst/>
            </a:prstGeom>
          </p:spPr>
        </p:pic>
      </p:grpSp>
      <p:grpSp>
        <p:nvGrpSpPr>
          <p:cNvPr id="7" name="Group 7"/>
          <p:cNvGrpSpPr/>
          <p:nvPr/>
        </p:nvGrpSpPr>
        <p:grpSpPr>
          <a:xfrm>
            <a:off x="15046835" y="2195976"/>
            <a:ext cx="3241165" cy="5559935"/>
            <a:chOff x="0" y="0"/>
            <a:chExt cx="4321553" cy="7413246"/>
          </a:xfrm>
        </p:grpSpPr>
        <p:pic>
          <p:nvPicPr>
            <p:cNvPr id="8" name="Picture 8"/>
            <p:cNvPicPr>
              <a:picLocks noChangeAspect="1"/>
            </p:cNvPicPr>
            <p:nvPr/>
          </p:nvPicPr>
          <p:blipFill>
            <a:blip r:embed="rId3"/>
            <a:srcRect l="38641" r="38641"/>
            <a:stretch>
              <a:fillRect/>
            </a:stretch>
          </p:blipFill>
          <p:spPr>
            <a:xfrm>
              <a:off x="0" y="0"/>
              <a:ext cx="4321553" cy="7413246"/>
            </a:xfrm>
            <a:prstGeom prst="rect">
              <a:avLst/>
            </a:prstGeom>
          </p:spPr>
        </p:pic>
      </p:grpSp>
      <p:sp>
        <p:nvSpPr>
          <p:cNvPr id="9" name="Freeform 9"/>
          <p:cNvSpPr/>
          <p:nvPr/>
        </p:nvSpPr>
        <p:spPr>
          <a:xfrm>
            <a:off x="12400255" y="9021491"/>
            <a:ext cx="3211827" cy="2879938"/>
          </a:xfrm>
          <a:custGeom>
            <a:avLst/>
            <a:gdLst/>
            <a:ahLst/>
            <a:cxnLst/>
            <a:rect l="l" t="t" r="r" b="b"/>
            <a:pathLst>
              <a:path w="3211827" h="2879938">
                <a:moveTo>
                  <a:pt x="0" y="0"/>
                </a:moveTo>
                <a:lnTo>
                  <a:pt x="3211827" y="0"/>
                </a:lnTo>
                <a:lnTo>
                  <a:pt x="3211827" y="2879938"/>
                </a:lnTo>
                <a:lnTo>
                  <a:pt x="0" y="2879938"/>
                </a:lnTo>
                <a:lnTo>
                  <a:pt x="0" y="0"/>
                </a:lnTo>
                <a:close/>
              </a:path>
            </a:pathLst>
          </a:custGeom>
          <a:blipFill>
            <a:blip r:embed="rId4">
              <a:extLst>
                <a:ext uri="{96DAC541-7B7A-43D3-8B79-37D633B846F1}">
                  <asvg:svgBlip xmlns:asvg="http://schemas.microsoft.com/office/drawing/2016/SVG/main" r:embed="rId5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tr-TR"/>
          </a:p>
        </p:txBody>
      </p:sp>
      <p:sp>
        <p:nvSpPr>
          <p:cNvPr id="10" name="Freeform 10"/>
          <p:cNvSpPr/>
          <p:nvPr/>
        </p:nvSpPr>
        <p:spPr>
          <a:xfrm>
            <a:off x="16052795" y="596667"/>
            <a:ext cx="1216708" cy="1216708"/>
          </a:xfrm>
          <a:custGeom>
            <a:avLst/>
            <a:gdLst/>
            <a:ahLst/>
            <a:cxnLst/>
            <a:rect l="l" t="t" r="r" b="b"/>
            <a:pathLst>
              <a:path w="1216708" h="1216708">
                <a:moveTo>
                  <a:pt x="0" y="0"/>
                </a:moveTo>
                <a:lnTo>
                  <a:pt x="1216708" y="0"/>
                </a:lnTo>
                <a:lnTo>
                  <a:pt x="1216708" y="1216708"/>
                </a:lnTo>
                <a:lnTo>
                  <a:pt x="0" y="1216708"/>
                </a:lnTo>
                <a:lnTo>
                  <a:pt x="0" y="0"/>
                </a:lnTo>
                <a:close/>
              </a:path>
            </a:pathLst>
          </a:custGeom>
          <a:blipFill>
            <a:blip r:embed="rId6"/>
            <a:stretch>
              <a:fillRect/>
            </a:stretch>
          </a:blipFill>
          <a:ln cap="sq">
            <a:noFill/>
            <a:prstDash val="solid"/>
            <a:miter/>
          </a:ln>
        </p:spPr>
        <p:txBody>
          <a:bodyPr/>
          <a:lstStyle/>
          <a:p>
            <a:endParaRPr lang="tr-TR"/>
          </a:p>
        </p:txBody>
      </p:sp>
      <p:sp>
        <p:nvSpPr>
          <p:cNvPr id="11" name="Freeform 11"/>
          <p:cNvSpPr/>
          <p:nvPr/>
        </p:nvSpPr>
        <p:spPr>
          <a:xfrm>
            <a:off x="851334" y="596667"/>
            <a:ext cx="2061427" cy="2061427"/>
          </a:xfrm>
          <a:custGeom>
            <a:avLst/>
            <a:gdLst/>
            <a:ahLst/>
            <a:cxnLst/>
            <a:rect l="l" t="t" r="r" b="b"/>
            <a:pathLst>
              <a:path w="2061427" h="2061427">
                <a:moveTo>
                  <a:pt x="0" y="0"/>
                </a:moveTo>
                <a:lnTo>
                  <a:pt x="2061428" y="0"/>
                </a:lnTo>
                <a:lnTo>
                  <a:pt x="2061428" y="2061427"/>
                </a:lnTo>
                <a:lnTo>
                  <a:pt x="0" y="2061427"/>
                </a:lnTo>
                <a:lnTo>
                  <a:pt x="0" y="0"/>
                </a:lnTo>
                <a:close/>
              </a:path>
            </a:pathLst>
          </a:custGeom>
          <a:blipFill>
            <a:blip r:embed="rId7">
              <a:extLst>
                <a:ext uri="{96DAC541-7B7A-43D3-8B79-37D633B846F1}">
                  <asvg:svgBlip xmlns:asvg="http://schemas.microsoft.com/office/drawing/2016/SVG/main" r:embed="rId8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tr-TR"/>
          </a:p>
        </p:txBody>
      </p:sp>
      <p:grpSp>
        <p:nvGrpSpPr>
          <p:cNvPr id="12" name="Group 12"/>
          <p:cNvGrpSpPr/>
          <p:nvPr/>
        </p:nvGrpSpPr>
        <p:grpSpPr>
          <a:xfrm>
            <a:off x="8256852" y="2195976"/>
            <a:ext cx="3241165" cy="5559935"/>
            <a:chOff x="0" y="0"/>
            <a:chExt cx="4321553" cy="7413246"/>
          </a:xfrm>
        </p:grpSpPr>
        <p:pic>
          <p:nvPicPr>
            <p:cNvPr id="13" name="Picture 13"/>
            <p:cNvPicPr>
              <a:picLocks noChangeAspect="1"/>
            </p:cNvPicPr>
            <p:nvPr/>
          </p:nvPicPr>
          <p:blipFill>
            <a:blip r:embed="rId9"/>
            <a:srcRect l="39987" t="10286" r="33631" b="16642"/>
            <a:stretch>
              <a:fillRect/>
            </a:stretch>
          </p:blipFill>
          <p:spPr>
            <a:xfrm>
              <a:off x="0" y="0"/>
              <a:ext cx="4321553" cy="7413246"/>
            </a:xfrm>
            <a:prstGeom prst="rect">
              <a:avLst/>
            </a:prstGeom>
          </p:spPr>
        </p:pic>
      </p:grpSp>
      <p:sp>
        <p:nvSpPr>
          <p:cNvPr id="14" name="Freeform 14"/>
          <p:cNvSpPr/>
          <p:nvPr/>
        </p:nvSpPr>
        <p:spPr>
          <a:xfrm>
            <a:off x="854169" y="7252751"/>
            <a:ext cx="386295" cy="386295"/>
          </a:xfrm>
          <a:custGeom>
            <a:avLst/>
            <a:gdLst/>
            <a:ahLst/>
            <a:cxnLst/>
            <a:rect l="l" t="t" r="r" b="b"/>
            <a:pathLst>
              <a:path w="386295" h="386295">
                <a:moveTo>
                  <a:pt x="0" y="0"/>
                </a:moveTo>
                <a:lnTo>
                  <a:pt x="386295" y="0"/>
                </a:lnTo>
                <a:lnTo>
                  <a:pt x="386295" y="386295"/>
                </a:lnTo>
                <a:lnTo>
                  <a:pt x="0" y="386295"/>
                </a:lnTo>
                <a:lnTo>
                  <a:pt x="0" y="0"/>
                </a:lnTo>
                <a:close/>
              </a:path>
            </a:pathLst>
          </a:custGeom>
          <a:blipFill>
            <a:blip r:embed="rId10">
              <a:extLst>
                <a:ext uri="{96DAC541-7B7A-43D3-8B79-37D633B846F1}">
                  <asvg:svgBlip xmlns:asvg="http://schemas.microsoft.com/office/drawing/2016/SVG/main" r:embed="rId11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tr-TR"/>
          </a:p>
        </p:txBody>
      </p:sp>
      <p:sp>
        <p:nvSpPr>
          <p:cNvPr id="15" name="Freeform 15"/>
          <p:cNvSpPr/>
          <p:nvPr/>
        </p:nvSpPr>
        <p:spPr>
          <a:xfrm>
            <a:off x="812686" y="7755911"/>
            <a:ext cx="595651" cy="347711"/>
          </a:xfrm>
          <a:custGeom>
            <a:avLst/>
            <a:gdLst/>
            <a:ahLst/>
            <a:cxnLst/>
            <a:rect l="l" t="t" r="r" b="b"/>
            <a:pathLst>
              <a:path w="595651" h="347711">
                <a:moveTo>
                  <a:pt x="0" y="0"/>
                </a:moveTo>
                <a:lnTo>
                  <a:pt x="595651" y="0"/>
                </a:lnTo>
                <a:lnTo>
                  <a:pt x="595651" y="347711"/>
                </a:lnTo>
                <a:lnTo>
                  <a:pt x="0" y="347711"/>
                </a:lnTo>
                <a:lnTo>
                  <a:pt x="0" y="0"/>
                </a:lnTo>
                <a:close/>
              </a:path>
            </a:pathLst>
          </a:custGeom>
          <a:blipFill>
            <a:blip r:embed="rId12">
              <a:extLst>
                <a:ext uri="{96DAC541-7B7A-43D3-8B79-37D633B846F1}">
                  <asvg:svgBlip xmlns:asvg="http://schemas.microsoft.com/office/drawing/2016/SVG/main" r:embed="rId13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tr-TR"/>
          </a:p>
        </p:txBody>
      </p:sp>
      <p:sp>
        <p:nvSpPr>
          <p:cNvPr id="19" name="Freeform 19"/>
          <p:cNvSpPr/>
          <p:nvPr/>
        </p:nvSpPr>
        <p:spPr>
          <a:xfrm>
            <a:off x="9838607" y="9258300"/>
            <a:ext cx="824341" cy="607951"/>
          </a:xfrm>
          <a:custGeom>
            <a:avLst/>
            <a:gdLst/>
            <a:ahLst/>
            <a:cxnLst/>
            <a:rect l="l" t="t" r="r" b="b"/>
            <a:pathLst>
              <a:path w="824341" h="607951">
                <a:moveTo>
                  <a:pt x="0" y="0"/>
                </a:moveTo>
                <a:lnTo>
                  <a:pt x="824341" y="0"/>
                </a:lnTo>
                <a:lnTo>
                  <a:pt x="824341" y="607951"/>
                </a:lnTo>
                <a:lnTo>
                  <a:pt x="0" y="607951"/>
                </a:lnTo>
                <a:lnTo>
                  <a:pt x="0" y="0"/>
                </a:lnTo>
                <a:close/>
              </a:path>
            </a:pathLst>
          </a:custGeom>
        </p:spPr>
        <p:txBody>
          <a:bodyPr/>
          <a:lstStyle/>
          <a:p>
            <a:endParaRPr lang="tr-TR"/>
          </a:p>
        </p:txBody>
      </p:sp>
      <p:sp>
        <p:nvSpPr>
          <p:cNvPr id="20" name="Freeform 20"/>
          <p:cNvSpPr/>
          <p:nvPr/>
        </p:nvSpPr>
        <p:spPr>
          <a:xfrm>
            <a:off x="10384741" y="9590801"/>
            <a:ext cx="556412" cy="569949"/>
          </a:xfrm>
          <a:custGeom>
            <a:avLst/>
            <a:gdLst/>
            <a:ahLst/>
            <a:cxnLst/>
            <a:rect l="l" t="t" r="r" b="b"/>
            <a:pathLst>
              <a:path w="556412" h="569949">
                <a:moveTo>
                  <a:pt x="0" y="0"/>
                </a:moveTo>
                <a:lnTo>
                  <a:pt x="556413" y="0"/>
                </a:lnTo>
                <a:lnTo>
                  <a:pt x="556413" y="569949"/>
                </a:lnTo>
                <a:lnTo>
                  <a:pt x="0" y="569949"/>
                </a:lnTo>
                <a:lnTo>
                  <a:pt x="0" y="0"/>
                </a:lnTo>
                <a:close/>
              </a:path>
            </a:pathLst>
          </a:custGeom>
          <a:blipFill>
            <a:blip r:embed="rId14">
              <a:extLst>
                <a:ext uri="{96DAC541-7B7A-43D3-8B79-37D633B846F1}">
                  <asvg:svgBlip xmlns:asvg="http://schemas.microsoft.com/office/drawing/2016/SVG/main" r:embed="rId15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tr-TR"/>
          </a:p>
        </p:txBody>
      </p:sp>
      <p:sp>
        <p:nvSpPr>
          <p:cNvPr id="21" name="TextBox 21"/>
          <p:cNvSpPr txBox="1"/>
          <p:nvPr/>
        </p:nvSpPr>
        <p:spPr>
          <a:xfrm>
            <a:off x="829209" y="3200500"/>
            <a:ext cx="7019391" cy="3564309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just">
              <a:lnSpc>
                <a:spcPts val="2800"/>
              </a:lnSpc>
            </a:pP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Seçtiğiniz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şarkının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ekranda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sözleri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geçerken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mikrofonu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elinize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alın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ve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başlayın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şarkınızı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söylemeye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...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Dünyaya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Japonya’dan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yayılan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bu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eğlence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türü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sizlerle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buluşuyor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.</a:t>
            </a:r>
          </a:p>
          <a:p>
            <a:pPr algn="just">
              <a:lnSpc>
                <a:spcPts val="2800"/>
              </a:lnSpc>
            </a:pPr>
            <a:endParaRPr lang="en-US" sz="2000" dirty="0">
              <a:solidFill>
                <a:srgbClr val="565656"/>
              </a:solidFill>
              <a:latin typeface="Montserrat"/>
              <a:ea typeface="Montserrat"/>
              <a:cs typeface="Montserrat"/>
              <a:sym typeface="Montserrat"/>
            </a:endParaRPr>
          </a:p>
          <a:p>
            <a:pPr algn="just">
              <a:lnSpc>
                <a:spcPts val="2800"/>
              </a:lnSpc>
            </a:pP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Karaokede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sesinizin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iyi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ya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da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kötü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olması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önemli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değildir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. </a:t>
            </a:r>
          </a:p>
          <a:p>
            <a:pPr algn="just">
              <a:lnSpc>
                <a:spcPts val="2800"/>
              </a:lnSpc>
            </a:pPr>
            <a:endParaRPr lang="en-US" sz="2000" dirty="0">
              <a:solidFill>
                <a:srgbClr val="565656"/>
              </a:solidFill>
              <a:latin typeface="Montserrat"/>
              <a:ea typeface="Montserrat"/>
              <a:cs typeface="Montserrat"/>
              <a:sym typeface="Montserrat"/>
            </a:endParaRPr>
          </a:p>
          <a:p>
            <a:pPr algn="just">
              <a:lnSpc>
                <a:spcPts val="2800"/>
              </a:lnSpc>
            </a:pP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Son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derece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keyifli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bir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eğlence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aracı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olan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Karaokede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önemli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olan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stres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atmak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ve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rahatlamaktır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. </a:t>
            </a:r>
          </a:p>
          <a:p>
            <a:pPr algn="l">
              <a:lnSpc>
                <a:spcPts val="2800"/>
              </a:lnSpc>
            </a:pPr>
            <a:endParaRPr lang="en-US" sz="2000" dirty="0">
              <a:solidFill>
                <a:srgbClr val="565656"/>
              </a:solidFill>
              <a:latin typeface="Montserrat"/>
              <a:ea typeface="Montserrat"/>
              <a:cs typeface="Montserrat"/>
              <a:sym typeface="Montserrat"/>
            </a:endParaRPr>
          </a:p>
        </p:txBody>
      </p:sp>
      <p:sp>
        <p:nvSpPr>
          <p:cNvPr id="22" name="TextBox 22"/>
          <p:cNvSpPr txBox="1"/>
          <p:nvPr/>
        </p:nvSpPr>
        <p:spPr>
          <a:xfrm>
            <a:off x="1882048" y="2358708"/>
            <a:ext cx="9440648" cy="35877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2800"/>
              </a:lnSpc>
            </a:pPr>
            <a:r>
              <a:rPr lang="en-US" sz="2000">
                <a:solidFill>
                  <a:srgbClr val="000000"/>
                </a:solidFill>
                <a:latin typeface="Roboto Condensed"/>
                <a:ea typeface="Roboto Condensed"/>
                <a:cs typeface="Roboto Condensed"/>
                <a:sym typeface="Roboto Condensed"/>
              </a:rPr>
              <a:t>FUAYE, LANSMAN, GALA, FESTİVAL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1589642" y="7248730"/>
            <a:ext cx="1419436" cy="345479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marL="0" lvl="0" indent="0" algn="l">
              <a:lnSpc>
                <a:spcPts val="2940"/>
              </a:lnSpc>
              <a:spcBef>
                <a:spcPct val="0"/>
              </a:spcBef>
            </a:pPr>
            <a:r>
              <a:rPr lang="en-US" sz="2100" b="1" dirty="0">
                <a:solidFill>
                  <a:srgbClr val="565656"/>
                </a:solidFill>
                <a:latin typeface="Montserrat Bold"/>
                <a:ea typeface="Montserrat Bold"/>
                <a:cs typeface="Montserrat Bold"/>
                <a:sym typeface="Montserrat Bold"/>
              </a:rPr>
              <a:t>30-180 dk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1589642" y="7756913"/>
            <a:ext cx="3241164" cy="356234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marL="0" lvl="0" indent="0" algn="l">
              <a:lnSpc>
                <a:spcPts val="2940"/>
              </a:lnSpc>
              <a:spcBef>
                <a:spcPct val="0"/>
              </a:spcBef>
            </a:pPr>
            <a:r>
              <a:rPr lang="en-US" sz="2100" b="1" u="none" strike="noStrike" dirty="0">
                <a:solidFill>
                  <a:srgbClr val="565656"/>
                </a:solidFill>
                <a:latin typeface="Montserrat Bold"/>
                <a:ea typeface="Montserrat Bold"/>
                <a:cs typeface="Montserrat Bold"/>
                <a:sym typeface="Montserrat Bold"/>
              </a:rPr>
              <a:t>1 koordinatör, 1 asistan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3593736" y="9528431"/>
            <a:ext cx="5583487" cy="32321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0" lvl="0" indent="0" algn="ctr">
              <a:lnSpc>
                <a:spcPts val="2660"/>
              </a:lnSpc>
              <a:spcBef>
                <a:spcPct val="0"/>
              </a:spcBef>
            </a:pPr>
            <a:r>
              <a:rPr lang="en-US" sz="190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http://www.m3.com.tr/karaoke-super-star/ 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5572493" y="9240719"/>
            <a:ext cx="1818907" cy="350082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marL="0" lvl="0" indent="0" algn="l">
              <a:lnSpc>
                <a:spcPts val="2940"/>
              </a:lnSpc>
              <a:spcBef>
                <a:spcPct val="0"/>
              </a:spcBef>
            </a:pPr>
            <a:r>
              <a:rPr lang="en-US" sz="2100" b="1" dirty="0">
                <a:solidFill>
                  <a:srgbClr val="565656"/>
                </a:solidFill>
                <a:latin typeface="Montserrat Bold"/>
                <a:ea typeface="Montserrat Bold"/>
                <a:cs typeface="Montserrat Bold"/>
                <a:sym typeface="Montserrat Bold"/>
              </a:rPr>
              <a:t>Detaylı bilgi:</a:t>
            </a:r>
          </a:p>
        </p:txBody>
      </p:sp>
      <p:sp>
        <p:nvSpPr>
          <p:cNvPr id="27" name="TextBox 27"/>
          <p:cNvSpPr txBox="1"/>
          <p:nvPr/>
        </p:nvSpPr>
        <p:spPr>
          <a:xfrm>
            <a:off x="1028700" y="9463603"/>
            <a:ext cx="1980378" cy="26670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2160"/>
              </a:lnSpc>
            </a:pPr>
            <a:r>
              <a:rPr lang="en-US" sz="1800" b="1">
                <a:solidFill>
                  <a:srgbClr val="FFFFFF"/>
                </a:solidFill>
                <a:latin typeface="Montserrat Bold"/>
                <a:ea typeface="Montserrat Bold"/>
                <a:cs typeface="Montserrat Bold"/>
                <a:sym typeface="Montserrat Bold"/>
              </a:rPr>
              <a:t>Fiyat: </a:t>
            </a:r>
          </a:p>
        </p:txBody>
      </p:sp>
      <p:sp>
        <p:nvSpPr>
          <p:cNvPr id="28" name="TextBox 28"/>
          <p:cNvSpPr txBox="1"/>
          <p:nvPr/>
        </p:nvSpPr>
        <p:spPr>
          <a:xfrm>
            <a:off x="1127035" y="1522605"/>
            <a:ext cx="9440648" cy="822868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6620"/>
              </a:lnSpc>
            </a:pPr>
            <a:r>
              <a:rPr lang="en-US" sz="4728">
                <a:solidFill>
                  <a:srgbClr val="000000"/>
                </a:solidFill>
                <a:latin typeface="Roboto Condensed"/>
                <a:ea typeface="Roboto Condensed"/>
                <a:cs typeface="Roboto Condensed"/>
                <a:sym typeface="Roboto Condensed"/>
              </a:rPr>
              <a:t>KARAOKE SUPERSTAR</a:t>
            </a:r>
          </a:p>
        </p:txBody>
      </p:sp>
      <p:sp>
        <p:nvSpPr>
          <p:cNvPr id="29" name="TextBox 29"/>
          <p:cNvSpPr txBox="1"/>
          <p:nvPr/>
        </p:nvSpPr>
        <p:spPr>
          <a:xfrm>
            <a:off x="834810" y="8265546"/>
            <a:ext cx="3127589" cy="345479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marL="0" lvl="0" indent="0" algn="l">
              <a:lnSpc>
                <a:spcPts val="2940"/>
              </a:lnSpc>
              <a:spcBef>
                <a:spcPct val="0"/>
              </a:spcBef>
            </a:pPr>
            <a:r>
              <a:rPr lang="en-US" sz="2100" b="1" u="none" strike="noStrike" dirty="0">
                <a:solidFill>
                  <a:srgbClr val="565656"/>
                </a:solidFill>
                <a:latin typeface="Montserrat Bold"/>
                <a:ea typeface="Montserrat Bold"/>
                <a:cs typeface="Montserrat Bold"/>
                <a:sym typeface="Montserrat Bold"/>
              </a:rPr>
              <a:t>Katılımcı Sayısı: 5-200</a:t>
            </a:r>
          </a:p>
        </p:txBody>
      </p:sp>
      <p:pic>
        <p:nvPicPr>
          <p:cNvPr id="31" name="Resim 30">
            <a:extLst>
              <a:ext uri="{FF2B5EF4-FFF2-40B4-BE49-F238E27FC236}">
                <a16:creationId xmlns:a16="http://schemas.microsoft.com/office/drawing/2014/main" id="{F1CD864A-DCE3-D45C-CFA7-7E600E4A5DF3}"/>
              </a:ext>
            </a:extLst>
          </p:cNvPr>
          <p:cNvPicPr>
            <a:picLocks noChangeAspect="1"/>
          </p:cNvPicPr>
          <p:nvPr/>
        </p:nvPicPr>
        <p:blipFill>
          <a:blip r:embed="rId1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4533" r="25952"/>
          <a:stretch>
            <a:fillRect/>
          </a:stretch>
        </p:blipFill>
        <p:spPr>
          <a:xfrm>
            <a:off x="15046835" y="2195976"/>
            <a:ext cx="3299697" cy="5559934"/>
          </a:xfrm>
          <a:prstGeom prst="rect">
            <a:avLst/>
          </a:prstGeom>
        </p:spPr>
      </p:pic>
    </p:spTree>
  </p:cSld>
  <p:clrMapOvr>
    <a:masterClrMapping/>
  </p:clrMapOvr>
</p:sld>
</file>

<file path=ppt/slides/slide10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2"/>
          <p:cNvGrpSpPr/>
          <p:nvPr/>
        </p:nvGrpSpPr>
        <p:grpSpPr>
          <a:xfrm>
            <a:off x="9414121" y="0"/>
            <a:ext cx="8873880" cy="10287000"/>
            <a:chOff x="0" y="0"/>
            <a:chExt cx="3358824" cy="2709333"/>
          </a:xfrm>
          <a:solidFill>
            <a:schemeClr val="accent5">
              <a:lumMod val="75000"/>
            </a:schemeClr>
          </a:solidFill>
        </p:grpSpPr>
        <p:sp>
          <p:nvSpPr>
            <p:cNvPr id="3" name="Freeform 3"/>
            <p:cNvSpPr/>
            <p:nvPr/>
          </p:nvSpPr>
          <p:spPr>
            <a:xfrm>
              <a:off x="0" y="0"/>
              <a:ext cx="3358824" cy="2709333"/>
            </a:xfrm>
            <a:custGeom>
              <a:avLst/>
              <a:gdLst/>
              <a:ahLst/>
              <a:cxnLst/>
              <a:rect l="l" t="t" r="r" b="b"/>
              <a:pathLst>
                <a:path w="3358824" h="2709333">
                  <a:moveTo>
                    <a:pt x="0" y="0"/>
                  </a:moveTo>
                  <a:lnTo>
                    <a:pt x="3358824" y="0"/>
                  </a:lnTo>
                  <a:lnTo>
                    <a:pt x="3358824" y="2709333"/>
                  </a:lnTo>
                  <a:lnTo>
                    <a:pt x="0" y="2709333"/>
                  </a:lnTo>
                  <a:close/>
                </a:path>
              </a:pathLst>
            </a:custGeom>
            <a:grpFill/>
          </p:spPr>
          <p:txBody>
            <a:bodyPr/>
            <a:lstStyle/>
            <a:p>
              <a:endParaRPr lang="tr-TR"/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0" y="-38100"/>
              <a:ext cx="3358824" cy="2747433"/>
            </a:xfrm>
            <a:prstGeom prst="rect">
              <a:avLst/>
            </a:prstGeom>
            <a:grpFill/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940"/>
                </a:lnSpc>
              </a:pPr>
              <a:endParaRPr/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11653271" y="2195976"/>
            <a:ext cx="3241165" cy="5559935"/>
            <a:chOff x="0" y="0"/>
            <a:chExt cx="4321553" cy="7413246"/>
          </a:xfrm>
        </p:grpSpPr>
        <p:pic>
          <p:nvPicPr>
            <p:cNvPr id="6" name="Picture 6"/>
            <p:cNvPicPr>
              <a:picLocks noChangeAspect="1"/>
            </p:cNvPicPr>
            <p:nvPr/>
          </p:nvPicPr>
          <p:blipFill>
            <a:blip r:embed="rId2"/>
            <a:srcRect l="19220" t="12059" r="47104" b="14985"/>
            <a:stretch>
              <a:fillRect/>
            </a:stretch>
          </p:blipFill>
          <p:spPr>
            <a:xfrm>
              <a:off x="0" y="0"/>
              <a:ext cx="4321553" cy="7413246"/>
            </a:xfrm>
            <a:prstGeom prst="rect">
              <a:avLst/>
            </a:prstGeom>
          </p:spPr>
        </p:pic>
      </p:grpSp>
      <p:grpSp>
        <p:nvGrpSpPr>
          <p:cNvPr id="7" name="Group 7"/>
          <p:cNvGrpSpPr/>
          <p:nvPr/>
        </p:nvGrpSpPr>
        <p:grpSpPr>
          <a:xfrm>
            <a:off x="15046835" y="2195976"/>
            <a:ext cx="3241165" cy="5559935"/>
            <a:chOff x="0" y="0"/>
            <a:chExt cx="4321553" cy="7413246"/>
          </a:xfrm>
        </p:grpSpPr>
        <p:pic>
          <p:nvPicPr>
            <p:cNvPr id="8" name="Picture 8"/>
            <p:cNvPicPr>
              <a:picLocks noChangeAspect="1"/>
            </p:cNvPicPr>
            <p:nvPr/>
          </p:nvPicPr>
          <p:blipFill>
            <a:blip r:embed="rId3"/>
            <a:srcRect l="38641" r="38641"/>
            <a:stretch>
              <a:fillRect/>
            </a:stretch>
          </p:blipFill>
          <p:spPr>
            <a:xfrm>
              <a:off x="0" y="0"/>
              <a:ext cx="4321553" cy="7413246"/>
            </a:xfrm>
            <a:prstGeom prst="rect">
              <a:avLst/>
            </a:prstGeom>
          </p:spPr>
        </p:pic>
      </p:grpSp>
      <p:sp>
        <p:nvSpPr>
          <p:cNvPr id="9" name="Freeform 9"/>
          <p:cNvSpPr/>
          <p:nvPr/>
        </p:nvSpPr>
        <p:spPr>
          <a:xfrm>
            <a:off x="12400255" y="9021491"/>
            <a:ext cx="3211827" cy="2879938"/>
          </a:xfrm>
          <a:custGeom>
            <a:avLst/>
            <a:gdLst/>
            <a:ahLst/>
            <a:cxnLst/>
            <a:rect l="l" t="t" r="r" b="b"/>
            <a:pathLst>
              <a:path w="3211827" h="2879938">
                <a:moveTo>
                  <a:pt x="0" y="0"/>
                </a:moveTo>
                <a:lnTo>
                  <a:pt x="3211827" y="0"/>
                </a:lnTo>
                <a:lnTo>
                  <a:pt x="3211827" y="2879938"/>
                </a:lnTo>
                <a:lnTo>
                  <a:pt x="0" y="2879938"/>
                </a:lnTo>
                <a:lnTo>
                  <a:pt x="0" y="0"/>
                </a:lnTo>
                <a:close/>
              </a:path>
            </a:pathLst>
          </a:custGeom>
          <a:blipFill>
            <a:blip r:embed="rId4">
              <a:extLst>
                <a:ext uri="{96DAC541-7B7A-43D3-8B79-37D633B846F1}">
                  <asvg:svgBlip xmlns:asvg="http://schemas.microsoft.com/office/drawing/2016/SVG/main" r:embed="rId5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tr-TR"/>
          </a:p>
        </p:txBody>
      </p:sp>
      <p:sp>
        <p:nvSpPr>
          <p:cNvPr id="10" name="Freeform 10"/>
          <p:cNvSpPr/>
          <p:nvPr/>
        </p:nvSpPr>
        <p:spPr>
          <a:xfrm>
            <a:off x="16052795" y="596667"/>
            <a:ext cx="1216708" cy="1216708"/>
          </a:xfrm>
          <a:custGeom>
            <a:avLst/>
            <a:gdLst/>
            <a:ahLst/>
            <a:cxnLst/>
            <a:rect l="l" t="t" r="r" b="b"/>
            <a:pathLst>
              <a:path w="1216708" h="1216708">
                <a:moveTo>
                  <a:pt x="0" y="0"/>
                </a:moveTo>
                <a:lnTo>
                  <a:pt x="1216708" y="0"/>
                </a:lnTo>
                <a:lnTo>
                  <a:pt x="1216708" y="1216708"/>
                </a:lnTo>
                <a:lnTo>
                  <a:pt x="0" y="1216708"/>
                </a:lnTo>
                <a:lnTo>
                  <a:pt x="0" y="0"/>
                </a:lnTo>
                <a:close/>
              </a:path>
            </a:pathLst>
          </a:custGeom>
          <a:blipFill>
            <a:blip r:embed="rId6"/>
            <a:stretch>
              <a:fillRect/>
            </a:stretch>
          </a:blipFill>
          <a:ln cap="sq">
            <a:noFill/>
            <a:prstDash val="solid"/>
            <a:miter/>
          </a:ln>
        </p:spPr>
        <p:txBody>
          <a:bodyPr/>
          <a:lstStyle/>
          <a:p>
            <a:endParaRPr lang="tr-TR"/>
          </a:p>
        </p:txBody>
      </p:sp>
      <p:sp>
        <p:nvSpPr>
          <p:cNvPr id="11" name="Freeform 11"/>
          <p:cNvSpPr/>
          <p:nvPr/>
        </p:nvSpPr>
        <p:spPr>
          <a:xfrm>
            <a:off x="851334" y="596667"/>
            <a:ext cx="2061427" cy="2061427"/>
          </a:xfrm>
          <a:custGeom>
            <a:avLst/>
            <a:gdLst/>
            <a:ahLst/>
            <a:cxnLst/>
            <a:rect l="l" t="t" r="r" b="b"/>
            <a:pathLst>
              <a:path w="2061427" h="2061427">
                <a:moveTo>
                  <a:pt x="0" y="0"/>
                </a:moveTo>
                <a:lnTo>
                  <a:pt x="2061428" y="0"/>
                </a:lnTo>
                <a:lnTo>
                  <a:pt x="2061428" y="2061427"/>
                </a:lnTo>
                <a:lnTo>
                  <a:pt x="0" y="2061427"/>
                </a:lnTo>
                <a:lnTo>
                  <a:pt x="0" y="0"/>
                </a:lnTo>
                <a:close/>
              </a:path>
            </a:pathLst>
          </a:custGeom>
          <a:blipFill>
            <a:blip r:embed="rId7">
              <a:extLst>
                <a:ext uri="{96DAC541-7B7A-43D3-8B79-37D633B846F1}">
                  <asvg:svgBlip xmlns:asvg="http://schemas.microsoft.com/office/drawing/2016/SVG/main" r:embed="rId8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tr-TR"/>
          </a:p>
        </p:txBody>
      </p:sp>
      <p:grpSp>
        <p:nvGrpSpPr>
          <p:cNvPr id="12" name="Group 12"/>
          <p:cNvGrpSpPr/>
          <p:nvPr/>
        </p:nvGrpSpPr>
        <p:grpSpPr>
          <a:xfrm>
            <a:off x="8256852" y="2195976"/>
            <a:ext cx="3241165" cy="5559935"/>
            <a:chOff x="0" y="0"/>
            <a:chExt cx="4321553" cy="7413246"/>
          </a:xfrm>
        </p:grpSpPr>
        <p:pic>
          <p:nvPicPr>
            <p:cNvPr id="13" name="Picture 13"/>
            <p:cNvPicPr>
              <a:picLocks noChangeAspect="1"/>
            </p:cNvPicPr>
            <p:nvPr/>
          </p:nvPicPr>
          <p:blipFill>
            <a:blip r:embed="rId9"/>
            <a:srcRect l="28166" t="5044" r="36949" b="5043"/>
            <a:stretch>
              <a:fillRect/>
            </a:stretch>
          </p:blipFill>
          <p:spPr>
            <a:xfrm>
              <a:off x="0" y="0"/>
              <a:ext cx="4321553" cy="7413246"/>
            </a:xfrm>
            <a:prstGeom prst="rect">
              <a:avLst/>
            </a:prstGeom>
          </p:spPr>
        </p:pic>
      </p:grpSp>
      <p:sp>
        <p:nvSpPr>
          <p:cNvPr id="14" name="Freeform 14"/>
          <p:cNvSpPr/>
          <p:nvPr/>
        </p:nvSpPr>
        <p:spPr>
          <a:xfrm>
            <a:off x="854169" y="7252751"/>
            <a:ext cx="386295" cy="386295"/>
          </a:xfrm>
          <a:custGeom>
            <a:avLst/>
            <a:gdLst/>
            <a:ahLst/>
            <a:cxnLst/>
            <a:rect l="l" t="t" r="r" b="b"/>
            <a:pathLst>
              <a:path w="386295" h="386295">
                <a:moveTo>
                  <a:pt x="0" y="0"/>
                </a:moveTo>
                <a:lnTo>
                  <a:pt x="386295" y="0"/>
                </a:lnTo>
                <a:lnTo>
                  <a:pt x="386295" y="386295"/>
                </a:lnTo>
                <a:lnTo>
                  <a:pt x="0" y="386295"/>
                </a:lnTo>
                <a:lnTo>
                  <a:pt x="0" y="0"/>
                </a:lnTo>
                <a:close/>
              </a:path>
            </a:pathLst>
          </a:custGeom>
          <a:blipFill>
            <a:blip r:embed="rId10">
              <a:extLst>
                <a:ext uri="{96DAC541-7B7A-43D3-8B79-37D633B846F1}">
                  <asvg:svgBlip xmlns:asvg="http://schemas.microsoft.com/office/drawing/2016/SVG/main" r:embed="rId11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tr-TR"/>
          </a:p>
        </p:txBody>
      </p:sp>
      <p:sp>
        <p:nvSpPr>
          <p:cNvPr id="15" name="Freeform 15"/>
          <p:cNvSpPr/>
          <p:nvPr/>
        </p:nvSpPr>
        <p:spPr>
          <a:xfrm>
            <a:off x="812686" y="7755911"/>
            <a:ext cx="595651" cy="347711"/>
          </a:xfrm>
          <a:custGeom>
            <a:avLst/>
            <a:gdLst/>
            <a:ahLst/>
            <a:cxnLst/>
            <a:rect l="l" t="t" r="r" b="b"/>
            <a:pathLst>
              <a:path w="595651" h="347711">
                <a:moveTo>
                  <a:pt x="0" y="0"/>
                </a:moveTo>
                <a:lnTo>
                  <a:pt x="595651" y="0"/>
                </a:lnTo>
                <a:lnTo>
                  <a:pt x="595651" y="347711"/>
                </a:lnTo>
                <a:lnTo>
                  <a:pt x="0" y="347711"/>
                </a:lnTo>
                <a:lnTo>
                  <a:pt x="0" y="0"/>
                </a:lnTo>
                <a:close/>
              </a:path>
            </a:pathLst>
          </a:custGeom>
          <a:blipFill>
            <a:blip r:embed="rId12">
              <a:extLst>
                <a:ext uri="{96DAC541-7B7A-43D3-8B79-37D633B846F1}">
                  <asvg:svgBlip xmlns:asvg="http://schemas.microsoft.com/office/drawing/2016/SVG/main" r:embed="rId13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tr-TR"/>
          </a:p>
        </p:txBody>
      </p:sp>
      <p:sp>
        <p:nvSpPr>
          <p:cNvPr id="19" name="Freeform 19"/>
          <p:cNvSpPr/>
          <p:nvPr/>
        </p:nvSpPr>
        <p:spPr>
          <a:xfrm>
            <a:off x="9838607" y="9258300"/>
            <a:ext cx="824341" cy="607951"/>
          </a:xfrm>
          <a:custGeom>
            <a:avLst/>
            <a:gdLst/>
            <a:ahLst/>
            <a:cxnLst/>
            <a:rect l="l" t="t" r="r" b="b"/>
            <a:pathLst>
              <a:path w="824341" h="607951">
                <a:moveTo>
                  <a:pt x="0" y="0"/>
                </a:moveTo>
                <a:lnTo>
                  <a:pt x="824341" y="0"/>
                </a:lnTo>
                <a:lnTo>
                  <a:pt x="824341" y="607951"/>
                </a:lnTo>
                <a:lnTo>
                  <a:pt x="0" y="607951"/>
                </a:lnTo>
                <a:lnTo>
                  <a:pt x="0" y="0"/>
                </a:lnTo>
                <a:close/>
              </a:path>
            </a:pathLst>
          </a:custGeom>
        </p:spPr>
        <p:txBody>
          <a:bodyPr/>
          <a:lstStyle/>
          <a:p>
            <a:endParaRPr lang="tr-TR"/>
          </a:p>
        </p:txBody>
      </p:sp>
      <p:sp>
        <p:nvSpPr>
          <p:cNvPr id="20" name="Freeform 20"/>
          <p:cNvSpPr/>
          <p:nvPr/>
        </p:nvSpPr>
        <p:spPr>
          <a:xfrm>
            <a:off x="10384741" y="9590801"/>
            <a:ext cx="556412" cy="569949"/>
          </a:xfrm>
          <a:custGeom>
            <a:avLst/>
            <a:gdLst/>
            <a:ahLst/>
            <a:cxnLst/>
            <a:rect l="l" t="t" r="r" b="b"/>
            <a:pathLst>
              <a:path w="556412" h="569949">
                <a:moveTo>
                  <a:pt x="0" y="0"/>
                </a:moveTo>
                <a:lnTo>
                  <a:pt x="556413" y="0"/>
                </a:lnTo>
                <a:lnTo>
                  <a:pt x="556413" y="569949"/>
                </a:lnTo>
                <a:lnTo>
                  <a:pt x="0" y="569949"/>
                </a:lnTo>
                <a:lnTo>
                  <a:pt x="0" y="0"/>
                </a:lnTo>
                <a:close/>
              </a:path>
            </a:pathLst>
          </a:custGeom>
          <a:blipFill>
            <a:blip r:embed="rId14">
              <a:extLst>
                <a:ext uri="{96DAC541-7B7A-43D3-8B79-37D633B846F1}">
                  <asvg:svgBlip xmlns:asvg="http://schemas.microsoft.com/office/drawing/2016/SVG/main" r:embed="rId15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tr-TR"/>
          </a:p>
        </p:txBody>
      </p:sp>
      <p:sp>
        <p:nvSpPr>
          <p:cNvPr id="21" name="TextBox 21"/>
          <p:cNvSpPr txBox="1"/>
          <p:nvPr/>
        </p:nvSpPr>
        <p:spPr>
          <a:xfrm>
            <a:off x="829209" y="3200500"/>
            <a:ext cx="7171791" cy="3205236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just">
              <a:lnSpc>
                <a:spcPts val="2800"/>
              </a:lnSpc>
            </a:pP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Orkestramız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sahnede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.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Yıldızımız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ise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siz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ve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takımınız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!</a:t>
            </a:r>
          </a:p>
          <a:p>
            <a:pPr algn="just">
              <a:lnSpc>
                <a:spcPts val="2800"/>
              </a:lnSpc>
            </a:pPr>
            <a:endParaRPr lang="en-US" sz="2000" dirty="0">
              <a:solidFill>
                <a:srgbClr val="565656"/>
              </a:solidFill>
              <a:latin typeface="Montserrat"/>
              <a:ea typeface="Montserrat"/>
              <a:cs typeface="Montserrat"/>
              <a:sym typeface="Montserrat"/>
            </a:endParaRPr>
          </a:p>
          <a:p>
            <a:pPr algn="just">
              <a:lnSpc>
                <a:spcPts val="2800"/>
              </a:lnSpc>
            </a:pP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400’ün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üzerinde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repertuarı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olan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yetenekli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grubumuz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, 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seçeceğiniz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şarkılara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eşlik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etmek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üzere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sizleri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bekliyor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. </a:t>
            </a:r>
          </a:p>
          <a:p>
            <a:pPr algn="just">
              <a:lnSpc>
                <a:spcPts val="2800"/>
              </a:lnSpc>
            </a:pPr>
            <a:endParaRPr lang="en-US" sz="2000" dirty="0">
              <a:solidFill>
                <a:srgbClr val="565656"/>
              </a:solidFill>
              <a:latin typeface="Montserrat"/>
              <a:ea typeface="Montserrat"/>
              <a:cs typeface="Montserrat"/>
              <a:sym typeface="Montserrat"/>
            </a:endParaRPr>
          </a:p>
          <a:p>
            <a:pPr algn="just">
              <a:lnSpc>
                <a:spcPts val="2800"/>
              </a:lnSpc>
            </a:pP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Şarkı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sözleri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için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endişelenmenize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hiç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gerek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yok;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onlar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da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takip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etmeniz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için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önünüzde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hazır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sizleri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bekliyor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. Size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ve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takımıza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da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günün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yıldızı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olmak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kalıyor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.</a:t>
            </a:r>
          </a:p>
          <a:p>
            <a:pPr algn="l">
              <a:lnSpc>
                <a:spcPts val="2800"/>
              </a:lnSpc>
            </a:pPr>
            <a:endParaRPr lang="en-US" sz="2000" dirty="0">
              <a:solidFill>
                <a:srgbClr val="565656"/>
              </a:solidFill>
              <a:latin typeface="Montserrat"/>
              <a:ea typeface="Montserrat"/>
              <a:cs typeface="Montserrat"/>
              <a:sym typeface="Montserrat"/>
            </a:endParaRPr>
          </a:p>
        </p:txBody>
      </p:sp>
      <p:sp>
        <p:nvSpPr>
          <p:cNvPr id="22" name="TextBox 22"/>
          <p:cNvSpPr txBox="1"/>
          <p:nvPr/>
        </p:nvSpPr>
        <p:spPr>
          <a:xfrm>
            <a:off x="1882048" y="2358708"/>
            <a:ext cx="9440648" cy="35877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2800"/>
              </a:lnSpc>
            </a:pPr>
            <a:r>
              <a:rPr lang="en-US" sz="2000">
                <a:solidFill>
                  <a:srgbClr val="000000"/>
                </a:solidFill>
                <a:latin typeface="Roboto Condensed"/>
                <a:ea typeface="Roboto Condensed"/>
                <a:cs typeface="Roboto Condensed"/>
                <a:sym typeface="Roboto Condensed"/>
              </a:rPr>
              <a:t>FUAYE, LANSMAN, GALA, FESTİVAL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1589642" y="7248730"/>
            <a:ext cx="1419436" cy="345479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marL="0" lvl="0" indent="0" algn="l">
              <a:lnSpc>
                <a:spcPts val="2940"/>
              </a:lnSpc>
              <a:spcBef>
                <a:spcPct val="0"/>
              </a:spcBef>
            </a:pPr>
            <a:r>
              <a:rPr lang="en-US" sz="2100" b="1">
                <a:solidFill>
                  <a:srgbClr val="565656"/>
                </a:solidFill>
                <a:latin typeface="Montserrat Bold"/>
                <a:ea typeface="Montserrat Bold"/>
                <a:cs typeface="Montserrat Bold"/>
                <a:sym typeface="Montserrat Bold"/>
              </a:rPr>
              <a:t>30-180 dk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1589642" y="7756913"/>
            <a:ext cx="4734958" cy="356234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marL="0" lvl="0" indent="0" algn="l">
              <a:lnSpc>
                <a:spcPts val="2940"/>
              </a:lnSpc>
              <a:spcBef>
                <a:spcPct val="0"/>
              </a:spcBef>
            </a:pPr>
            <a:r>
              <a:rPr lang="en-US" sz="2100" b="1" dirty="0">
                <a:solidFill>
                  <a:srgbClr val="565656"/>
                </a:solidFill>
                <a:latin typeface="Montserrat Bold"/>
                <a:ea typeface="Montserrat Bold"/>
                <a:cs typeface="Montserrat Bold"/>
                <a:sym typeface="Montserrat Bold"/>
              </a:rPr>
              <a:t>4 </a:t>
            </a:r>
            <a:r>
              <a:rPr lang="en-US" sz="2100" b="1" dirty="0" err="1">
                <a:solidFill>
                  <a:srgbClr val="565656"/>
                </a:solidFill>
                <a:latin typeface="Montserrat Bold"/>
                <a:ea typeface="Montserrat Bold"/>
                <a:cs typeface="Montserrat Bold"/>
                <a:sym typeface="Montserrat Bold"/>
              </a:rPr>
              <a:t>müzisyen</a:t>
            </a:r>
            <a:r>
              <a:rPr lang="en-US" sz="2100" b="1" dirty="0">
                <a:solidFill>
                  <a:srgbClr val="565656"/>
                </a:solidFill>
                <a:latin typeface="Montserrat Bold"/>
                <a:ea typeface="Montserrat Bold"/>
                <a:cs typeface="Montserrat Bold"/>
                <a:sym typeface="Montserrat Bold"/>
              </a:rPr>
              <a:t>, </a:t>
            </a:r>
            <a:r>
              <a:rPr lang="en-US" sz="2100" b="1" u="none" strike="noStrike" dirty="0">
                <a:solidFill>
                  <a:srgbClr val="565656"/>
                </a:solidFill>
                <a:latin typeface="Montserrat Bold"/>
                <a:ea typeface="Montserrat Bold"/>
                <a:cs typeface="Montserrat Bold"/>
                <a:sym typeface="Montserrat Bold"/>
              </a:rPr>
              <a:t>1 koordinatör, asistan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3593736" y="9528431"/>
            <a:ext cx="5583487" cy="32321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0" lvl="0" indent="0" algn="ctr">
              <a:lnSpc>
                <a:spcPts val="2660"/>
              </a:lnSpc>
              <a:spcBef>
                <a:spcPct val="0"/>
              </a:spcBef>
            </a:pPr>
            <a:r>
              <a:rPr lang="en-US" sz="190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http://www.m3.com.tr/canli-karaoke/ 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5572493" y="9240719"/>
            <a:ext cx="1818907" cy="350082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marL="0" lvl="0" indent="0" algn="l">
              <a:lnSpc>
                <a:spcPts val="2940"/>
              </a:lnSpc>
              <a:spcBef>
                <a:spcPct val="0"/>
              </a:spcBef>
            </a:pPr>
            <a:r>
              <a:rPr lang="en-US" sz="2100" b="1" dirty="0">
                <a:solidFill>
                  <a:srgbClr val="565656"/>
                </a:solidFill>
                <a:latin typeface="Montserrat Bold"/>
                <a:ea typeface="Montserrat Bold"/>
                <a:cs typeface="Montserrat Bold"/>
                <a:sym typeface="Montserrat Bold"/>
              </a:rPr>
              <a:t>Detaylı bilgi:</a:t>
            </a:r>
          </a:p>
        </p:txBody>
      </p:sp>
      <p:sp>
        <p:nvSpPr>
          <p:cNvPr id="27" name="TextBox 27"/>
          <p:cNvSpPr txBox="1"/>
          <p:nvPr/>
        </p:nvSpPr>
        <p:spPr>
          <a:xfrm>
            <a:off x="1028700" y="9463603"/>
            <a:ext cx="1980378" cy="26670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2160"/>
              </a:lnSpc>
            </a:pPr>
            <a:r>
              <a:rPr lang="en-US" sz="1800" b="1">
                <a:solidFill>
                  <a:srgbClr val="FFFFFF"/>
                </a:solidFill>
                <a:latin typeface="Montserrat Bold"/>
                <a:ea typeface="Montserrat Bold"/>
                <a:cs typeface="Montserrat Bold"/>
                <a:sym typeface="Montserrat Bold"/>
              </a:rPr>
              <a:t>Fiyat: </a:t>
            </a:r>
          </a:p>
        </p:txBody>
      </p:sp>
      <p:sp>
        <p:nvSpPr>
          <p:cNvPr id="28" name="TextBox 28"/>
          <p:cNvSpPr txBox="1"/>
          <p:nvPr/>
        </p:nvSpPr>
        <p:spPr>
          <a:xfrm>
            <a:off x="1127035" y="1522605"/>
            <a:ext cx="9440648" cy="822868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6620"/>
              </a:lnSpc>
            </a:pPr>
            <a:r>
              <a:rPr lang="en-US" sz="4728">
                <a:solidFill>
                  <a:srgbClr val="000000"/>
                </a:solidFill>
                <a:latin typeface="Roboto Condensed"/>
                <a:ea typeface="Roboto Condensed"/>
                <a:cs typeface="Roboto Condensed"/>
                <a:sym typeface="Roboto Condensed"/>
              </a:rPr>
              <a:t>CANLI KARAOKE</a:t>
            </a:r>
          </a:p>
        </p:txBody>
      </p:sp>
      <p:sp>
        <p:nvSpPr>
          <p:cNvPr id="29" name="TextBox 29"/>
          <p:cNvSpPr txBox="1"/>
          <p:nvPr/>
        </p:nvSpPr>
        <p:spPr>
          <a:xfrm>
            <a:off x="834810" y="8265547"/>
            <a:ext cx="3203789" cy="356234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marL="0" lvl="0" indent="0" algn="l">
              <a:lnSpc>
                <a:spcPts val="2940"/>
              </a:lnSpc>
              <a:spcBef>
                <a:spcPct val="0"/>
              </a:spcBef>
            </a:pPr>
            <a:r>
              <a:rPr lang="en-US" sz="2100" b="1" u="none" strike="noStrike" dirty="0">
                <a:solidFill>
                  <a:srgbClr val="565656"/>
                </a:solidFill>
                <a:latin typeface="Montserrat Bold"/>
                <a:ea typeface="Montserrat Bold"/>
                <a:cs typeface="Montserrat Bold"/>
                <a:sym typeface="Montserrat Bold"/>
              </a:rPr>
              <a:t>Katılımcı Sayısı: 5-200</a:t>
            </a:r>
          </a:p>
        </p:txBody>
      </p:sp>
      <p:pic>
        <p:nvPicPr>
          <p:cNvPr id="31" name="Resim 30">
            <a:extLst>
              <a:ext uri="{FF2B5EF4-FFF2-40B4-BE49-F238E27FC236}">
                <a16:creationId xmlns:a16="http://schemas.microsoft.com/office/drawing/2014/main" id="{D8C00FB3-B79F-BEE1-A4F0-FAA72466022F}"/>
              </a:ext>
            </a:extLst>
          </p:cNvPr>
          <p:cNvPicPr>
            <a:picLocks noChangeAspect="1"/>
          </p:cNvPicPr>
          <p:nvPr/>
        </p:nvPicPr>
        <p:blipFill>
          <a:blip r:embed="rId1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44283" r="16517"/>
          <a:stretch>
            <a:fillRect/>
          </a:stretch>
        </p:blipFill>
        <p:spPr>
          <a:xfrm>
            <a:off x="15017389" y="2148319"/>
            <a:ext cx="3270611" cy="5607592"/>
          </a:xfrm>
          <a:prstGeom prst="rect">
            <a:avLst/>
          </a:prstGeom>
        </p:spPr>
      </p:pic>
    </p:spTree>
  </p:cSld>
  <p:clrMapOvr>
    <a:masterClrMapping/>
  </p:clrMapOvr>
</p:sld>
</file>

<file path=ppt/slides/slide10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2"/>
          <p:cNvGrpSpPr/>
          <p:nvPr/>
        </p:nvGrpSpPr>
        <p:grpSpPr>
          <a:xfrm>
            <a:off x="9414121" y="0"/>
            <a:ext cx="8924964" cy="10287000"/>
            <a:chOff x="0" y="0"/>
            <a:chExt cx="3358824" cy="2709333"/>
          </a:xfrm>
          <a:solidFill>
            <a:schemeClr val="accent5">
              <a:lumMod val="75000"/>
            </a:schemeClr>
          </a:solidFill>
        </p:grpSpPr>
        <p:sp>
          <p:nvSpPr>
            <p:cNvPr id="3" name="Freeform 3"/>
            <p:cNvSpPr/>
            <p:nvPr/>
          </p:nvSpPr>
          <p:spPr>
            <a:xfrm>
              <a:off x="0" y="0"/>
              <a:ext cx="3358824" cy="2709333"/>
            </a:xfrm>
            <a:custGeom>
              <a:avLst/>
              <a:gdLst/>
              <a:ahLst/>
              <a:cxnLst/>
              <a:rect l="l" t="t" r="r" b="b"/>
              <a:pathLst>
                <a:path w="3358824" h="2709333">
                  <a:moveTo>
                    <a:pt x="0" y="0"/>
                  </a:moveTo>
                  <a:lnTo>
                    <a:pt x="3358824" y="0"/>
                  </a:lnTo>
                  <a:lnTo>
                    <a:pt x="3358824" y="2709333"/>
                  </a:lnTo>
                  <a:lnTo>
                    <a:pt x="0" y="2709333"/>
                  </a:lnTo>
                  <a:close/>
                </a:path>
              </a:pathLst>
            </a:custGeom>
            <a:grpFill/>
          </p:spPr>
          <p:txBody>
            <a:bodyPr/>
            <a:lstStyle/>
            <a:p>
              <a:endParaRPr lang="tr-TR"/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0" y="-38100"/>
              <a:ext cx="3358824" cy="2747433"/>
            </a:xfrm>
            <a:prstGeom prst="rect">
              <a:avLst/>
            </a:prstGeom>
            <a:grpFill/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940"/>
                </a:lnSpc>
              </a:pPr>
              <a:endParaRPr/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11653271" y="2195976"/>
            <a:ext cx="3241165" cy="5559935"/>
            <a:chOff x="0" y="0"/>
            <a:chExt cx="4321553" cy="7413246"/>
          </a:xfrm>
        </p:grpSpPr>
        <p:pic>
          <p:nvPicPr>
            <p:cNvPr id="6" name="Picture 6"/>
            <p:cNvPicPr>
              <a:picLocks noChangeAspect="1"/>
            </p:cNvPicPr>
            <p:nvPr/>
          </p:nvPicPr>
          <p:blipFill>
            <a:blip r:embed="rId2"/>
            <a:srcRect l="30550" r="30550"/>
            <a:stretch>
              <a:fillRect/>
            </a:stretch>
          </p:blipFill>
          <p:spPr>
            <a:xfrm>
              <a:off x="0" y="0"/>
              <a:ext cx="4321553" cy="7413246"/>
            </a:xfrm>
            <a:prstGeom prst="rect">
              <a:avLst/>
            </a:prstGeom>
          </p:spPr>
        </p:pic>
      </p:grpSp>
      <p:grpSp>
        <p:nvGrpSpPr>
          <p:cNvPr id="7" name="Group 7"/>
          <p:cNvGrpSpPr/>
          <p:nvPr/>
        </p:nvGrpSpPr>
        <p:grpSpPr>
          <a:xfrm>
            <a:off x="15046835" y="2195976"/>
            <a:ext cx="3241165" cy="5559935"/>
            <a:chOff x="0" y="0"/>
            <a:chExt cx="4321553" cy="7413246"/>
          </a:xfrm>
        </p:grpSpPr>
        <p:pic>
          <p:nvPicPr>
            <p:cNvPr id="8" name="Picture 8"/>
            <p:cNvPicPr>
              <a:picLocks noChangeAspect="1"/>
            </p:cNvPicPr>
            <p:nvPr/>
          </p:nvPicPr>
          <p:blipFill>
            <a:blip r:embed="rId3"/>
            <a:srcRect l="38641" r="38641"/>
            <a:stretch>
              <a:fillRect/>
            </a:stretch>
          </p:blipFill>
          <p:spPr>
            <a:xfrm>
              <a:off x="0" y="0"/>
              <a:ext cx="4321553" cy="7413246"/>
            </a:xfrm>
            <a:prstGeom prst="rect">
              <a:avLst/>
            </a:prstGeom>
          </p:spPr>
        </p:pic>
      </p:grpSp>
      <p:sp>
        <p:nvSpPr>
          <p:cNvPr id="9" name="Freeform 9"/>
          <p:cNvSpPr/>
          <p:nvPr/>
        </p:nvSpPr>
        <p:spPr>
          <a:xfrm>
            <a:off x="12400255" y="9021491"/>
            <a:ext cx="3211827" cy="2879938"/>
          </a:xfrm>
          <a:custGeom>
            <a:avLst/>
            <a:gdLst/>
            <a:ahLst/>
            <a:cxnLst/>
            <a:rect l="l" t="t" r="r" b="b"/>
            <a:pathLst>
              <a:path w="3211827" h="2879938">
                <a:moveTo>
                  <a:pt x="0" y="0"/>
                </a:moveTo>
                <a:lnTo>
                  <a:pt x="3211827" y="0"/>
                </a:lnTo>
                <a:lnTo>
                  <a:pt x="3211827" y="2879938"/>
                </a:lnTo>
                <a:lnTo>
                  <a:pt x="0" y="2879938"/>
                </a:lnTo>
                <a:lnTo>
                  <a:pt x="0" y="0"/>
                </a:lnTo>
                <a:close/>
              </a:path>
            </a:pathLst>
          </a:custGeom>
          <a:blipFill>
            <a:blip r:embed="rId4">
              <a:extLst>
                <a:ext uri="{96DAC541-7B7A-43D3-8B79-37D633B846F1}">
                  <asvg:svgBlip xmlns:asvg="http://schemas.microsoft.com/office/drawing/2016/SVG/main" r:embed="rId5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tr-TR"/>
          </a:p>
        </p:txBody>
      </p:sp>
      <p:sp>
        <p:nvSpPr>
          <p:cNvPr id="10" name="Freeform 10"/>
          <p:cNvSpPr/>
          <p:nvPr/>
        </p:nvSpPr>
        <p:spPr>
          <a:xfrm>
            <a:off x="16052795" y="596667"/>
            <a:ext cx="1216708" cy="1216708"/>
          </a:xfrm>
          <a:custGeom>
            <a:avLst/>
            <a:gdLst/>
            <a:ahLst/>
            <a:cxnLst/>
            <a:rect l="l" t="t" r="r" b="b"/>
            <a:pathLst>
              <a:path w="1216708" h="1216708">
                <a:moveTo>
                  <a:pt x="0" y="0"/>
                </a:moveTo>
                <a:lnTo>
                  <a:pt x="1216708" y="0"/>
                </a:lnTo>
                <a:lnTo>
                  <a:pt x="1216708" y="1216708"/>
                </a:lnTo>
                <a:lnTo>
                  <a:pt x="0" y="1216708"/>
                </a:lnTo>
                <a:lnTo>
                  <a:pt x="0" y="0"/>
                </a:lnTo>
                <a:close/>
              </a:path>
            </a:pathLst>
          </a:custGeom>
          <a:blipFill>
            <a:blip r:embed="rId6"/>
            <a:stretch>
              <a:fillRect/>
            </a:stretch>
          </a:blipFill>
          <a:ln cap="sq">
            <a:noFill/>
            <a:prstDash val="solid"/>
            <a:miter/>
          </a:ln>
        </p:spPr>
        <p:txBody>
          <a:bodyPr/>
          <a:lstStyle/>
          <a:p>
            <a:endParaRPr lang="tr-TR"/>
          </a:p>
        </p:txBody>
      </p:sp>
      <p:sp>
        <p:nvSpPr>
          <p:cNvPr id="11" name="Freeform 11"/>
          <p:cNvSpPr/>
          <p:nvPr/>
        </p:nvSpPr>
        <p:spPr>
          <a:xfrm>
            <a:off x="851334" y="596667"/>
            <a:ext cx="2061427" cy="2061427"/>
          </a:xfrm>
          <a:custGeom>
            <a:avLst/>
            <a:gdLst/>
            <a:ahLst/>
            <a:cxnLst/>
            <a:rect l="l" t="t" r="r" b="b"/>
            <a:pathLst>
              <a:path w="2061427" h="2061427">
                <a:moveTo>
                  <a:pt x="0" y="0"/>
                </a:moveTo>
                <a:lnTo>
                  <a:pt x="2061428" y="0"/>
                </a:lnTo>
                <a:lnTo>
                  <a:pt x="2061428" y="2061427"/>
                </a:lnTo>
                <a:lnTo>
                  <a:pt x="0" y="2061427"/>
                </a:lnTo>
                <a:lnTo>
                  <a:pt x="0" y="0"/>
                </a:lnTo>
                <a:close/>
              </a:path>
            </a:pathLst>
          </a:custGeom>
          <a:blipFill>
            <a:blip r:embed="rId7">
              <a:extLst>
                <a:ext uri="{96DAC541-7B7A-43D3-8B79-37D633B846F1}">
                  <asvg:svgBlip xmlns:asvg="http://schemas.microsoft.com/office/drawing/2016/SVG/main" r:embed="rId8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tr-TR"/>
          </a:p>
        </p:txBody>
      </p:sp>
      <p:grpSp>
        <p:nvGrpSpPr>
          <p:cNvPr id="12" name="Group 12"/>
          <p:cNvGrpSpPr/>
          <p:nvPr/>
        </p:nvGrpSpPr>
        <p:grpSpPr>
          <a:xfrm>
            <a:off x="8256852" y="2195976"/>
            <a:ext cx="3241165" cy="5559935"/>
            <a:chOff x="0" y="0"/>
            <a:chExt cx="4321553" cy="7413246"/>
          </a:xfrm>
        </p:grpSpPr>
        <p:pic>
          <p:nvPicPr>
            <p:cNvPr id="13" name="Picture 13"/>
            <p:cNvPicPr>
              <a:picLocks noChangeAspect="1"/>
            </p:cNvPicPr>
            <p:nvPr/>
          </p:nvPicPr>
          <p:blipFill>
            <a:blip r:embed="rId9"/>
            <a:srcRect l="45966" r="22012"/>
            <a:stretch>
              <a:fillRect/>
            </a:stretch>
          </p:blipFill>
          <p:spPr>
            <a:xfrm>
              <a:off x="0" y="0"/>
              <a:ext cx="4321553" cy="7413246"/>
            </a:xfrm>
            <a:prstGeom prst="rect">
              <a:avLst/>
            </a:prstGeom>
          </p:spPr>
        </p:pic>
      </p:grpSp>
      <p:sp>
        <p:nvSpPr>
          <p:cNvPr id="14" name="Freeform 14"/>
          <p:cNvSpPr/>
          <p:nvPr/>
        </p:nvSpPr>
        <p:spPr>
          <a:xfrm>
            <a:off x="854169" y="7252751"/>
            <a:ext cx="386295" cy="386295"/>
          </a:xfrm>
          <a:custGeom>
            <a:avLst/>
            <a:gdLst/>
            <a:ahLst/>
            <a:cxnLst/>
            <a:rect l="l" t="t" r="r" b="b"/>
            <a:pathLst>
              <a:path w="386295" h="386295">
                <a:moveTo>
                  <a:pt x="0" y="0"/>
                </a:moveTo>
                <a:lnTo>
                  <a:pt x="386295" y="0"/>
                </a:lnTo>
                <a:lnTo>
                  <a:pt x="386295" y="386295"/>
                </a:lnTo>
                <a:lnTo>
                  <a:pt x="0" y="386295"/>
                </a:lnTo>
                <a:lnTo>
                  <a:pt x="0" y="0"/>
                </a:lnTo>
                <a:close/>
              </a:path>
            </a:pathLst>
          </a:custGeom>
          <a:blipFill>
            <a:blip r:embed="rId10">
              <a:extLst>
                <a:ext uri="{96DAC541-7B7A-43D3-8B79-37D633B846F1}">
                  <asvg:svgBlip xmlns:asvg="http://schemas.microsoft.com/office/drawing/2016/SVG/main" r:embed="rId11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tr-TR"/>
          </a:p>
        </p:txBody>
      </p:sp>
      <p:sp>
        <p:nvSpPr>
          <p:cNvPr id="15" name="Freeform 15"/>
          <p:cNvSpPr/>
          <p:nvPr/>
        </p:nvSpPr>
        <p:spPr>
          <a:xfrm>
            <a:off x="812686" y="7755911"/>
            <a:ext cx="595651" cy="347711"/>
          </a:xfrm>
          <a:custGeom>
            <a:avLst/>
            <a:gdLst/>
            <a:ahLst/>
            <a:cxnLst/>
            <a:rect l="l" t="t" r="r" b="b"/>
            <a:pathLst>
              <a:path w="595651" h="347711">
                <a:moveTo>
                  <a:pt x="0" y="0"/>
                </a:moveTo>
                <a:lnTo>
                  <a:pt x="595651" y="0"/>
                </a:lnTo>
                <a:lnTo>
                  <a:pt x="595651" y="347711"/>
                </a:lnTo>
                <a:lnTo>
                  <a:pt x="0" y="347711"/>
                </a:lnTo>
                <a:lnTo>
                  <a:pt x="0" y="0"/>
                </a:lnTo>
                <a:close/>
              </a:path>
            </a:pathLst>
          </a:custGeom>
          <a:blipFill>
            <a:blip r:embed="rId12">
              <a:extLst>
                <a:ext uri="{96DAC541-7B7A-43D3-8B79-37D633B846F1}">
                  <asvg:svgBlip xmlns:asvg="http://schemas.microsoft.com/office/drawing/2016/SVG/main" r:embed="rId13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tr-TR"/>
          </a:p>
        </p:txBody>
      </p:sp>
      <p:sp>
        <p:nvSpPr>
          <p:cNvPr id="19" name="Freeform 19"/>
          <p:cNvSpPr/>
          <p:nvPr/>
        </p:nvSpPr>
        <p:spPr>
          <a:xfrm>
            <a:off x="9838607" y="9258300"/>
            <a:ext cx="824341" cy="607951"/>
          </a:xfrm>
          <a:custGeom>
            <a:avLst/>
            <a:gdLst/>
            <a:ahLst/>
            <a:cxnLst/>
            <a:rect l="l" t="t" r="r" b="b"/>
            <a:pathLst>
              <a:path w="824341" h="607951">
                <a:moveTo>
                  <a:pt x="0" y="0"/>
                </a:moveTo>
                <a:lnTo>
                  <a:pt x="824341" y="0"/>
                </a:lnTo>
                <a:lnTo>
                  <a:pt x="824341" y="607951"/>
                </a:lnTo>
                <a:lnTo>
                  <a:pt x="0" y="607951"/>
                </a:lnTo>
                <a:lnTo>
                  <a:pt x="0" y="0"/>
                </a:lnTo>
                <a:close/>
              </a:path>
            </a:pathLst>
          </a:custGeom>
        </p:spPr>
        <p:txBody>
          <a:bodyPr/>
          <a:lstStyle/>
          <a:p>
            <a:endParaRPr lang="tr-TR"/>
          </a:p>
        </p:txBody>
      </p:sp>
      <p:sp>
        <p:nvSpPr>
          <p:cNvPr id="20" name="Freeform 20"/>
          <p:cNvSpPr/>
          <p:nvPr/>
        </p:nvSpPr>
        <p:spPr>
          <a:xfrm>
            <a:off x="10384741" y="9590801"/>
            <a:ext cx="556412" cy="569949"/>
          </a:xfrm>
          <a:custGeom>
            <a:avLst/>
            <a:gdLst/>
            <a:ahLst/>
            <a:cxnLst/>
            <a:rect l="l" t="t" r="r" b="b"/>
            <a:pathLst>
              <a:path w="556412" h="569949">
                <a:moveTo>
                  <a:pt x="0" y="0"/>
                </a:moveTo>
                <a:lnTo>
                  <a:pt x="556413" y="0"/>
                </a:lnTo>
                <a:lnTo>
                  <a:pt x="556413" y="569949"/>
                </a:lnTo>
                <a:lnTo>
                  <a:pt x="0" y="569949"/>
                </a:lnTo>
                <a:lnTo>
                  <a:pt x="0" y="0"/>
                </a:lnTo>
                <a:close/>
              </a:path>
            </a:pathLst>
          </a:custGeom>
          <a:blipFill>
            <a:blip r:embed="rId14">
              <a:extLst>
                <a:ext uri="{96DAC541-7B7A-43D3-8B79-37D633B846F1}">
                  <asvg:svgBlip xmlns:asvg="http://schemas.microsoft.com/office/drawing/2016/SVG/main" r:embed="rId15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tr-TR"/>
          </a:p>
        </p:txBody>
      </p:sp>
      <p:sp>
        <p:nvSpPr>
          <p:cNvPr id="21" name="TextBox 21"/>
          <p:cNvSpPr txBox="1"/>
          <p:nvPr/>
        </p:nvSpPr>
        <p:spPr>
          <a:xfrm>
            <a:off x="829209" y="3016250"/>
            <a:ext cx="7272389" cy="4282454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just">
              <a:lnSpc>
                <a:spcPts val="2800"/>
              </a:lnSpc>
            </a:pP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Kemerlerinizi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bağlayın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,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motorlarınızı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çalıştırın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.</a:t>
            </a:r>
          </a:p>
          <a:p>
            <a:pPr algn="just">
              <a:lnSpc>
                <a:spcPts val="2800"/>
              </a:lnSpc>
            </a:pP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3.. 2.. 1..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Yarış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başladı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!</a:t>
            </a:r>
          </a:p>
          <a:p>
            <a:pPr algn="just">
              <a:lnSpc>
                <a:spcPts val="2800"/>
              </a:lnSpc>
            </a:pPr>
            <a:endParaRPr lang="en-US" sz="2000" dirty="0">
              <a:solidFill>
                <a:srgbClr val="565656"/>
              </a:solidFill>
              <a:latin typeface="Montserrat"/>
              <a:ea typeface="Montserrat"/>
              <a:cs typeface="Montserrat"/>
              <a:sym typeface="Montserrat"/>
            </a:endParaRPr>
          </a:p>
          <a:p>
            <a:pPr algn="just">
              <a:lnSpc>
                <a:spcPts val="2800"/>
              </a:lnSpc>
            </a:pP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Formula 1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yarışlarındaki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pit stop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anlarını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izlemişsinizdir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.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Yarışı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kazandıran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pilottan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çok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takım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çalışmasıdır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.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Yalnızca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birkaç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saniyede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,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takımın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ahenkli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çalışmasıyla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,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tüm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lastikler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değişir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,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aracın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bakımı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yapılır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ve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yeniden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yarışmaya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hazır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hale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gelir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.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İş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dünyasında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da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böyle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hızlı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ve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başarılı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bir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takım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kurmak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için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Pit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Stop’tan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daha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iyi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bir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simülasyon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yoktur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. Hem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yarış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heyecanı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, hem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iş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birliği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bu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aktivitemizde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hat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safhaya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çıkıyor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.</a:t>
            </a:r>
          </a:p>
          <a:p>
            <a:pPr algn="l">
              <a:lnSpc>
                <a:spcPts val="2800"/>
              </a:lnSpc>
            </a:pPr>
            <a:endParaRPr lang="en-US" sz="2000" dirty="0">
              <a:solidFill>
                <a:srgbClr val="565656"/>
              </a:solidFill>
              <a:latin typeface="Montserrat"/>
              <a:ea typeface="Montserrat"/>
              <a:cs typeface="Montserrat"/>
              <a:sym typeface="Montserrat"/>
            </a:endParaRPr>
          </a:p>
        </p:txBody>
      </p:sp>
      <p:sp>
        <p:nvSpPr>
          <p:cNvPr id="22" name="TextBox 22"/>
          <p:cNvSpPr txBox="1"/>
          <p:nvPr/>
        </p:nvSpPr>
        <p:spPr>
          <a:xfrm>
            <a:off x="1882048" y="2358708"/>
            <a:ext cx="9440648" cy="35877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2800"/>
              </a:lnSpc>
            </a:pPr>
            <a:r>
              <a:rPr lang="en-US" sz="2000">
                <a:solidFill>
                  <a:srgbClr val="000000"/>
                </a:solidFill>
                <a:latin typeface="Roboto Condensed"/>
                <a:ea typeface="Roboto Condensed"/>
                <a:cs typeface="Roboto Condensed"/>
                <a:sym typeface="Roboto Condensed"/>
              </a:rPr>
              <a:t>FUAYE, LANSMAN, GALA, FESTİVAL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1589642" y="7248731"/>
            <a:ext cx="1276469" cy="356234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0" lvl="0" indent="0" algn="l">
              <a:lnSpc>
                <a:spcPts val="2940"/>
              </a:lnSpc>
              <a:spcBef>
                <a:spcPct val="0"/>
              </a:spcBef>
            </a:pPr>
            <a:r>
              <a:rPr lang="en-US" sz="2100" b="1" dirty="0" err="1">
                <a:solidFill>
                  <a:srgbClr val="565656"/>
                </a:solidFill>
                <a:latin typeface="Montserrat Bold"/>
                <a:ea typeface="Montserrat Bold"/>
                <a:cs typeface="Montserrat Bold"/>
                <a:sym typeface="Montserrat Bold"/>
              </a:rPr>
              <a:t>Tüm</a:t>
            </a:r>
            <a:r>
              <a:rPr lang="en-US" sz="2100" b="1" dirty="0">
                <a:solidFill>
                  <a:srgbClr val="565656"/>
                </a:solidFill>
                <a:latin typeface="Montserrat Bold"/>
                <a:ea typeface="Montserrat Bold"/>
                <a:cs typeface="Montserrat Bold"/>
                <a:sym typeface="Montserrat Bold"/>
              </a:rPr>
              <a:t> Gün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1589642" y="7756913"/>
            <a:ext cx="4887358" cy="356234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marL="0" lvl="0" indent="0" algn="l">
              <a:lnSpc>
                <a:spcPts val="2940"/>
              </a:lnSpc>
              <a:spcBef>
                <a:spcPct val="0"/>
              </a:spcBef>
            </a:pPr>
            <a:r>
              <a:rPr lang="en-US" sz="2100" b="1" dirty="0">
                <a:solidFill>
                  <a:srgbClr val="565656"/>
                </a:solidFill>
                <a:latin typeface="Montserrat Bold"/>
                <a:ea typeface="Montserrat Bold"/>
                <a:cs typeface="Montserrat Bold"/>
                <a:sym typeface="Montserrat Bold"/>
              </a:rPr>
              <a:t>1 moderatör, </a:t>
            </a:r>
            <a:r>
              <a:rPr lang="en-US" sz="2100" b="1" u="none" strike="noStrike" dirty="0">
                <a:solidFill>
                  <a:srgbClr val="565656"/>
                </a:solidFill>
                <a:latin typeface="Montserrat Bold"/>
                <a:ea typeface="Montserrat Bold"/>
                <a:cs typeface="Montserrat Bold"/>
                <a:sym typeface="Montserrat Bold"/>
              </a:rPr>
              <a:t>1 koordinatör, asistan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3593736" y="9528431"/>
            <a:ext cx="5583487" cy="32321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0" lvl="0" indent="0" algn="ctr">
              <a:lnSpc>
                <a:spcPts val="2660"/>
              </a:lnSpc>
              <a:spcBef>
                <a:spcPct val="0"/>
              </a:spcBef>
            </a:pPr>
            <a:r>
              <a:rPr lang="en-US" sz="190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https://www.m3.com.tr/pit-stop/ 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5572493" y="9240719"/>
            <a:ext cx="1818907" cy="350082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marL="0" lvl="0" indent="0" algn="l">
              <a:lnSpc>
                <a:spcPts val="2940"/>
              </a:lnSpc>
              <a:spcBef>
                <a:spcPct val="0"/>
              </a:spcBef>
            </a:pPr>
            <a:r>
              <a:rPr lang="en-US" sz="2100" b="1" dirty="0">
                <a:solidFill>
                  <a:srgbClr val="565656"/>
                </a:solidFill>
                <a:latin typeface="Montserrat Bold"/>
                <a:ea typeface="Montserrat Bold"/>
                <a:cs typeface="Montserrat Bold"/>
                <a:sym typeface="Montserrat Bold"/>
              </a:rPr>
              <a:t>Detaylı bilgi:</a:t>
            </a:r>
          </a:p>
        </p:txBody>
      </p:sp>
      <p:sp>
        <p:nvSpPr>
          <p:cNvPr id="27" name="TextBox 27"/>
          <p:cNvSpPr txBox="1"/>
          <p:nvPr/>
        </p:nvSpPr>
        <p:spPr>
          <a:xfrm>
            <a:off x="1028700" y="9463603"/>
            <a:ext cx="1980378" cy="26670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2160"/>
              </a:lnSpc>
            </a:pPr>
            <a:r>
              <a:rPr lang="en-US" sz="1800" b="1">
                <a:solidFill>
                  <a:srgbClr val="FFFFFF"/>
                </a:solidFill>
                <a:latin typeface="Montserrat Bold"/>
                <a:ea typeface="Montserrat Bold"/>
                <a:cs typeface="Montserrat Bold"/>
                <a:sym typeface="Montserrat Bold"/>
              </a:rPr>
              <a:t>Fiyat: </a:t>
            </a:r>
          </a:p>
        </p:txBody>
      </p:sp>
      <p:sp>
        <p:nvSpPr>
          <p:cNvPr id="28" name="TextBox 28"/>
          <p:cNvSpPr txBox="1"/>
          <p:nvPr/>
        </p:nvSpPr>
        <p:spPr>
          <a:xfrm>
            <a:off x="1127035" y="1522605"/>
            <a:ext cx="9440648" cy="822868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6620"/>
              </a:lnSpc>
            </a:pPr>
            <a:r>
              <a:rPr lang="en-US" sz="4728">
                <a:solidFill>
                  <a:srgbClr val="000000"/>
                </a:solidFill>
                <a:latin typeface="Roboto Condensed"/>
                <a:ea typeface="Roboto Condensed"/>
                <a:cs typeface="Roboto Condensed"/>
                <a:sym typeface="Roboto Condensed"/>
              </a:rPr>
              <a:t>PIT STOP</a:t>
            </a:r>
          </a:p>
        </p:txBody>
      </p:sp>
      <p:sp>
        <p:nvSpPr>
          <p:cNvPr id="29" name="TextBox 29"/>
          <p:cNvSpPr txBox="1"/>
          <p:nvPr/>
        </p:nvSpPr>
        <p:spPr>
          <a:xfrm>
            <a:off x="834811" y="8265547"/>
            <a:ext cx="3279989" cy="347711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marL="0" lvl="0" indent="0" algn="l">
              <a:lnSpc>
                <a:spcPts val="2940"/>
              </a:lnSpc>
              <a:spcBef>
                <a:spcPct val="0"/>
              </a:spcBef>
            </a:pPr>
            <a:r>
              <a:rPr lang="en-US" sz="2100" b="1" u="none" strike="noStrike" dirty="0">
                <a:solidFill>
                  <a:srgbClr val="565656"/>
                </a:solidFill>
                <a:latin typeface="Montserrat Bold"/>
                <a:ea typeface="Montserrat Bold"/>
                <a:cs typeface="Montserrat Bold"/>
                <a:sym typeface="Montserrat Bold"/>
              </a:rPr>
              <a:t>Katılımcı Sayısı: 5-1000</a:t>
            </a:r>
          </a:p>
        </p:txBody>
      </p:sp>
      <p:pic>
        <p:nvPicPr>
          <p:cNvPr id="31" name="Resim 30">
            <a:extLst>
              <a:ext uri="{FF2B5EF4-FFF2-40B4-BE49-F238E27FC236}">
                <a16:creationId xmlns:a16="http://schemas.microsoft.com/office/drawing/2014/main" id="{CA2AFEA1-E8F9-876A-C853-4CD68D7ABD5F}"/>
              </a:ext>
            </a:extLst>
          </p:cNvPr>
          <p:cNvPicPr>
            <a:picLocks noChangeAspect="1"/>
          </p:cNvPicPr>
          <p:nvPr/>
        </p:nvPicPr>
        <p:blipFill>
          <a:blip r:embed="rId16"/>
          <a:srcRect l="41457" t="6428" r="30182" b="8613"/>
          <a:stretch>
            <a:fillRect/>
          </a:stretch>
        </p:blipFill>
        <p:spPr>
          <a:xfrm>
            <a:off x="15046835" y="2195976"/>
            <a:ext cx="3299697" cy="5559935"/>
          </a:xfrm>
          <a:prstGeom prst="rect">
            <a:avLst/>
          </a:prstGeom>
        </p:spPr>
      </p:pic>
    </p:spTree>
  </p:cSld>
  <p:clrMapOvr>
    <a:masterClrMapping/>
  </p:clrMapOvr>
</p:sld>
</file>

<file path=ppt/slides/slide10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2"/>
          <p:cNvGrpSpPr/>
          <p:nvPr/>
        </p:nvGrpSpPr>
        <p:grpSpPr>
          <a:xfrm>
            <a:off x="8248064" y="3475906"/>
            <a:ext cx="9034674" cy="6204868"/>
            <a:chOff x="0" y="0"/>
            <a:chExt cx="2379503" cy="1634204"/>
          </a:xfrm>
        </p:grpSpPr>
        <p:sp>
          <p:nvSpPr>
            <p:cNvPr id="3" name="Freeform 3"/>
            <p:cNvSpPr/>
            <p:nvPr/>
          </p:nvSpPr>
          <p:spPr>
            <a:xfrm>
              <a:off x="0" y="0"/>
              <a:ext cx="2379503" cy="1634204"/>
            </a:xfrm>
            <a:custGeom>
              <a:avLst/>
              <a:gdLst/>
              <a:ahLst/>
              <a:cxnLst/>
              <a:rect l="l" t="t" r="r" b="b"/>
              <a:pathLst>
                <a:path w="2379503" h="1634204">
                  <a:moveTo>
                    <a:pt x="0" y="0"/>
                  </a:moveTo>
                  <a:lnTo>
                    <a:pt x="2379503" y="0"/>
                  </a:lnTo>
                  <a:lnTo>
                    <a:pt x="2379503" y="1634204"/>
                  </a:lnTo>
                  <a:lnTo>
                    <a:pt x="0" y="1634204"/>
                  </a:lnTo>
                  <a:close/>
                </a:path>
              </a:pathLst>
            </a:custGeom>
            <a:solidFill>
              <a:srgbClr val="38283E"/>
            </a:solidFill>
          </p:spPr>
          <p:txBody>
            <a:bodyPr/>
            <a:lstStyle/>
            <a:p>
              <a:endParaRPr lang="tr-TR"/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0" y="-57150"/>
              <a:ext cx="2379503" cy="1691354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3723"/>
                </a:lnSpc>
              </a:pPr>
              <a:endParaRPr/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851334" y="2938294"/>
            <a:ext cx="9341162" cy="5979549"/>
            <a:chOff x="0" y="0"/>
            <a:chExt cx="2460224" cy="1574861"/>
          </a:xfrm>
        </p:grpSpPr>
        <p:sp>
          <p:nvSpPr>
            <p:cNvPr id="6" name="Freeform 6"/>
            <p:cNvSpPr/>
            <p:nvPr/>
          </p:nvSpPr>
          <p:spPr>
            <a:xfrm>
              <a:off x="0" y="0"/>
              <a:ext cx="2460224" cy="1574861"/>
            </a:xfrm>
            <a:custGeom>
              <a:avLst/>
              <a:gdLst/>
              <a:ahLst/>
              <a:cxnLst/>
              <a:rect l="l" t="t" r="r" b="b"/>
              <a:pathLst>
                <a:path w="2460224" h="1574861">
                  <a:moveTo>
                    <a:pt x="0" y="0"/>
                  </a:moveTo>
                  <a:lnTo>
                    <a:pt x="2460224" y="0"/>
                  </a:lnTo>
                  <a:lnTo>
                    <a:pt x="2460224" y="1574861"/>
                  </a:lnTo>
                  <a:lnTo>
                    <a:pt x="0" y="1574861"/>
                  </a:lnTo>
                  <a:close/>
                </a:path>
              </a:pathLst>
            </a:custGeom>
            <a:solidFill>
              <a:srgbClr val="ED1C24"/>
            </a:solidFill>
          </p:spPr>
          <p:txBody>
            <a:bodyPr/>
            <a:lstStyle/>
            <a:p>
              <a:endParaRPr lang="tr-TR"/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0" y="-38100"/>
              <a:ext cx="2460224" cy="1612961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940"/>
                </a:lnSpc>
              </a:pPr>
              <a:endParaRPr/>
            </a:p>
          </p:txBody>
        </p:sp>
      </p:grpSp>
      <p:sp>
        <p:nvSpPr>
          <p:cNvPr id="8" name="Freeform 8"/>
          <p:cNvSpPr/>
          <p:nvPr/>
        </p:nvSpPr>
        <p:spPr>
          <a:xfrm>
            <a:off x="16052795" y="596667"/>
            <a:ext cx="1216708" cy="1216708"/>
          </a:xfrm>
          <a:custGeom>
            <a:avLst/>
            <a:gdLst/>
            <a:ahLst/>
            <a:cxnLst/>
            <a:rect l="l" t="t" r="r" b="b"/>
            <a:pathLst>
              <a:path w="1216708" h="1216708">
                <a:moveTo>
                  <a:pt x="0" y="0"/>
                </a:moveTo>
                <a:lnTo>
                  <a:pt x="1216708" y="0"/>
                </a:lnTo>
                <a:lnTo>
                  <a:pt x="1216708" y="1216708"/>
                </a:lnTo>
                <a:lnTo>
                  <a:pt x="0" y="1216708"/>
                </a:lnTo>
                <a:lnTo>
                  <a:pt x="0" y="0"/>
                </a:lnTo>
                <a:close/>
              </a:path>
            </a:pathLst>
          </a:custGeom>
          <a:blipFill>
            <a:blip r:embed="rId2"/>
            <a:stretch>
              <a:fillRect/>
            </a:stretch>
          </a:blipFill>
          <a:ln cap="sq">
            <a:noFill/>
            <a:prstDash val="solid"/>
            <a:miter/>
          </a:ln>
        </p:spPr>
        <p:txBody>
          <a:bodyPr/>
          <a:lstStyle/>
          <a:p>
            <a:endParaRPr lang="tr-TR"/>
          </a:p>
        </p:txBody>
      </p:sp>
      <p:sp>
        <p:nvSpPr>
          <p:cNvPr id="9" name="Freeform 9"/>
          <p:cNvSpPr/>
          <p:nvPr/>
        </p:nvSpPr>
        <p:spPr>
          <a:xfrm>
            <a:off x="851334" y="596667"/>
            <a:ext cx="2061427" cy="2061427"/>
          </a:xfrm>
          <a:custGeom>
            <a:avLst/>
            <a:gdLst/>
            <a:ahLst/>
            <a:cxnLst/>
            <a:rect l="l" t="t" r="r" b="b"/>
            <a:pathLst>
              <a:path w="2061427" h="2061427">
                <a:moveTo>
                  <a:pt x="0" y="0"/>
                </a:moveTo>
                <a:lnTo>
                  <a:pt x="2061428" y="0"/>
                </a:lnTo>
                <a:lnTo>
                  <a:pt x="2061428" y="2061427"/>
                </a:lnTo>
                <a:lnTo>
                  <a:pt x="0" y="2061427"/>
                </a:lnTo>
                <a:lnTo>
                  <a:pt x="0" y="0"/>
                </a:lnTo>
                <a:close/>
              </a:path>
            </a:pathLst>
          </a:custGeom>
          <a:blipFill>
            <a:blip r:embed="rId3">
              <a:extLst>
                <a:ext uri="{96DAC541-7B7A-43D3-8B79-37D633B846F1}">
                  <asvg:svgBlip xmlns:asvg="http://schemas.microsoft.com/office/drawing/2016/SVG/main" r:embed="rId4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tr-TR"/>
          </a:p>
        </p:txBody>
      </p:sp>
      <p:grpSp>
        <p:nvGrpSpPr>
          <p:cNvPr id="10" name="Group 10"/>
          <p:cNvGrpSpPr/>
          <p:nvPr/>
        </p:nvGrpSpPr>
        <p:grpSpPr>
          <a:xfrm>
            <a:off x="10421096" y="3894215"/>
            <a:ext cx="2987724" cy="2205261"/>
            <a:chOff x="0" y="0"/>
            <a:chExt cx="3983632" cy="2940348"/>
          </a:xfrm>
        </p:grpSpPr>
        <p:pic>
          <p:nvPicPr>
            <p:cNvPr id="11" name="Picture 11"/>
            <p:cNvPicPr>
              <a:picLocks noChangeAspect="1"/>
            </p:cNvPicPr>
            <p:nvPr/>
          </p:nvPicPr>
          <p:blipFill>
            <a:blip r:embed="rId5"/>
            <a:srcRect l="13852" r="6431"/>
            <a:stretch>
              <a:fillRect/>
            </a:stretch>
          </p:blipFill>
          <p:spPr>
            <a:xfrm>
              <a:off x="0" y="0"/>
              <a:ext cx="3983632" cy="2940348"/>
            </a:xfrm>
            <a:prstGeom prst="rect">
              <a:avLst/>
            </a:prstGeom>
          </p:spPr>
        </p:pic>
      </p:grpSp>
      <p:grpSp>
        <p:nvGrpSpPr>
          <p:cNvPr id="12" name="Group 12"/>
          <p:cNvGrpSpPr/>
          <p:nvPr/>
        </p:nvGrpSpPr>
        <p:grpSpPr>
          <a:xfrm>
            <a:off x="13890861" y="3894215"/>
            <a:ext cx="2996750" cy="2205261"/>
            <a:chOff x="0" y="0"/>
            <a:chExt cx="3995667" cy="2940348"/>
          </a:xfrm>
        </p:grpSpPr>
        <p:pic>
          <p:nvPicPr>
            <p:cNvPr id="13" name="Picture 13"/>
            <p:cNvPicPr>
              <a:picLocks noChangeAspect="1"/>
            </p:cNvPicPr>
            <p:nvPr/>
          </p:nvPicPr>
          <p:blipFill>
            <a:blip r:embed="rId6"/>
            <a:srcRect l="4836" r="4836"/>
            <a:stretch>
              <a:fillRect/>
            </a:stretch>
          </p:blipFill>
          <p:spPr>
            <a:xfrm>
              <a:off x="0" y="0"/>
              <a:ext cx="3995667" cy="2940348"/>
            </a:xfrm>
            <a:prstGeom prst="rect">
              <a:avLst/>
            </a:prstGeom>
          </p:spPr>
        </p:pic>
      </p:grpSp>
      <p:grpSp>
        <p:nvGrpSpPr>
          <p:cNvPr id="14" name="Group 14"/>
          <p:cNvGrpSpPr/>
          <p:nvPr/>
        </p:nvGrpSpPr>
        <p:grpSpPr>
          <a:xfrm>
            <a:off x="13890861" y="6718947"/>
            <a:ext cx="2996750" cy="2198896"/>
            <a:chOff x="0" y="0"/>
            <a:chExt cx="3995667" cy="2931861"/>
          </a:xfrm>
        </p:grpSpPr>
        <p:pic>
          <p:nvPicPr>
            <p:cNvPr id="15" name="Picture 15"/>
            <p:cNvPicPr>
              <a:picLocks noChangeAspect="1"/>
            </p:cNvPicPr>
            <p:nvPr/>
          </p:nvPicPr>
          <p:blipFill>
            <a:blip r:embed="rId7"/>
            <a:srcRect t="999" b="999"/>
            <a:stretch>
              <a:fillRect/>
            </a:stretch>
          </p:blipFill>
          <p:spPr>
            <a:xfrm>
              <a:off x="0" y="0"/>
              <a:ext cx="3995667" cy="2931861"/>
            </a:xfrm>
            <a:prstGeom prst="rect">
              <a:avLst/>
            </a:prstGeom>
          </p:spPr>
        </p:pic>
      </p:grpSp>
      <p:grpSp>
        <p:nvGrpSpPr>
          <p:cNvPr id="16" name="Group 16"/>
          <p:cNvGrpSpPr/>
          <p:nvPr/>
        </p:nvGrpSpPr>
        <p:grpSpPr>
          <a:xfrm>
            <a:off x="10421096" y="6718947"/>
            <a:ext cx="2987724" cy="2198896"/>
            <a:chOff x="0" y="0"/>
            <a:chExt cx="3983632" cy="2931861"/>
          </a:xfrm>
        </p:grpSpPr>
        <p:pic>
          <p:nvPicPr>
            <p:cNvPr id="17" name="Picture 17"/>
            <p:cNvPicPr>
              <a:picLocks noChangeAspect="1"/>
            </p:cNvPicPr>
            <p:nvPr/>
          </p:nvPicPr>
          <p:blipFill>
            <a:blip r:embed="rId8"/>
            <a:srcRect l="7769" r="1869"/>
            <a:stretch>
              <a:fillRect/>
            </a:stretch>
          </p:blipFill>
          <p:spPr>
            <a:xfrm>
              <a:off x="0" y="0"/>
              <a:ext cx="3983632" cy="2931861"/>
            </a:xfrm>
            <a:prstGeom prst="rect">
              <a:avLst/>
            </a:prstGeom>
          </p:spPr>
        </p:pic>
      </p:grpSp>
      <p:grpSp>
        <p:nvGrpSpPr>
          <p:cNvPr id="18" name="Group 18"/>
          <p:cNvGrpSpPr/>
          <p:nvPr/>
        </p:nvGrpSpPr>
        <p:grpSpPr>
          <a:xfrm>
            <a:off x="1759994" y="6099476"/>
            <a:ext cx="2996750" cy="2205261"/>
            <a:chOff x="0" y="0"/>
            <a:chExt cx="3995667" cy="2940348"/>
          </a:xfrm>
        </p:grpSpPr>
        <p:pic>
          <p:nvPicPr>
            <p:cNvPr id="19" name="Picture 19"/>
            <p:cNvPicPr>
              <a:picLocks noChangeAspect="1"/>
            </p:cNvPicPr>
            <p:nvPr/>
          </p:nvPicPr>
          <p:blipFill>
            <a:blip r:embed="rId9"/>
            <a:srcRect t="13205" b="13205"/>
            <a:stretch>
              <a:fillRect/>
            </a:stretch>
          </p:blipFill>
          <p:spPr>
            <a:xfrm>
              <a:off x="0" y="0"/>
              <a:ext cx="3995667" cy="2940348"/>
            </a:xfrm>
            <a:prstGeom prst="rect">
              <a:avLst/>
            </a:prstGeom>
          </p:spPr>
        </p:pic>
      </p:grpSp>
      <p:grpSp>
        <p:nvGrpSpPr>
          <p:cNvPr id="20" name="Group 20"/>
          <p:cNvGrpSpPr/>
          <p:nvPr/>
        </p:nvGrpSpPr>
        <p:grpSpPr>
          <a:xfrm>
            <a:off x="1759994" y="3276155"/>
            <a:ext cx="2996750" cy="2205261"/>
            <a:chOff x="0" y="0"/>
            <a:chExt cx="3995667" cy="2940348"/>
          </a:xfrm>
        </p:grpSpPr>
        <p:pic>
          <p:nvPicPr>
            <p:cNvPr id="21" name="Picture 21"/>
            <p:cNvPicPr>
              <a:picLocks noChangeAspect="1"/>
            </p:cNvPicPr>
            <p:nvPr/>
          </p:nvPicPr>
          <p:blipFill>
            <a:blip r:embed="rId10"/>
            <a:srcRect l="11716" r="11716"/>
            <a:stretch>
              <a:fillRect/>
            </a:stretch>
          </p:blipFill>
          <p:spPr>
            <a:xfrm>
              <a:off x="0" y="0"/>
              <a:ext cx="3995667" cy="2940348"/>
            </a:xfrm>
            <a:prstGeom prst="rect">
              <a:avLst/>
            </a:prstGeom>
          </p:spPr>
        </p:pic>
      </p:grpSp>
      <p:grpSp>
        <p:nvGrpSpPr>
          <p:cNvPr id="22" name="Group 22"/>
          <p:cNvGrpSpPr/>
          <p:nvPr/>
        </p:nvGrpSpPr>
        <p:grpSpPr>
          <a:xfrm>
            <a:off x="5847359" y="3276155"/>
            <a:ext cx="2996750" cy="2205261"/>
            <a:chOff x="0" y="0"/>
            <a:chExt cx="3995667" cy="2940348"/>
          </a:xfrm>
        </p:grpSpPr>
        <p:pic>
          <p:nvPicPr>
            <p:cNvPr id="23" name="Picture 23"/>
            <p:cNvPicPr>
              <a:picLocks noChangeAspect="1"/>
            </p:cNvPicPr>
            <p:nvPr/>
          </p:nvPicPr>
          <p:blipFill>
            <a:blip r:embed="rId11"/>
            <a:srcRect t="12079" b="4719"/>
            <a:stretch>
              <a:fillRect/>
            </a:stretch>
          </p:blipFill>
          <p:spPr>
            <a:xfrm>
              <a:off x="0" y="0"/>
              <a:ext cx="3995667" cy="2940348"/>
            </a:xfrm>
            <a:prstGeom prst="rect">
              <a:avLst/>
            </a:prstGeom>
          </p:spPr>
        </p:pic>
      </p:grpSp>
      <p:grpSp>
        <p:nvGrpSpPr>
          <p:cNvPr id="24" name="Group 24"/>
          <p:cNvGrpSpPr/>
          <p:nvPr/>
        </p:nvGrpSpPr>
        <p:grpSpPr>
          <a:xfrm>
            <a:off x="5847359" y="6099476"/>
            <a:ext cx="2996750" cy="2205261"/>
            <a:chOff x="0" y="0"/>
            <a:chExt cx="3995667" cy="2940348"/>
          </a:xfrm>
        </p:grpSpPr>
        <p:pic>
          <p:nvPicPr>
            <p:cNvPr id="25" name="Picture 25"/>
            <p:cNvPicPr>
              <a:picLocks noChangeAspect="1"/>
            </p:cNvPicPr>
            <p:nvPr/>
          </p:nvPicPr>
          <p:blipFill>
            <a:blip r:embed="rId12"/>
            <a:srcRect t="4943" b="6893"/>
            <a:stretch>
              <a:fillRect/>
            </a:stretch>
          </p:blipFill>
          <p:spPr>
            <a:xfrm>
              <a:off x="0" y="0"/>
              <a:ext cx="3995667" cy="2940348"/>
            </a:xfrm>
            <a:prstGeom prst="rect">
              <a:avLst/>
            </a:prstGeom>
          </p:spPr>
        </p:pic>
      </p:grpSp>
      <p:sp>
        <p:nvSpPr>
          <p:cNvPr id="26" name="TextBox 26"/>
          <p:cNvSpPr txBox="1"/>
          <p:nvPr/>
        </p:nvSpPr>
        <p:spPr>
          <a:xfrm>
            <a:off x="1127035" y="1522605"/>
            <a:ext cx="9440648" cy="822868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6620"/>
              </a:lnSpc>
            </a:pPr>
            <a:r>
              <a:rPr lang="en-US" sz="4728" dirty="0">
                <a:solidFill>
                  <a:srgbClr val="000000"/>
                </a:solidFill>
                <a:latin typeface="Roboto Condensed"/>
                <a:ea typeface="Roboto Condensed"/>
                <a:cs typeface="Roboto Condensed"/>
                <a:sym typeface="Roboto Condensed"/>
              </a:rPr>
              <a:t>ŞİŞME OYUNLAR</a:t>
            </a:r>
          </a:p>
        </p:txBody>
      </p:sp>
      <p:sp>
        <p:nvSpPr>
          <p:cNvPr id="27" name="TextBox 27"/>
          <p:cNvSpPr txBox="1"/>
          <p:nvPr/>
        </p:nvSpPr>
        <p:spPr>
          <a:xfrm>
            <a:off x="2270745" y="5593279"/>
            <a:ext cx="2008823" cy="356234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marL="0" lvl="0" indent="0" algn="l">
              <a:lnSpc>
                <a:spcPts val="2940"/>
              </a:lnSpc>
              <a:spcBef>
                <a:spcPct val="0"/>
              </a:spcBef>
            </a:pPr>
            <a:r>
              <a:rPr lang="en-US" sz="2100" b="1" dirty="0">
                <a:solidFill>
                  <a:srgbClr val="FFFFFF"/>
                </a:solidFill>
                <a:latin typeface="Montserrat Bold"/>
                <a:ea typeface="Montserrat Bold"/>
                <a:cs typeface="Montserrat Bold"/>
                <a:sym typeface="Montserrat Bold"/>
              </a:rPr>
              <a:t>Balon </a:t>
            </a:r>
            <a:r>
              <a:rPr lang="en-US" sz="2100" b="1" dirty="0" err="1">
                <a:solidFill>
                  <a:srgbClr val="FFFFFF"/>
                </a:solidFill>
                <a:latin typeface="Montserrat Bold"/>
                <a:ea typeface="Montserrat Bold"/>
                <a:cs typeface="Montserrat Bold"/>
                <a:sym typeface="Montserrat Bold"/>
              </a:rPr>
              <a:t>Futbolu</a:t>
            </a:r>
            <a:endParaRPr lang="en-US" sz="2100" b="1" dirty="0">
              <a:solidFill>
                <a:srgbClr val="FFFFFF"/>
              </a:solidFill>
              <a:latin typeface="Montserrat Bold"/>
              <a:ea typeface="Montserrat Bold"/>
              <a:cs typeface="Montserrat Bold"/>
              <a:sym typeface="Montserrat Bold"/>
            </a:endParaRPr>
          </a:p>
        </p:txBody>
      </p:sp>
      <p:sp>
        <p:nvSpPr>
          <p:cNvPr id="28" name="TextBox 28"/>
          <p:cNvSpPr txBox="1"/>
          <p:nvPr/>
        </p:nvSpPr>
        <p:spPr>
          <a:xfrm>
            <a:off x="10874292" y="6212044"/>
            <a:ext cx="2188726" cy="345479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marL="0" lvl="0" indent="0" algn="l">
              <a:lnSpc>
                <a:spcPts val="2940"/>
              </a:lnSpc>
              <a:spcBef>
                <a:spcPct val="0"/>
              </a:spcBef>
            </a:pPr>
            <a:r>
              <a:rPr lang="en-US" sz="2100" b="1" dirty="0" err="1">
                <a:solidFill>
                  <a:srgbClr val="FFFFFF"/>
                </a:solidFill>
                <a:latin typeface="Montserrat Bold"/>
                <a:ea typeface="Montserrat Bold"/>
                <a:cs typeface="Montserrat Bold"/>
                <a:sym typeface="Montserrat Bold"/>
              </a:rPr>
              <a:t>Labirent</a:t>
            </a:r>
            <a:r>
              <a:rPr lang="en-US" sz="2100" b="1" dirty="0">
                <a:solidFill>
                  <a:srgbClr val="FFFFFF"/>
                </a:solidFill>
                <a:latin typeface="Montserrat Bold"/>
                <a:ea typeface="Montserrat Bold"/>
                <a:cs typeface="Montserrat Bold"/>
                <a:sym typeface="Montserrat Bold"/>
              </a:rPr>
              <a:t> Kalesi</a:t>
            </a:r>
          </a:p>
        </p:txBody>
      </p:sp>
      <p:sp>
        <p:nvSpPr>
          <p:cNvPr id="29" name="TextBox 29"/>
          <p:cNvSpPr txBox="1"/>
          <p:nvPr/>
        </p:nvSpPr>
        <p:spPr>
          <a:xfrm>
            <a:off x="14189086" y="6212044"/>
            <a:ext cx="2498714" cy="345479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marL="0" lvl="0" indent="0" algn="l">
              <a:lnSpc>
                <a:spcPts val="2940"/>
              </a:lnSpc>
              <a:spcBef>
                <a:spcPct val="0"/>
              </a:spcBef>
            </a:pPr>
            <a:r>
              <a:rPr lang="en-US" sz="2100" b="1" dirty="0">
                <a:solidFill>
                  <a:srgbClr val="FFFFFF"/>
                </a:solidFill>
                <a:latin typeface="Montserrat Bold"/>
                <a:ea typeface="Montserrat Bold"/>
                <a:cs typeface="Montserrat Bold"/>
                <a:sym typeface="Montserrat Bold"/>
              </a:rPr>
              <a:t>Fil </a:t>
            </a:r>
            <a:r>
              <a:rPr lang="en-US" sz="2100" b="1" dirty="0" err="1">
                <a:solidFill>
                  <a:srgbClr val="FFFFFF"/>
                </a:solidFill>
                <a:latin typeface="Montserrat Bold"/>
                <a:ea typeface="Montserrat Bold"/>
                <a:cs typeface="Montserrat Bold"/>
                <a:sym typeface="Montserrat Bold"/>
              </a:rPr>
              <a:t>ve</a:t>
            </a:r>
            <a:r>
              <a:rPr lang="en-US" sz="2100" b="1" dirty="0">
                <a:solidFill>
                  <a:srgbClr val="FFFFFF"/>
                </a:solidFill>
                <a:latin typeface="Montserrat Bold"/>
                <a:ea typeface="Montserrat Bold"/>
                <a:cs typeface="Montserrat Bold"/>
                <a:sym typeface="Montserrat Bold"/>
              </a:rPr>
              <a:t> </a:t>
            </a:r>
            <a:r>
              <a:rPr lang="en-US" sz="2100" b="1" dirty="0" err="1">
                <a:solidFill>
                  <a:srgbClr val="FFFFFF"/>
                </a:solidFill>
                <a:latin typeface="Montserrat Bold"/>
                <a:ea typeface="Montserrat Bold"/>
                <a:cs typeface="Montserrat Bold"/>
                <a:sym typeface="Montserrat Bold"/>
              </a:rPr>
              <a:t>Arkadaşları</a:t>
            </a:r>
            <a:endParaRPr lang="en-US" sz="2100" b="1" dirty="0">
              <a:solidFill>
                <a:srgbClr val="FFFFFF"/>
              </a:solidFill>
              <a:latin typeface="Montserrat Bold"/>
              <a:ea typeface="Montserrat Bold"/>
              <a:cs typeface="Montserrat Bold"/>
              <a:sym typeface="Montserrat Bold"/>
            </a:endParaRPr>
          </a:p>
        </p:txBody>
      </p:sp>
      <p:sp>
        <p:nvSpPr>
          <p:cNvPr id="30" name="TextBox 30"/>
          <p:cNvSpPr txBox="1"/>
          <p:nvPr/>
        </p:nvSpPr>
        <p:spPr>
          <a:xfrm>
            <a:off x="2638529" y="8390462"/>
            <a:ext cx="1239679" cy="356234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0" lvl="0" indent="0" algn="l">
              <a:lnSpc>
                <a:spcPts val="2940"/>
              </a:lnSpc>
              <a:spcBef>
                <a:spcPct val="0"/>
              </a:spcBef>
            </a:pPr>
            <a:r>
              <a:rPr lang="en-US" sz="2100" b="1">
                <a:solidFill>
                  <a:srgbClr val="FFFFFF"/>
                </a:solidFill>
                <a:latin typeface="Montserrat Bold"/>
                <a:ea typeface="Montserrat Bold"/>
                <a:cs typeface="Montserrat Bold"/>
                <a:sym typeface="Montserrat Bold"/>
              </a:rPr>
              <a:t>Merdane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5812182" y="8390461"/>
            <a:ext cx="3103218" cy="345479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marL="0" lvl="0" indent="0" algn="l">
              <a:lnSpc>
                <a:spcPts val="2940"/>
              </a:lnSpc>
              <a:spcBef>
                <a:spcPct val="0"/>
              </a:spcBef>
            </a:pPr>
            <a:r>
              <a:rPr lang="en-US" sz="2100" b="1" dirty="0">
                <a:solidFill>
                  <a:srgbClr val="FFFFFF"/>
                </a:solidFill>
                <a:latin typeface="Montserrat Bold"/>
                <a:ea typeface="Montserrat Bold"/>
                <a:cs typeface="Montserrat Bold"/>
                <a:sym typeface="Montserrat Bold"/>
              </a:rPr>
              <a:t>Mickey Mouse </a:t>
            </a:r>
            <a:r>
              <a:rPr lang="en-US" sz="2100" b="1" dirty="0" err="1">
                <a:solidFill>
                  <a:srgbClr val="FFFFFF"/>
                </a:solidFill>
                <a:latin typeface="Montserrat Bold"/>
                <a:ea typeface="Montserrat Bold"/>
                <a:cs typeface="Montserrat Bold"/>
                <a:sym typeface="Montserrat Bold"/>
              </a:rPr>
              <a:t>Zıp</a:t>
            </a:r>
            <a:r>
              <a:rPr lang="en-US" sz="2100" b="1" dirty="0">
                <a:solidFill>
                  <a:srgbClr val="FFFFFF"/>
                </a:solidFill>
                <a:latin typeface="Montserrat Bold"/>
                <a:ea typeface="Montserrat Bold"/>
                <a:cs typeface="Montserrat Bold"/>
                <a:sym typeface="Montserrat Bold"/>
              </a:rPr>
              <a:t> </a:t>
            </a:r>
            <a:r>
              <a:rPr lang="en-US" sz="2100" b="1" dirty="0" err="1">
                <a:solidFill>
                  <a:srgbClr val="FFFFFF"/>
                </a:solidFill>
                <a:latin typeface="Montserrat Bold"/>
                <a:ea typeface="Montserrat Bold"/>
                <a:cs typeface="Montserrat Bold"/>
                <a:sym typeface="Montserrat Bold"/>
              </a:rPr>
              <a:t>Zıp</a:t>
            </a:r>
            <a:endParaRPr lang="en-US" sz="2100" b="1" dirty="0">
              <a:solidFill>
                <a:srgbClr val="FFFFFF"/>
              </a:solidFill>
              <a:latin typeface="Montserrat Bold"/>
              <a:ea typeface="Montserrat Bold"/>
              <a:cs typeface="Montserrat Bold"/>
              <a:sym typeface="Montserrat Bold"/>
            </a:endParaRPr>
          </a:p>
        </p:txBody>
      </p:sp>
      <p:sp>
        <p:nvSpPr>
          <p:cNvPr id="32" name="TextBox 32"/>
          <p:cNvSpPr txBox="1"/>
          <p:nvPr/>
        </p:nvSpPr>
        <p:spPr>
          <a:xfrm>
            <a:off x="6341322" y="5593279"/>
            <a:ext cx="2116878" cy="345479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marL="0" lvl="0" indent="0" algn="ctr">
              <a:lnSpc>
                <a:spcPts val="2940"/>
              </a:lnSpc>
              <a:spcBef>
                <a:spcPct val="0"/>
              </a:spcBef>
            </a:pPr>
            <a:r>
              <a:rPr lang="en-US" sz="2100" b="1" dirty="0" err="1">
                <a:solidFill>
                  <a:srgbClr val="FFFFFF"/>
                </a:solidFill>
                <a:latin typeface="Montserrat Bold"/>
                <a:ea typeface="Montserrat Bold"/>
                <a:cs typeface="Montserrat Bold"/>
                <a:sym typeface="Montserrat Bold"/>
              </a:rPr>
              <a:t>Korsan</a:t>
            </a:r>
            <a:r>
              <a:rPr lang="en-US" sz="2100" b="1" dirty="0">
                <a:solidFill>
                  <a:srgbClr val="FFFFFF"/>
                </a:solidFill>
                <a:latin typeface="Montserrat Bold"/>
                <a:ea typeface="Montserrat Bold"/>
                <a:cs typeface="Montserrat Bold"/>
                <a:sym typeface="Montserrat Bold"/>
              </a:rPr>
              <a:t> </a:t>
            </a:r>
            <a:r>
              <a:rPr lang="en-US" sz="2100" b="1" dirty="0" err="1">
                <a:solidFill>
                  <a:srgbClr val="FFFFFF"/>
                </a:solidFill>
                <a:latin typeface="Montserrat Bold"/>
                <a:ea typeface="Montserrat Bold"/>
                <a:cs typeface="Montserrat Bold"/>
                <a:sym typeface="Montserrat Bold"/>
              </a:rPr>
              <a:t>Gemisi</a:t>
            </a:r>
            <a:endParaRPr lang="en-US" sz="2100" b="1" dirty="0">
              <a:solidFill>
                <a:srgbClr val="FFFFFF"/>
              </a:solidFill>
              <a:latin typeface="Montserrat Bold"/>
              <a:ea typeface="Montserrat Bold"/>
              <a:cs typeface="Montserrat Bold"/>
              <a:sym typeface="Montserrat Bold"/>
            </a:endParaRPr>
          </a:p>
        </p:txBody>
      </p:sp>
      <p:sp>
        <p:nvSpPr>
          <p:cNvPr id="33" name="TextBox 33"/>
          <p:cNvSpPr txBox="1"/>
          <p:nvPr/>
        </p:nvSpPr>
        <p:spPr>
          <a:xfrm>
            <a:off x="10766898" y="9032142"/>
            <a:ext cx="2415702" cy="350983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marL="0" lvl="0" indent="0" algn="l">
              <a:lnSpc>
                <a:spcPts val="2940"/>
              </a:lnSpc>
              <a:spcBef>
                <a:spcPct val="0"/>
              </a:spcBef>
            </a:pPr>
            <a:r>
              <a:rPr lang="en-US" sz="2100" b="1" dirty="0" err="1">
                <a:solidFill>
                  <a:srgbClr val="FFFFFF"/>
                </a:solidFill>
                <a:latin typeface="Montserrat Bold"/>
                <a:ea typeface="Montserrat Bold"/>
                <a:cs typeface="Montserrat Bold"/>
                <a:sym typeface="Montserrat Bold"/>
              </a:rPr>
              <a:t>Hayvanlar</a:t>
            </a:r>
            <a:r>
              <a:rPr lang="en-US" sz="2100" b="1" dirty="0">
                <a:solidFill>
                  <a:srgbClr val="FFFFFF"/>
                </a:solidFill>
                <a:latin typeface="Montserrat Bold"/>
                <a:ea typeface="Montserrat Bold"/>
                <a:cs typeface="Montserrat Bold"/>
                <a:sym typeface="Montserrat Bold"/>
              </a:rPr>
              <a:t> Alemi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14425068" y="9032142"/>
            <a:ext cx="2034132" cy="350983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marL="0" lvl="0" indent="0" algn="l">
              <a:lnSpc>
                <a:spcPts val="2940"/>
              </a:lnSpc>
              <a:spcBef>
                <a:spcPct val="0"/>
              </a:spcBef>
            </a:pPr>
            <a:r>
              <a:rPr lang="en-US" sz="2100" b="1" dirty="0">
                <a:solidFill>
                  <a:srgbClr val="FFFFFF"/>
                </a:solidFill>
                <a:latin typeface="Montserrat Bold"/>
                <a:ea typeface="Montserrat Bold"/>
                <a:cs typeface="Montserrat Bold"/>
                <a:sym typeface="Montserrat Bold"/>
              </a:rPr>
              <a:t>Oyun </a:t>
            </a:r>
            <a:r>
              <a:rPr lang="en-US" sz="2100" b="1" dirty="0" err="1">
                <a:solidFill>
                  <a:srgbClr val="FFFFFF"/>
                </a:solidFill>
                <a:latin typeface="Montserrat Bold"/>
                <a:ea typeface="Montserrat Bold"/>
                <a:cs typeface="Montserrat Bold"/>
                <a:sym typeface="Montserrat Bold"/>
              </a:rPr>
              <a:t>Bahçesi</a:t>
            </a:r>
            <a:endParaRPr lang="en-US" sz="2100" b="1" dirty="0">
              <a:solidFill>
                <a:srgbClr val="FFFFFF"/>
              </a:solidFill>
              <a:latin typeface="Montserrat Bold"/>
              <a:ea typeface="Montserrat Bold"/>
              <a:cs typeface="Montserrat Bold"/>
              <a:sym typeface="Montserrat Bold"/>
            </a:endParaRPr>
          </a:p>
        </p:txBody>
      </p:sp>
    </p:spTree>
  </p:cSld>
  <p:clrMapOvr>
    <a:masterClrMapping/>
  </p:clrMapOvr>
</p:sld>
</file>

<file path=ppt/slides/slide10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2"/>
          <p:cNvGrpSpPr/>
          <p:nvPr/>
        </p:nvGrpSpPr>
        <p:grpSpPr>
          <a:xfrm>
            <a:off x="8248064" y="3475906"/>
            <a:ext cx="9034674" cy="6204868"/>
            <a:chOff x="0" y="0"/>
            <a:chExt cx="2379503" cy="1634204"/>
          </a:xfrm>
        </p:grpSpPr>
        <p:sp>
          <p:nvSpPr>
            <p:cNvPr id="3" name="Freeform 3"/>
            <p:cNvSpPr/>
            <p:nvPr/>
          </p:nvSpPr>
          <p:spPr>
            <a:xfrm>
              <a:off x="0" y="0"/>
              <a:ext cx="2379503" cy="1634204"/>
            </a:xfrm>
            <a:custGeom>
              <a:avLst/>
              <a:gdLst/>
              <a:ahLst/>
              <a:cxnLst/>
              <a:rect l="l" t="t" r="r" b="b"/>
              <a:pathLst>
                <a:path w="2379503" h="1634204">
                  <a:moveTo>
                    <a:pt x="0" y="0"/>
                  </a:moveTo>
                  <a:lnTo>
                    <a:pt x="2379503" y="0"/>
                  </a:lnTo>
                  <a:lnTo>
                    <a:pt x="2379503" y="1634204"/>
                  </a:lnTo>
                  <a:lnTo>
                    <a:pt x="0" y="1634204"/>
                  </a:lnTo>
                  <a:close/>
                </a:path>
              </a:pathLst>
            </a:custGeom>
            <a:solidFill>
              <a:srgbClr val="38283E"/>
            </a:solidFill>
          </p:spPr>
          <p:txBody>
            <a:bodyPr/>
            <a:lstStyle/>
            <a:p>
              <a:endParaRPr lang="tr-TR"/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0" y="-57150"/>
              <a:ext cx="2379503" cy="1691354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3723"/>
                </a:lnSpc>
              </a:pPr>
              <a:endParaRPr/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851334" y="2938294"/>
            <a:ext cx="9341162" cy="5979549"/>
            <a:chOff x="0" y="0"/>
            <a:chExt cx="2460224" cy="1574861"/>
          </a:xfrm>
        </p:grpSpPr>
        <p:sp>
          <p:nvSpPr>
            <p:cNvPr id="6" name="Freeform 6"/>
            <p:cNvSpPr/>
            <p:nvPr/>
          </p:nvSpPr>
          <p:spPr>
            <a:xfrm>
              <a:off x="0" y="0"/>
              <a:ext cx="2460224" cy="1574861"/>
            </a:xfrm>
            <a:custGeom>
              <a:avLst/>
              <a:gdLst/>
              <a:ahLst/>
              <a:cxnLst/>
              <a:rect l="l" t="t" r="r" b="b"/>
              <a:pathLst>
                <a:path w="2460224" h="1574861">
                  <a:moveTo>
                    <a:pt x="0" y="0"/>
                  </a:moveTo>
                  <a:lnTo>
                    <a:pt x="2460224" y="0"/>
                  </a:lnTo>
                  <a:lnTo>
                    <a:pt x="2460224" y="1574861"/>
                  </a:lnTo>
                  <a:lnTo>
                    <a:pt x="0" y="1574861"/>
                  </a:lnTo>
                  <a:close/>
                </a:path>
              </a:pathLst>
            </a:custGeom>
            <a:solidFill>
              <a:srgbClr val="ED1C24"/>
            </a:solidFill>
          </p:spPr>
          <p:txBody>
            <a:bodyPr/>
            <a:lstStyle/>
            <a:p>
              <a:endParaRPr lang="tr-TR"/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0" y="-38100"/>
              <a:ext cx="2460224" cy="1612961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940"/>
                </a:lnSpc>
              </a:pPr>
              <a:endParaRPr/>
            </a:p>
          </p:txBody>
        </p:sp>
      </p:grpSp>
      <p:sp>
        <p:nvSpPr>
          <p:cNvPr id="8" name="Freeform 8"/>
          <p:cNvSpPr/>
          <p:nvPr/>
        </p:nvSpPr>
        <p:spPr>
          <a:xfrm>
            <a:off x="16052795" y="596667"/>
            <a:ext cx="1216708" cy="1216708"/>
          </a:xfrm>
          <a:custGeom>
            <a:avLst/>
            <a:gdLst/>
            <a:ahLst/>
            <a:cxnLst/>
            <a:rect l="l" t="t" r="r" b="b"/>
            <a:pathLst>
              <a:path w="1216708" h="1216708">
                <a:moveTo>
                  <a:pt x="0" y="0"/>
                </a:moveTo>
                <a:lnTo>
                  <a:pt x="1216708" y="0"/>
                </a:lnTo>
                <a:lnTo>
                  <a:pt x="1216708" y="1216708"/>
                </a:lnTo>
                <a:lnTo>
                  <a:pt x="0" y="1216708"/>
                </a:lnTo>
                <a:lnTo>
                  <a:pt x="0" y="0"/>
                </a:lnTo>
                <a:close/>
              </a:path>
            </a:pathLst>
          </a:custGeom>
          <a:blipFill>
            <a:blip r:embed="rId2"/>
            <a:stretch>
              <a:fillRect/>
            </a:stretch>
          </a:blipFill>
          <a:ln cap="sq">
            <a:noFill/>
            <a:prstDash val="solid"/>
            <a:miter/>
          </a:ln>
        </p:spPr>
        <p:txBody>
          <a:bodyPr/>
          <a:lstStyle/>
          <a:p>
            <a:endParaRPr lang="tr-TR"/>
          </a:p>
        </p:txBody>
      </p:sp>
      <p:sp>
        <p:nvSpPr>
          <p:cNvPr id="9" name="Freeform 9"/>
          <p:cNvSpPr/>
          <p:nvPr/>
        </p:nvSpPr>
        <p:spPr>
          <a:xfrm>
            <a:off x="851334" y="596667"/>
            <a:ext cx="2061427" cy="2061427"/>
          </a:xfrm>
          <a:custGeom>
            <a:avLst/>
            <a:gdLst/>
            <a:ahLst/>
            <a:cxnLst/>
            <a:rect l="l" t="t" r="r" b="b"/>
            <a:pathLst>
              <a:path w="2061427" h="2061427">
                <a:moveTo>
                  <a:pt x="0" y="0"/>
                </a:moveTo>
                <a:lnTo>
                  <a:pt x="2061428" y="0"/>
                </a:lnTo>
                <a:lnTo>
                  <a:pt x="2061428" y="2061427"/>
                </a:lnTo>
                <a:lnTo>
                  <a:pt x="0" y="2061427"/>
                </a:lnTo>
                <a:lnTo>
                  <a:pt x="0" y="0"/>
                </a:lnTo>
                <a:close/>
              </a:path>
            </a:pathLst>
          </a:custGeom>
          <a:blipFill>
            <a:blip r:embed="rId3">
              <a:extLst>
                <a:ext uri="{96DAC541-7B7A-43D3-8B79-37D633B846F1}">
                  <asvg:svgBlip xmlns:asvg="http://schemas.microsoft.com/office/drawing/2016/SVG/main" r:embed="rId4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tr-TR"/>
          </a:p>
        </p:txBody>
      </p:sp>
      <p:grpSp>
        <p:nvGrpSpPr>
          <p:cNvPr id="10" name="Group 10"/>
          <p:cNvGrpSpPr/>
          <p:nvPr/>
        </p:nvGrpSpPr>
        <p:grpSpPr>
          <a:xfrm>
            <a:off x="10421096" y="3894215"/>
            <a:ext cx="2987724" cy="2205261"/>
            <a:chOff x="0" y="0"/>
            <a:chExt cx="3983632" cy="2940348"/>
          </a:xfrm>
        </p:grpSpPr>
        <p:pic>
          <p:nvPicPr>
            <p:cNvPr id="11" name="Picture 11"/>
            <p:cNvPicPr>
              <a:picLocks noChangeAspect="1"/>
            </p:cNvPicPr>
            <p:nvPr/>
          </p:nvPicPr>
          <p:blipFill>
            <a:blip r:embed="rId5"/>
            <a:srcRect l="5088" r="5088"/>
            <a:stretch>
              <a:fillRect/>
            </a:stretch>
          </p:blipFill>
          <p:spPr>
            <a:xfrm>
              <a:off x="0" y="0"/>
              <a:ext cx="3983632" cy="2940348"/>
            </a:xfrm>
            <a:prstGeom prst="rect">
              <a:avLst/>
            </a:prstGeom>
          </p:spPr>
        </p:pic>
      </p:grpSp>
      <p:grpSp>
        <p:nvGrpSpPr>
          <p:cNvPr id="12" name="Group 12"/>
          <p:cNvGrpSpPr/>
          <p:nvPr/>
        </p:nvGrpSpPr>
        <p:grpSpPr>
          <a:xfrm>
            <a:off x="13890861" y="3894215"/>
            <a:ext cx="2996750" cy="2205261"/>
            <a:chOff x="0" y="0"/>
            <a:chExt cx="3995667" cy="2940348"/>
          </a:xfrm>
        </p:grpSpPr>
        <p:pic>
          <p:nvPicPr>
            <p:cNvPr id="13" name="Picture 13"/>
            <p:cNvPicPr>
              <a:picLocks noChangeAspect="1"/>
            </p:cNvPicPr>
            <p:nvPr/>
          </p:nvPicPr>
          <p:blipFill>
            <a:blip r:embed="rId6"/>
            <a:srcRect t="8412" b="8412"/>
            <a:stretch>
              <a:fillRect/>
            </a:stretch>
          </p:blipFill>
          <p:spPr>
            <a:xfrm>
              <a:off x="0" y="0"/>
              <a:ext cx="3995667" cy="2940348"/>
            </a:xfrm>
            <a:prstGeom prst="rect">
              <a:avLst/>
            </a:prstGeom>
          </p:spPr>
        </p:pic>
      </p:grpSp>
      <p:grpSp>
        <p:nvGrpSpPr>
          <p:cNvPr id="14" name="Group 14"/>
          <p:cNvGrpSpPr/>
          <p:nvPr/>
        </p:nvGrpSpPr>
        <p:grpSpPr>
          <a:xfrm>
            <a:off x="13890861" y="6718947"/>
            <a:ext cx="2996750" cy="2198896"/>
            <a:chOff x="0" y="0"/>
            <a:chExt cx="3995667" cy="2931861"/>
          </a:xfrm>
        </p:grpSpPr>
        <p:pic>
          <p:nvPicPr>
            <p:cNvPr id="15" name="Picture 15"/>
            <p:cNvPicPr>
              <a:picLocks noChangeAspect="1"/>
            </p:cNvPicPr>
            <p:nvPr/>
          </p:nvPicPr>
          <p:blipFill>
            <a:blip r:embed="rId7"/>
            <a:srcRect l="4683" r="4683"/>
            <a:stretch>
              <a:fillRect/>
            </a:stretch>
          </p:blipFill>
          <p:spPr>
            <a:xfrm>
              <a:off x="0" y="0"/>
              <a:ext cx="3995667" cy="2931861"/>
            </a:xfrm>
            <a:prstGeom prst="rect">
              <a:avLst/>
            </a:prstGeom>
          </p:spPr>
        </p:pic>
      </p:grpSp>
      <p:grpSp>
        <p:nvGrpSpPr>
          <p:cNvPr id="16" name="Group 16"/>
          <p:cNvGrpSpPr/>
          <p:nvPr/>
        </p:nvGrpSpPr>
        <p:grpSpPr>
          <a:xfrm>
            <a:off x="10421096" y="6718947"/>
            <a:ext cx="2987724" cy="2198896"/>
            <a:chOff x="0" y="0"/>
            <a:chExt cx="3983632" cy="2931861"/>
          </a:xfrm>
        </p:grpSpPr>
        <p:pic>
          <p:nvPicPr>
            <p:cNvPr id="17" name="Picture 17"/>
            <p:cNvPicPr>
              <a:picLocks noChangeAspect="1"/>
            </p:cNvPicPr>
            <p:nvPr/>
          </p:nvPicPr>
          <p:blipFill>
            <a:blip r:embed="rId8"/>
            <a:srcRect t="8430" b="8430"/>
            <a:stretch>
              <a:fillRect/>
            </a:stretch>
          </p:blipFill>
          <p:spPr>
            <a:xfrm>
              <a:off x="0" y="0"/>
              <a:ext cx="3983632" cy="2931861"/>
            </a:xfrm>
            <a:prstGeom prst="rect">
              <a:avLst/>
            </a:prstGeom>
          </p:spPr>
        </p:pic>
      </p:grpSp>
      <p:grpSp>
        <p:nvGrpSpPr>
          <p:cNvPr id="18" name="Group 18"/>
          <p:cNvGrpSpPr/>
          <p:nvPr/>
        </p:nvGrpSpPr>
        <p:grpSpPr>
          <a:xfrm>
            <a:off x="1759994" y="6099476"/>
            <a:ext cx="2996750" cy="2205261"/>
            <a:chOff x="0" y="0"/>
            <a:chExt cx="3995667" cy="2940348"/>
          </a:xfrm>
        </p:grpSpPr>
        <p:pic>
          <p:nvPicPr>
            <p:cNvPr id="19" name="Picture 19"/>
            <p:cNvPicPr>
              <a:picLocks noChangeAspect="1"/>
            </p:cNvPicPr>
            <p:nvPr/>
          </p:nvPicPr>
          <p:blipFill>
            <a:blip r:embed="rId9"/>
            <a:srcRect t="8329" b="8329"/>
            <a:stretch>
              <a:fillRect/>
            </a:stretch>
          </p:blipFill>
          <p:spPr>
            <a:xfrm>
              <a:off x="0" y="0"/>
              <a:ext cx="3995667" cy="2940348"/>
            </a:xfrm>
            <a:prstGeom prst="rect">
              <a:avLst/>
            </a:prstGeom>
          </p:spPr>
        </p:pic>
      </p:grpSp>
      <p:grpSp>
        <p:nvGrpSpPr>
          <p:cNvPr id="20" name="Group 20"/>
          <p:cNvGrpSpPr/>
          <p:nvPr/>
        </p:nvGrpSpPr>
        <p:grpSpPr>
          <a:xfrm>
            <a:off x="1759994" y="3276155"/>
            <a:ext cx="2996750" cy="2205261"/>
            <a:chOff x="0" y="0"/>
            <a:chExt cx="3995667" cy="2940348"/>
          </a:xfrm>
        </p:grpSpPr>
        <p:pic>
          <p:nvPicPr>
            <p:cNvPr id="21" name="Picture 21"/>
            <p:cNvPicPr>
              <a:picLocks noChangeAspect="1"/>
            </p:cNvPicPr>
            <p:nvPr/>
          </p:nvPicPr>
          <p:blipFill>
            <a:blip r:embed="rId10"/>
            <a:srcRect t="5445" b="11076"/>
            <a:stretch>
              <a:fillRect/>
            </a:stretch>
          </p:blipFill>
          <p:spPr>
            <a:xfrm>
              <a:off x="0" y="0"/>
              <a:ext cx="3995667" cy="2940348"/>
            </a:xfrm>
            <a:prstGeom prst="rect">
              <a:avLst/>
            </a:prstGeom>
          </p:spPr>
        </p:pic>
      </p:grpSp>
      <p:grpSp>
        <p:nvGrpSpPr>
          <p:cNvPr id="22" name="Group 22"/>
          <p:cNvGrpSpPr/>
          <p:nvPr/>
        </p:nvGrpSpPr>
        <p:grpSpPr>
          <a:xfrm>
            <a:off x="5847359" y="3276155"/>
            <a:ext cx="2996750" cy="2205261"/>
            <a:chOff x="0" y="0"/>
            <a:chExt cx="3995667" cy="2940348"/>
          </a:xfrm>
        </p:grpSpPr>
        <p:pic>
          <p:nvPicPr>
            <p:cNvPr id="23" name="Picture 23"/>
            <p:cNvPicPr>
              <a:picLocks noChangeAspect="1"/>
            </p:cNvPicPr>
            <p:nvPr/>
          </p:nvPicPr>
          <p:blipFill>
            <a:blip r:embed="rId11"/>
            <a:srcRect l="5001" r="5001"/>
            <a:stretch>
              <a:fillRect/>
            </a:stretch>
          </p:blipFill>
          <p:spPr>
            <a:xfrm>
              <a:off x="0" y="0"/>
              <a:ext cx="3995667" cy="2940348"/>
            </a:xfrm>
            <a:prstGeom prst="rect">
              <a:avLst/>
            </a:prstGeom>
          </p:spPr>
        </p:pic>
      </p:grpSp>
      <p:grpSp>
        <p:nvGrpSpPr>
          <p:cNvPr id="24" name="Group 24"/>
          <p:cNvGrpSpPr/>
          <p:nvPr/>
        </p:nvGrpSpPr>
        <p:grpSpPr>
          <a:xfrm>
            <a:off x="5847359" y="6099476"/>
            <a:ext cx="2996750" cy="2205261"/>
            <a:chOff x="0" y="0"/>
            <a:chExt cx="3995667" cy="2940348"/>
          </a:xfrm>
        </p:grpSpPr>
        <p:pic>
          <p:nvPicPr>
            <p:cNvPr id="25" name="Picture 25"/>
            <p:cNvPicPr>
              <a:picLocks noChangeAspect="1"/>
            </p:cNvPicPr>
            <p:nvPr/>
          </p:nvPicPr>
          <p:blipFill>
            <a:blip r:embed="rId12"/>
            <a:srcRect t="8537" b="8537"/>
            <a:stretch>
              <a:fillRect/>
            </a:stretch>
          </p:blipFill>
          <p:spPr>
            <a:xfrm>
              <a:off x="0" y="0"/>
              <a:ext cx="3995667" cy="2940348"/>
            </a:xfrm>
            <a:prstGeom prst="rect">
              <a:avLst/>
            </a:prstGeom>
          </p:spPr>
        </p:pic>
      </p:grpSp>
      <p:sp>
        <p:nvSpPr>
          <p:cNvPr id="26" name="TextBox 26"/>
          <p:cNvSpPr txBox="1"/>
          <p:nvPr/>
        </p:nvSpPr>
        <p:spPr>
          <a:xfrm>
            <a:off x="1127035" y="1522605"/>
            <a:ext cx="9440648" cy="822868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6620"/>
              </a:lnSpc>
            </a:pPr>
            <a:r>
              <a:rPr lang="en-US" sz="4728">
                <a:solidFill>
                  <a:srgbClr val="000000"/>
                </a:solidFill>
                <a:latin typeface="Roboto Condensed"/>
                <a:ea typeface="Roboto Condensed"/>
                <a:cs typeface="Roboto Condensed"/>
                <a:sym typeface="Roboto Condensed"/>
              </a:rPr>
              <a:t>ŞİŞME OYUNLAR</a:t>
            </a:r>
          </a:p>
        </p:txBody>
      </p:sp>
      <p:sp>
        <p:nvSpPr>
          <p:cNvPr id="27" name="TextBox 27"/>
          <p:cNvSpPr txBox="1"/>
          <p:nvPr/>
        </p:nvSpPr>
        <p:spPr>
          <a:xfrm>
            <a:off x="2270745" y="5593279"/>
            <a:ext cx="2228226" cy="356234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marL="0" lvl="0" indent="0" algn="l">
              <a:lnSpc>
                <a:spcPts val="2940"/>
              </a:lnSpc>
              <a:spcBef>
                <a:spcPct val="0"/>
              </a:spcBef>
            </a:pPr>
            <a:r>
              <a:rPr lang="en-US" sz="2100" b="1" dirty="0" err="1">
                <a:solidFill>
                  <a:srgbClr val="FFFFFF"/>
                </a:solidFill>
                <a:latin typeface="Montserrat Bold"/>
                <a:ea typeface="Montserrat Bold"/>
                <a:cs typeface="Montserrat Bold"/>
                <a:sym typeface="Montserrat Bold"/>
              </a:rPr>
              <a:t>Zıplayan</a:t>
            </a:r>
            <a:r>
              <a:rPr lang="en-US" sz="2100" b="1" dirty="0">
                <a:solidFill>
                  <a:srgbClr val="FFFFFF"/>
                </a:solidFill>
                <a:latin typeface="Montserrat Bold"/>
                <a:ea typeface="Montserrat Bold"/>
                <a:cs typeface="Montserrat Bold"/>
                <a:sym typeface="Montserrat Bold"/>
              </a:rPr>
              <a:t> </a:t>
            </a:r>
            <a:r>
              <a:rPr lang="en-US" sz="2100" b="1" dirty="0" err="1">
                <a:solidFill>
                  <a:srgbClr val="FFFFFF"/>
                </a:solidFill>
                <a:latin typeface="Montserrat Bold"/>
                <a:ea typeface="Montserrat Bold"/>
                <a:cs typeface="Montserrat Bold"/>
                <a:sym typeface="Montserrat Bold"/>
              </a:rPr>
              <a:t>Toplar</a:t>
            </a:r>
            <a:endParaRPr lang="en-US" sz="2100" b="1" dirty="0">
              <a:solidFill>
                <a:srgbClr val="FFFFFF"/>
              </a:solidFill>
              <a:latin typeface="Montserrat Bold"/>
              <a:ea typeface="Montserrat Bold"/>
              <a:cs typeface="Montserrat Bold"/>
              <a:sym typeface="Montserrat Bold"/>
            </a:endParaRPr>
          </a:p>
        </p:txBody>
      </p:sp>
      <p:sp>
        <p:nvSpPr>
          <p:cNvPr id="28" name="TextBox 28"/>
          <p:cNvSpPr txBox="1"/>
          <p:nvPr/>
        </p:nvSpPr>
        <p:spPr>
          <a:xfrm>
            <a:off x="10874292" y="6212044"/>
            <a:ext cx="2108686" cy="345479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marL="0" lvl="0" indent="0" algn="l">
              <a:lnSpc>
                <a:spcPts val="2940"/>
              </a:lnSpc>
              <a:spcBef>
                <a:spcPct val="0"/>
              </a:spcBef>
            </a:pPr>
            <a:r>
              <a:rPr lang="en-US" sz="2100" b="1" dirty="0" err="1">
                <a:solidFill>
                  <a:srgbClr val="FFFFFF"/>
                </a:solidFill>
                <a:latin typeface="Montserrat Bold"/>
                <a:ea typeface="Montserrat Bold"/>
                <a:cs typeface="Montserrat Bold"/>
                <a:sym typeface="Montserrat Bold"/>
              </a:rPr>
              <a:t>Nuhun</a:t>
            </a:r>
            <a:r>
              <a:rPr lang="en-US" sz="2100" b="1" dirty="0">
                <a:solidFill>
                  <a:srgbClr val="FFFFFF"/>
                </a:solidFill>
                <a:latin typeface="Montserrat Bold"/>
                <a:ea typeface="Montserrat Bold"/>
                <a:cs typeface="Montserrat Bold"/>
                <a:sym typeface="Montserrat Bold"/>
              </a:rPr>
              <a:t> </a:t>
            </a:r>
            <a:r>
              <a:rPr lang="en-US" sz="2100" b="1" dirty="0" err="1">
                <a:solidFill>
                  <a:srgbClr val="FFFFFF"/>
                </a:solidFill>
                <a:latin typeface="Montserrat Bold"/>
                <a:ea typeface="Montserrat Bold"/>
                <a:cs typeface="Montserrat Bold"/>
                <a:sym typeface="Montserrat Bold"/>
              </a:rPr>
              <a:t>Gemisi</a:t>
            </a:r>
            <a:endParaRPr lang="en-US" sz="2100" b="1" dirty="0">
              <a:solidFill>
                <a:srgbClr val="FFFFFF"/>
              </a:solidFill>
              <a:latin typeface="Montserrat Bold"/>
              <a:ea typeface="Montserrat Bold"/>
              <a:cs typeface="Montserrat Bold"/>
              <a:sym typeface="Montserrat Bold"/>
            </a:endParaRPr>
          </a:p>
        </p:txBody>
      </p:sp>
      <p:sp>
        <p:nvSpPr>
          <p:cNvPr id="29" name="TextBox 29"/>
          <p:cNvSpPr txBox="1"/>
          <p:nvPr/>
        </p:nvSpPr>
        <p:spPr>
          <a:xfrm>
            <a:off x="14331365" y="6210313"/>
            <a:ext cx="2115741" cy="356234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0" lvl="0" indent="0" algn="l">
              <a:lnSpc>
                <a:spcPts val="2940"/>
              </a:lnSpc>
              <a:spcBef>
                <a:spcPct val="0"/>
              </a:spcBef>
            </a:pPr>
            <a:r>
              <a:rPr lang="en-US" sz="2100" b="1">
                <a:solidFill>
                  <a:srgbClr val="FFFFFF"/>
                </a:solidFill>
                <a:latin typeface="Montserrat Bold"/>
                <a:ea typeface="Montserrat Bold"/>
                <a:cs typeface="Montserrat Bold"/>
                <a:sym typeface="Montserrat Bold"/>
              </a:rPr>
              <a:t>Yumruk Duvarı</a:t>
            </a:r>
          </a:p>
        </p:txBody>
      </p:sp>
      <p:sp>
        <p:nvSpPr>
          <p:cNvPr id="30" name="TextBox 30"/>
          <p:cNvSpPr txBox="1"/>
          <p:nvPr/>
        </p:nvSpPr>
        <p:spPr>
          <a:xfrm>
            <a:off x="2355399" y="8390461"/>
            <a:ext cx="2121784" cy="345479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marL="0" lvl="0" indent="0" algn="l">
              <a:lnSpc>
                <a:spcPts val="2940"/>
              </a:lnSpc>
              <a:spcBef>
                <a:spcPct val="0"/>
              </a:spcBef>
            </a:pPr>
            <a:r>
              <a:rPr lang="en-US" sz="2100" b="1" dirty="0">
                <a:solidFill>
                  <a:srgbClr val="FFFFFF"/>
                </a:solidFill>
                <a:latin typeface="Montserrat Bold"/>
                <a:ea typeface="Montserrat Bold"/>
                <a:cs typeface="Montserrat Bold"/>
                <a:sym typeface="Montserrat Bold"/>
              </a:rPr>
              <a:t>Eğlenceli </a:t>
            </a:r>
            <a:r>
              <a:rPr lang="en-US" sz="2100" b="1" dirty="0" err="1">
                <a:solidFill>
                  <a:srgbClr val="FFFFFF"/>
                </a:solidFill>
                <a:latin typeface="Montserrat Bold"/>
                <a:ea typeface="Montserrat Bold"/>
                <a:cs typeface="Montserrat Bold"/>
                <a:sym typeface="Montserrat Bold"/>
              </a:rPr>
              <a:t>Şato</a:t>
            </a:r>
            <a:endParaRPr lang="en-US" sz="2100" b="1" dirty="0">
              <a:solidFill>
                <a:srgbClr val="FFFFFF"/>
              </a:solidFill>
              <a:latin typeface="Montserrat Bold"/>
              <a:ea typeface="Montserrat Bold"/>
              <a:cs typeface="Montserrat Bold"/>
              <a:sym typeface="Montserrat Bold"/>
            </a:endParaRPr>
          </a:p>
        </p:txBody>
      </p:sp>
      <p:sp>
        <p:nvSpPr>
          <p:cNvPr id="31" name="TextBox 31"/>
          <p:cNvSpPr txBox="1"/>
          <p:nvPr/>
        </p:nvSpPr>
        <p:spPr>
          <a:xfrm>
            <a:off x="5981992" y="8390461"/>
            <a:ext cx="2862117" cy="345479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marL="0" lvl="0" indent="0" algn="l">
              <a:lnSpc>
                <a:spcPts val="2940"/>
              </a:lnSpc>
              <a:spcBef>
                <a:spcPct val="0"/>
              </a:spcBef>
            </a:pPr>
            <a:r>
              <a:rPr lang="en-US" sz="2100" b="1" dirty="0" err="1">
                <a:solidFill>
                  <a:srgbClr val="FFFFFF"/>
                </a:solidFill>
                <a:latin typeface="Montserrat Bold"/>
                <a:ea typeface="Montserrat Bold"/>
                <a:cs typeface="Montserrat Bold"/>
                <a:sym typeface="Montserrat Bold"/>
              </a:rPr>
              <a:t>Voleybol</a:t>
            </a:r>
            <a:r>
              <a:rPr lang="en-US" sz="2100" b="1" dirty="0">
                <a:solidFill>
                  <a:srgbClr val="FFFFFF"/>
                </a:solidFill>
                <a:latin typeface="Montserrat Bold"/>
                <a:ea typeface="Montserrat Bold"/>
                <a:cs typeface="Montserrat Bold"/>
                <a:sym typeface="Montserrat Bold"/>
              </a:rPr>
              <a:t> </a:t>
            </a:r>
            <a:r>
              <a:rPr lang="en-US" sz="2100" b="1" dirty="0" err="1">
                <a:solidFill>
                  <a:srgbClr val="FFFFFF"/>
                </a:solidFill>
                <a:latin typeface="Montserrat Bold"/>
                <a:ea typeface="Montserrat Bold"/>
                <a:cs typeface="Montserrat Bold"/>
                <a:sym typeface="Montserrat Bold"/>
              </a:rPr>
              <a:t>Basketbol</a:t>
            </a:r>
            <a:endParaRPr lang="en-US" sz="2100" b="1" dirty="0">
              <a:solidFill>
                <a:srgbClr val="FFFFFF"/>
              </a:solidFill>
              <a:latin typeface="Montserrat Bold"/>
              <a:ea typeface="Montserrat Bold"/>
              <a:cs typeface="Montserrat Bold"/>
              <a:sym typeface="Montserrat Bold"/>
            </a:endParaRPr>
          </a:p>
        </p:txBody>
      </p:sp>
      <p:sp>
        <p:nvSpPr>
          <p:cNvPr id="32" name="TextBox 32"/>
          <p:cNvSpPr txBox="1"/>
          <p:nvPr/>
        </p:nvSpPr>
        <p:spPr>
          <a:xfrm>
            <a:off x="6003780" y="5593279"/>
            <a:ext cx="2683907" cy="356234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0" lvl="0" indent="0" algn="ctr">
              <a:lnSpc>
                <a:spcPts val="2940"/>
              </a:lnSpc>
              <a:spcBef>
                <a:spcPct val="0"/>
              </a:spcBef>
            </a:pPr>
            <a:r>
              <a:rPr lang="en-US" sz="2100" b="1" dirty="0" err="1">
                <a:solidFill>
                  <a:srgbClr val="FFFFFF"/>
                </a:solidFill>
                <a:latin typeface="Montserrat Bold"/>
                <a:ea typeface="Montserrat Bold"/>
                <a:cs typeface="Montserrat Bold"/>
                <a:sym typeface="Montserrat Bold"/>
              </a:rPr>
              <a:t>Kovboy</a:t>
            </a:r>
            <a:r>
              <a:rPr lang="en-US" sz="2100" b="1" dirty="0">
                <a:solidFill>
                  <a:srgbClr val="FFFFFF"/>
                </a:solidFill>
                <a:latin typeface="Montserrat Bold"/>
                <a:ea typeface="Montserrat Bold"/>
                <a:cs typeface="Montserrat Bold"/>
                <a:sym typeface="Montserrat Bold"/>
              </a:rPr>
              <a:t> Oyun </a:t>
            </a:r>
            <a:r>
              <a:rPr lang="en-US" sz="2100" b="1" dirty="0" err="1">
                <a:solidFill>
                  <a:srgbClr val="FFFFFF"/>
                </a:solidFill>
                <a:latin typeface="Montserrat Bold"/>
                <a:ea typeface="Montserrat Bold"/>
                <a:cs typeface="Montserrat Bold"/>
                <a:sym typeface="Montserrat Bold"/>
              </a:rPr>
              <a:t>Parkı</a:t>
            </a:r>
            <a:endParaRPr lang="en-US" sz="2100" b="1" dirty="0">
              <a:solidFill>
                <a:srgbClr val="FFFFFF"/>
              </a:solidFill>
              <a:latin typeface="Montserrat Bold"/>
              <a:ea typeface="Montserrat Bold"/>
              <a:cs typeface="Montserrat Bold"/>
              <a:sym typeface="Montserrat Bold"/>
            </a:endParaRPr>
          </a:p>
        </p:txBody>
      </p:sp>
      <p:sp>
        <p:nvSpPr>
          <p:cNvPr id="33" name="TextBox 33"/>
          <p:cNvSpPr txBox="1"/>
          <p:nvPr/>
        </p:nvSpPr>
        <p:spPr>
          <a:xfrm>
            <a:off x="10874292" y="9032142"/>
            <a:ext cx="2232108" cy="350983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marL="0" lvl="0" indent="0" algn="l">
              <a:lnSpc>
                <a:spcPts val="2940"/>
              </a:lnSpc>
              <a:spcBef>
                <a:spcPct val="0"/>
              </a:spcBef>
            </a:pPr>
            <a:r>
              <a:rPr lang="en-US" sz="2100" b="1" dirty="0" err="1">
                <a:solidFill>
                  <a:srgbClr val="FFFFFF"/>
                </a:solidFill>
                <a:latin typeface="Montserrat Bold"/>
                <a:ea typeface="Montserrat Bold"/>
                <a:cs typeface="Montserrat Bold"/>
                <a:sym typeface="Montserrat Bold"/>
              </a:rPr>
              <a:t>Olimpik</a:t>
            </a:r>
            <a:r>
              <a:rPr lang="en-US" sz="2100" b="1" dirty="0">
                <a:solidFill>
                  <a:srgbClr val="FFFFFF"/>
                </a:solidFill>
                <a:latin typeface="Montserrat Bold"/>
                <a:ea typeface="Montserrat Bold"/>
                <a:cs typeface="Montserrat Bold"/>
                <a:sym typeface="Montserrat Bold"/>
              </a:rPr>
              <a:t> </a:t>
            </a:r>
            <a:r>
              <a:rPr lang="en-US" sz="2100" b="1" dirty="0" err="1">
                <a:solidFill>
                  <a:srgbClr val="FFFFFF"/>
                </a:solidFill>
                <a:latin typeface="Montserrat Bold"/>
                <a:ea typeface="Montserrat Bold"/>
                <a:cs typeface="Montserrat Bold"/>
                <a:sym typeface="Montserrat Bold"/>
              </a:rPr>
              <a:t>Parkur</a:t>
            </a:r>
            <a:endParaRPr lang="en-US" sz="2100" b="1" dirty="0">
              <a:solidFill>
                <a:srgbClr val="FFFFFF"/>
              </a:solidFill>
              <a:latin typeface="Montserrat Bold"/>
              <a:ea typeface="Montserrat Bold"/>
              <a:cs typeface="Montserrat Bold"/>
              <a:sym typeface="Montserrat Bold"/>
            </a:endParaRPr>
          </a:p>
        </p:txBody>
      </p:sp>
      <p:sp>
        <p:nvSpPr>
          <p:cNvPr id="34" name="TextBox 34"/>
          <p:cNvSpPr txBox="1"/>
          <p:nvPr/>
        </p:nvSpPr>
        <p:spPr>
          <a:xfrm>
            <a:off x="14566276" y="9032142"/>
            <a:ext cx="1740524" cy="350983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marL="0" lvl="0" indent="0" algn="l">
              <a:lnSpc>
                <a:spcPts val="2940"/>
              </a:lnSpc>
              <a:spcBef>
                <a:spcPct val="0"/>
              </a:spcBef>
            </a:pPr>
            <a:r>
              <a:rPr lang="en-US" sz="2100" b="1" dirty="0" err="1">
                <a:solidFill>
                  <a:srgbClr val="FFFFFF"/>
                </a:solidFill>
                <a:latin typeface="Montserrat Bold"/>
                <a:ea typeface="Montserrat Bold"/>
                <a:cs typeface="Montserrat Bold"/>
                <a:sym typeface="Montserrat Bold"/>
              </a:rPr>
              <a:t>Sunger</a:t>
            </a:r>
            <a:r>
              <a:rPr lang="en-US" sz="2100" b="1" dirty="0">
                <a:solidFill>
                  <a:srgbClr val="FFFFFF"/>
                </a:solidFill>
                <a:latin typeface="Montserrat Bold"/>
                <a:ea typeface="Montserrat Bold"/>
                <a:cs typeface="Montserrat Bold"/>
                <a:sym typeface="Montserrat Bold"/>
              </a:rPr>
              <a:t> Bob</a:t>
            </a:r>
          </a:p>
        </p:txBody>
      </p:sp>
    </p:spTree>
  </p:cSld>
  <p:clrMapOvr>
    <a:masterClrMapping/>
  </p:clrMapOvr>
</p:sld>
</file>

<file path=ppt/slides/slide1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2"/>
          <p:cNvGrpSpPr/>
          <p:nvPr/>
        </p:nvGrpSpPr>
        <p:grpSpPr>
          <a:xfrm>
            <a:off x="8248064" y="3475906"/>
            <a:ext cx="9034674" cy="6204868"/>
            <a:chOff x="0" y="0"/>
            <a:chExt cx="2379503" cy="1634204"/>
          </a:xfrm>
        </p:grpSpPr>
        <p:sp>
          <p:nvSpPr>
            <p:cNvPr id="3" name="Freeform 3"/>
            <p:cNvSpPr/>
            <p:nvPr/>
          </p:nvSpPr>
          <p:spPr>
            <a:xfrm>
              <a:off x="0" y="0"/>
              <a:ext cx="2379503" cy="1634204"/>
            </a:xfrm>
            <a:custGeom>
              <a:avLst/>
              <a:gdLst/>
              <a:ahLst/>
              <a:cxnLst/>
              <a:rect l="l" t="t" r="r" b="b"/>
              <a:pathLst>
                <a:path w="2379503" h="1634204">
                  <a:moveTo>
                    <a:pt x="0" y="0"/>
                  </a:moveTo>
                  <a:lnTo>
                    <a:pt x="2379503" y="0"/>
                  </a:lnTo>
                  <a:lnTo>
                    <a:pt x="2379503" y="1634204"/>
                  </a:lnTo>
                  <a:lnTo>
                    <a:pt x="0" y="1634204"/>
                  </a:lnTo>
                  <a:close/>
                </a:path>
              </a:pathLst>
            </a:custGeom>
            <a:solidFill>
              <a:srgbClr val="38283E"/>
            </a:solidFill>
          </p:spPr>
          <p:txBody>
            <a:bodyPr/>
            <a:lstStyle/>
            <a:p>
              <a:endParaRPr lang="tr-TR"/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0" y="-57150"/>
              <a:ext cx="2379503" cy="1691354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3723"/>
                </a:lnSpc>
              </a:pPr>
              <a:endParaRPr/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851334" y="2938294"/>
            <a:ext cx="9341162" cy="5979549"/>
            <a:chOff x="0" y="0"/>
            <a:chExt cx="2460224" cy="1574861"/>
          </a:xfrm>
        </p:grpSpPr>
        <p:sp>
          <p:nvSpPr>
            <p:cNvPr id="6" name="Freeform 6"/>
            <p:cNvSpPr/>
            <p:nvPr/>
          </p:nvSpPr>
          <p:spPr>
            <a:xfrm>
              <a:off x="0" y="0"/>
              <a:ext cx="2460224" cy="1574861"/>
            </a:xfrm>
            <a:custGeom>
              <a:avLst/>
              <a:gdLst/>
              <a:ahLst/>
              <a:cxnLst/>
              <a:rect l="l" t="t" r="r" b="b"/>
              <a:pathLst>
                <a:path w="2460224" h="1574861">
                  <a:moveTo>
                    <a:pt x="0" y="0"/>
                  </a:moveTo>
                  <a:lnTo>
                    <a:pt x="2460224" y="0"/>
                  </a:lnTo>
                  <a:lnTo>
                    <a:pt x="2460224" y="1574861"/>
                  </a:lnTo>
                  <a:lnTo>
                    <a:pt x="0" y="1574861"/>
                  </a:lnTo>
                  <a:close/>
                </a:path>
              </a:pathLst>
            </a:custGeom>
            <a:solidFill>
              <a:srgbClr val="ED1C24"/>
            </a:solidFill>
          </p:spPr>
          <p:txBody>
            <a:bodyPr/>
            <a:lstStyle/>
            <a:p>
              <a:endParaRPr lang="tr-TR"/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0" y="-38100"/>
              <a:ext cx="2460224" cy="1612961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940"/>
                </a:lnSpc>
              </a:pPr>
              <a:endParaRPr/>
            </a:p>
          </p:txBody>
        </p:sp>
      </p:grpSp>
      <p:sp>
        <p:nvSpPr>
          <p:cNvPr id="8" name="Freeform 8"/>
          <p:cNvSpPr/>
          <p:nvPr/>
        </p:nvSpPr>
        <p:spPr>
          <a:xfrm>
            <a:off x="16052795" y="596667"/>
            <a:ext cx="1216708" cy="1216708"/>
          </a:xfrm>
          <a:custGeom>
            <a:avLst/>
            <a:gdLst/>
            <a:ahLst/>
            <a:cxnLst/>
            <a:rect l="l" t="t" r="r" b="b"/>
            <a:pathLst>
              <a:path w="1216708" h="1216708">
                <a:moveTo>
                  <a:pt x="0" y="0"/>
                </a:moveTo>
                <a:lnTo>
                  <a:pt x="1216708" y="0"/>
                </a:lnTo>
                <a:lnTo>
                  <a:pt x="1216708" y="1216708"/>
                </a:lnTo>
                <a:lnTo>
                  <a:pt x="0" y="1216708"/>
                </a:lnTo>
                <a:lnTo>
                  <a:pt x="0" y="0"/>
                </a:lnTo>
                <a:close/>
              </a:path>
            </a:pathLst>
          </a:custGeom>
          <a:blipFill>
            <a:blip r:embed="rId2"/>
            <a:stretch>
              <a:fillRect/>
            </a:stretch>
          </a:blipFill>
          <a:ln cap="sq">
            <a:noFill/>
            <a:prstDash val="solid"/>
            <a:miter/>
          </a:ln>
        </p:spPr>
        <p:txBody>
          <a:bodyPr/>
          <a:lstStyle/>
          <a:p>
            <a:endParaRPr lang="tr-TR"/>
          </a:p>
        </p:txBody>
      </p:sp>
      <p:sp>
        <p:nvSpPr>
          <p:cNvPr id="9" name="Freeform 9"/>
          <p:cNvSpPr/>
          <p:nvPr/>
        </p:nvSpPr>
        <p:spPr>
          <a:xfrm>
            <a:off x="851334" y="596667"/>
            <a:ext cx="2061427" cy="2061427"/>
          </a:xfrm>
          <a:custGeom>
            <a:avLst/>
            <a:gdLst/>
            <a:ahLst/>
            <a:cxnLst/>
            <a:rect l="l" t="t" r="r" b="b"/>
            <a:pathLst>
              <a:path w="2061427" h="2061427">
                <a:moveTo>
                  <a:pt x="0" y="0"/>
                </a:moveTo>
                <a:lnTo>
                  <a:pt x="2061428" y="0"/>
                </a:lnTo>
                <a:lnTo>
                  <a:pt x="2061428" y="2061427"/>
                </a:lnTo>
                <a:lnTo>
                  <a:pt x="0" y="2061427"/>
                </a:lnTo>
                <a:lnTo>
                  <a:pt x="0" y="0"/>
                </a:lnTo>
                <a:close/>
              </a:path>
            </a:pathLst>
          </a:custGeom>
          <a:blipFill>
            <a:blip r:embed="rId3">
              <a:extLst>
                <a:ext uri="{96DAC541-7B7A-43D3-8B79-37D633B846F1}">
                  <asvg:svgBlip xmlns:asvg="http://schemas.microsoft.com/office/drawing/2016/SVG/main" r:embed="rId4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tr-TR"/>
          </a:p>
        </p:txBody>
      </p:sp>
      <p:grpSp>
        <p:nvGrpSpPr>
          <p:cNvPr id="10" name="Group 10"/>
          <p:cNvGrpSpPr/>
          <p:nvPr/>
        </p:nvGrpSpPr>
        <p:grpSpPr>
          <a:xfrm>
            <a:off x="10421096" y="3894215"/>
            <a:ext cx="2987724" cy="2205261"/>
            <a:chOff x="0" y="0"/>
            <a:chExt cx="3983632" cy="2940348"/>
          </a:xfrm>
        </p:grpSpPr>
        <p:pic>
          <p:nvPicPr>
            <p:cNvPr id="11" name="Picture 11"/>
            <p:cNvPicPr>
              <a:picLocks noChangeAspect="1"/>
            </p:cNvPicPr>
            <p:nvPr/>
          </p:nvPicPr>
          <p:blipFill>
            <a:blip r:embed="rId5"/>
            <a:srcRect t="8067" b="8067"/>
            <a:stretch>
              <a:fillRect/>
            </a:stretch>
          </p:blipFill>
          <p:spPr>
            <a:xfrm>
              <a:off x="0" y="0"/>
              <a:ext cx="3983632" cy="2940348"/>
            </a:xfrm>
            <a:prstGeom prst="rect">
              <a:avLst/>
            </a:prstGeom>
          </p:spPr>
        </p:pic>
      </p:grpSp>
      <p:grpSp>
        <p:nvGrpSpPr>
          <p:cNvPr id="12" name="Group 12"/>
          <p:cNvGrpSpPr/>
          <p:nvPr/>
        </p:nvGrpSpPr>
        <p:grpSpPr>
          <a:xfrm>
            <a:off x="13890861" y="3894215"/>
            <a:ext cx="2996750" cy="2205261"/>
            <a:chOff x="0" y="0"/>
            <a:chExt cx="3995667" cy="2940348"/>
          </a:xfrm>
        </p:grpSpPr>
        <p:pic>
          <p:nvPicPr>
            <p:cNvPr id="13" name="Picture 13"/>
            <p:cNvPicPr>
              <a:picLocks noChangeAspect="1"/>
            </p:cNvPicPr>
            <p:nvPr/>
          </p:nvPicPr>
          <p:blipFill>
            <a:blip r:embed="rId6"/>
            <a:srcRect l="4813" r="4813"/>
            <a:stretch>
              <a:fillRect/>
            </a:stretch>
          </p:blipFill>
          <p:spPr>
            <a:xfrm>
              <a:off x="0" y="0"/>
              <a:ext cx="3995667" cy="2940348"/>
            </a:xfrm>
            <a:prstGeom prst="rect">
              <a:avLst/>
            </a:prstGeom>
          </p:spPr>
        </p:pic>
      </p:grpSp>
      <p:grpSp>
        <p:nvGrpSpPr>
          <p:cNvPr id="14" name="Group 14"/>
          <p:cNvGrpSpPr/>
          <p:nvPr/>
        </p:nvGrpSpPr>
        <p:grpSpPr>
          <a:xfrm>
            <a:off x="13890861" y="6718947"/>
            <a:ext cx="2996750" cy="2198896"/>
            <a:chOff x="0" y="0"/>
            <a:chExt cx="3995667" cy="2931861"/>
          </a:xfrm>
        </p:grpSpPr>
        <p:pic>
          <p:nvPicPr>
            <p:cNvPr id="15" name="Picture 15"/>
            <p:cNvPicPr>
              <a:picLocks noChangeAspect="1"/>
            </p:cNvPicPr>
            <p:nvPr/>
          </p:nvPicPr>
          <p:blipFill>
            <a:blip r:embed="rId7"/>
            <a:srcRect t="8385" b="8385"/>
            <a:stretch>
              <a:fillRect/>
            </a:stretch>
          </p:blipFill>
          <p:spPr>
            <a:xfrm>
              <a:off x="0" y="0"/>
              <a:ext cx="3995667" cy="2931861"/>
            </a:xfrm>
            <a:prstGeom prst="rect">
              <a:avLst/>
            </a:prstGeom>
          </p:spPr>
        </p:pic>
      </p:grpSp>
      <p:grpSp>
        <p:nvGrpSpPr>
          <p:cNvPr id="16" name="Group 16"/>
          <p:cNvGrpSpPr/>
          <p:nvPr/>
        </p:nvGrpSpPr>
        <p:grpSpPr>
          <a:xfrm>
            <a:off x="10421096" y="6718947"/>
            <a:ext cx="2987724" cy="2198896"/>
            <a:chOff x="0" y="0"/>
            <a:chExt cx="3983632" cy="2931861"/>
          </a:xfrm>
        </p:grpSpPr>
        <p:pic>
          <p:nvPicPr>
            <p:cNvPr id="17" name="Picture 17"/>
            <p:cNvPicPr>
              <a:picLocks noChangeAspect="1"/>
            </p:cNvPicPr>
            <p:nvPr/>
          </p:nvPicPr>
          <p:blipFill>
            <a:blip r:embed="rId8"/>
            <a:srcRect t="8319" b="8319"/>
            <a:stretch>
              <a:fillRect/>
            </a:stretch>
          </p:blipFill>
          <p:spPr>
            <a:xfrm>
              <a:off x="0" y="0"/>
              <a:ext cx="3983632" cy="2931861"/>
            </a:xfrm>
            <a:prstGeom prst="rect">
              <a:avLst/>
            </a:prstGeom>
          </p:spPr>
        </p:pic>
      </p:grpSp>
      <p:grpSp>
        <p:nvGrpSpPr>
          <p:cNvPr id="18" name="Group 18"/>
          <p:cNvGrpSpPr/>
          <p:nvPr/>
        </p:nvGrpSpPr>
        <p:grpSpPr>
          <a:xfrm>
            <a:off x="1759994" y="6099476"/>
            <a:ext cx="2996750" cy="2205261"/>
            <a:chOff x="0" y="0"/>
            <a:chExt cx="3995667" cy="2940348"/>
          </a:xfrm>
        </p:grpSpPr>
        <p:pic>
          <p:nvPicPr>
            <p:cNvPr id="19" name="Picture 19"/>
            <p:cNvPicPr>
              <a:picLocks noChangeAspect="1"/>
            </p:cNvPicPr>
            <p:nvPr/>
          </p:nvPicPr>
          <p:blipFill>
            <a:blip r:embed="rId9"/>
            <a:srcRect t="1083" b="1083"/>
            <a:stretch>
              <a:fillRect/>
            </a:stretch>
          </p:blipFill>
          <p:spPr>
            <a:xfrm>
              <a:off x="0" y="0"/>
              <a:ext cx="3995667" cy="2940348"/>
            </a:xfrm>
            <a:prstGeom prst="rect">
              <a:avLst/>
            </a:prstGeom>
          </p:spPr>
        </p:pic>
      </p:grpSp>
      <p:grpSp>
        <p:nvGrpSpPr>
          <p:cNvPr id="20" name="Group 20"/>
          <p:cNvGrpSpPr/>
          <p:nvPr/>
        </p:nvGrpSpPr>
        <p:grpSpPr>
          <a:xfrm>
            <a:off x="1759994" y="3276155"/>
            <a:ext cx="2996750" cy="2205261"/>
            <a:chOff x="0" y="0"/>
            <a:chExt cx="3995667" cy="2940348"/>
          </a:xfrm>
        </p:grpSpPr>
        <p:pic>
          <p:nvPicPr>
            <p:cNvPr id="21" name="Picture 21"/>
            <p:cNvPicPr>
              <a:picLocks noChangeAspect="1"/>
            </p:cNvPicPr>
            <p:nvPr/>
          </p:nvPicPr>
          <p:blipFill>
            <a:blip r:embed="rId10"/>
            <a:srcRect t="3740" b="12951"/>
            <a:stretch>
              <a:fillRect/>
            </a:stretch>
          </p:blipFill>
          <p:spPr>
            <a:xfrm>
              <a:off x="0" y="0"/>
              <a:ext cx="3995667" cy="2940348"/>
            </a:xfrm>
            <a:prstGeom prst="rect">
              <a:avLst/>
            </a:prstGeom>
          </p:spPr>
        </p:pic>
      </p:grpSp>
      <p:grpSp>
        <p:nvGrpSpPr>
          <p:cNvPr id="22" name="Group 22"/>
          <p:cNvGrpSpPr/>
          <p:nvPr/>
        </p:nvGrpSpPr>
        <p:grpSpPr>
          <a:xfrm>
            <a:off x="5847359" y="3276155"/>
            <a:ext cx="2996750" cy="2205261"/>
            <a:chOff x="0" y="0"/>
            <a:chExt cx="3995667" cy="2940348"/>
          </a:xfrm>
        </p:grpSpPr>
        <p:pic>
          <p:nvPicPr>
            <p:cNvPr id="23" name="Picture 23"/>
            <p:cNvPicPr>
              <a:picLocks noChangeAspect="1"/>
            </p:cNvPicPr>
            <p:nvPr/>
          </p:nvPicPr>
          <p:blipFill>
            <a:blip r:embed="rId11"/>
            <a:srcRect t="2915" b="13946"/>
            <a:stretch>
              <a:fillRect/>
            </a:stretch>
          </p:blipFill>
          <p:spPr>
            <a:xfrm>
              <a:off x="0" y="0"/>
              <a:ext cx="3995667" cy="2940348"/>
            </a:xfrm>
            <a:prstGeom prst="rect">
              <a:avLst/>
            </a:prstGeom>
          </p:spPr>
        </p:pic>
      </p:grpSp>
      <p:grpSp>
        <p:nvGrpSpPr>
          <p:cNvPr id="24" name="Group 24"/>
          <p:cNvGrpSpPr/>
          <p:nvPr/>
        </p:nvGrpSpPr>
        <p:grpSpPr>
          <a:xfrm>
            <a:off x="5847359" y="6099476"/>
            <a:ext cx="2996750" cy="2205261"/>
            <a:chOff x="0" y="0"/>
            <a:chExt cx="3995667" cy="2940348"/>
          </a:xfrm>
        </p:grpSpPr>
        <p:pic>
          <p:nvPicPr>
            <p:cNvPr id="25" name="Picture 25"/>
            <p:cNvPicPr>
              <a:picLocks noChangeAspect="1"/>
            </p:cNvPicPr>
            <p:nvPr/>
          </p:nvPicPr>
          <p:blipFill>
            <a:blip r:embed="rId12"/>
            <a:srcRect t="798" b="15590"/>
            <a:stretch>
              <a:fillRect/>
            </a:stretch>
          </p:blipFill>
          <p:spPr>
            <a:xfrm>
              <a:off x="0" y="0"/>
              <a:ext cx="3995667" cy="2940348"/>
            </a:xfrm>
            <a:prstGeom prst="rect">
              <a:avLst/>
            </a:prstGeom>
          </p:spPr>
        </p:pic>
      </p:grpSp>
      <p:sp>
        <p:nvSpPr>
          <p:cNvPr id="26" name="TextBox 26"/>
          <p:cNvSpPr txBox="1"/>
          <p:nvPr/>
        </p:nvSpPr>
        <p:spPr>
          <a:xfrm>
            <a:off x="1127035" y="1522605"/>
            <a:ext cx="9440648" cy="822868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6620"/>
              </a:lnSpc>
            </a:pPr>
            <a:r>
              <a:rPr lang="en-US" sz="4728">
                <a:solidFill>
                  <a:srgbClr val="000000"/>
                </a:solidFill>
                <a:latin typeface="Roboto Condensed"/>
                <a:ea typeface="Roboto Condensed"/>
                <a:cs typeface="Roboto Condensed"/>
                <a:sym typeface="Roboto Condensed"/>
              </a:rPr>
              <a:t>ŞİŞME OYUNLAR</a:t>
            </a:r>
          </a:p>
        </p:txBody>
      </p:sp>
      <p:sp>
        <p:nvSpPr>
          <p:cNvPr id="27" name="TextBox 27"/>
          <p:cNvSpPr txBox="1"/>
          <p:nvPr/>
        </p:nvSpPr>
        <p:spPr>
          <a:xfrm>
            <a:off x="2369686" y="5593279"/>
            <a:ext cx="1777365" cy="356234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0" lvl="0" indent="0" algn="l">
              <a:lnSpc>
                <a:spcPts val="2940"/>
              </a:lnSpc>
              <a:spcBef>
                <a:spcPct val="0"/>
              </a:spcBef>
            </a:pPr>
            <a:r>
              <a:rPr lang="en-US" sz="2100" b="1">
                <a:solidFill>
                  <a:srgbClr val="FFFFFF"/>
                </a:solidFill>
                <a:latin typeface="Montserrat Bold"/>
                <a:ea typeface="Montserrat Bold"/>
                <a:cs typeface="Montserrat Bold"/>
                <a:sym typeface="Montserrat Bold"/>
              </a:rPr>
              <a:t>Sumo Güreşi</a:t>
            </a:r>
          </a:p>
        </p:txBody>
      </p:sp>
      <p:sp>
        <p:nvSpPr>
          <p:cNvPr id="28" name="TextBox 28"/>
          <p:cNvSpPr txBox="1"/>
          <p:nvPr/>
        </p:nvSpPr>
        <p:spPr>
          <a:xfrm>
            <a:off x="10595150" y="6212044"/>
            <a:ext cx="2813670" cy="345479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marL="0" lvl="0" indent="0" algn="l">
              <a:lnSpc>
                <a:spcPts val="2940"/>
              </a:lnSpc>
              <a:spcBef>
                <a:spcPct val="0"/>
              </a:spcBef>
            </a:pPr>
            <a:r>
              <a:rPr lang="en-US" sz="2100" b="1" dirty="0" err="1">
                <a:solidFill>
                  <a:srgbClr val="FFFFFF"/>
                </a:solidFill>
                <a:latin typeface="Montserrat Bold"/>
                <a:ea typeface="Montserrat Bold"/>
                <a:cs typeface="Montserrat Bold"/>
                <a:sym typeface="Montserrat Bold"/>
              </a:rPr>
              <a:t>Tırmanma</a:t>
            </a:r>
            <a:r>
              <a:rPr lang="en-US" sz="2100" b="1" dirty="0">
                <a:solidFill>
                  <a:srgbClr val="FFFFFF"/>
                </a:solidFill>
                <a:latin typeface="Montserrat Bold"/>
                <a:ea typeface="Montserrat Bold"/>
                <a:cs typeface="Montserrat Bold"/>
                <a:sym typeface="Montserrat Bold"/>
              </a:rPr>
              <a:t> </a:t>
            </a:r>
            <a:r>
              <a:rPr lang="en-US" sz="2100" b="1" dirty="0" err="1">
                <a:solidFill>
                  <a:srgbClr val="FFFFFF"/>
                </a:solidFill>
                <a:latin typeface="Montserrat Bold"/>
                <a:ea typeface="Montserrat Bold"/>
                <a:cs typeface="Montserrat Bold"/>
                <a:sym typeface="Montserrat Bold"/>
              </a:rPr>
              <a:t>Piramidi</a:t>
            </a:r>
            <a:endParaRPr lang="en-US" sz="2100" b="1" dirty="0">
              <a:solidFill>
                <a:srgbClr val="FFFFFF"/>
              </a:solidFill>
              <a:latin typeface="Montserrat Bold"/>
              <a:ea typeface="Montserrat Bold"/>
              <a:cs typeface="Montserrat Bold"/>
              <a:sym typeface="Montserrat Bold"/>
            </a:endParaRPr>
          </a:p>
        </p:txBody>
      </p:sp>
      <p:sp>
        <p:nvSpPr>
          <p:cNvPr id="29" name="TextBox 29"/>
          <p:cNvSpPr txBox="1"/>
          <p:nvPr/>
        </p:nvSpPr>
        <p:spPr>
          <a:xfrm>
            <a:off x="14054366" y="6210312"/>
            <a:ext cx="2813670" cy="345479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marL="0" lvl="0" indent="0" algn="l">
              <a:lnSpc>
                <a:spcPts val="2940"/>
              </a:lnSpc>
              <a:spcBef>
                <a:spcPct val="0"/>
              </a:spcBef>
            </a:pPr>
            <a:r>
              <a:rPr lang="en-US" sz="2100" b="1" dirty="0">
                <a:solidFill>
                  <a:srgbClr val="FFFFFF"/>
                </a:solidFill>
                <a:latin typeface="Montserrat Bold"/>
                <a:ea typeface="Montserrat Bold"/>
                <a:cs typeface="Montserrat Bold"/>
                <a:sym typeface="Montserrat Bold"/>
              </a:rPr>
              <a:t>Şekerci Oyun </a:t>
            </a:r>
            <a:r>
              <a:rPr lang="en-US" sz="2100" b="1" dirty="0" err="1">
                <a:solidFill>
                  <a:srgbClr val="FFFFFF"/>
                </a:solidFill>
                <a:latin typeface="Montserrat Bold"/>
                <a:ea typeface="Montserrat Bold"/>
                <a:cs typeface="Montserrat Bold"/>
                <a:sym typeface="Montserrat Bold"/>
              </a:rPr>
              <a:t>Parkı</a:t>
            </a:r>
            <a:endParaRPr lang="en-US" sz="2100" b="1" dirty="0">
              <a:solidFill>
                <a:srgbClr val="FFFFFF"/>
              </a:solidFill>
              <a:latin typeface="Montserrat Bold"/>
              <a:ea typeface="Montserrat Bold"/>
              <a:cs typeface="Montserrat Bold"/>
              <a:sym typeface="Montserrat Bold"/>
            </a:endParaRPr>
          </a:p>
        </p:txBody>
      </p:sp>
      <p:sp>
        <p:nvSpPr>
          <p:cNvPr id="30" name="TextBox 30"/>
          <p:cNvSpPr txBox="1"/>
          <p:nvPr/>
        </p:nvSpPr>
        <p:spPr>
          <a:xfrm>
            <a:off x="2155253" y="8390461"/>
            <a:ext cx="2394445" cy="345479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marL="0" lvl="0" indent="0" algn="l">
              <a:lnSpc>
                <a:spcPts val="2940"/>
              </a:lnSpc>
              <a:spcBef>
                <a:spcPct val="0"/>
              </a:spcBef>
            </a:pPr>
            <a:r>
              <a:rPr lang="en-US" sz="2100" b="1" dirty="0" err="1">
                <a:solidFill>
                  <a:srgbClr val="FFFFFF"/>
                </a:solidFill>
                <a:latin typeface="Montserrat Bold"/>
                <a:ea typeface="Montserrat Bold"/>
                <a:cs typeface="Montserrat Bold"/>
                <a:sym typeface="Montserrat Bold"/>
              </a:rPr>
              <a:t>Şatolu</a:t>
            </a:r>
            <a:r>
              <a:rPr lang="en-US" sz="2100" b="1" dirty="0">
                <a:solidFill>
                  <a:srgbClr val="FFFFFF"/>
                </a:solidFill>
                <a:latin typeface="Montserrat Bold"/>
                <a:ea typeface="Montserrat Bold"/>
                <a:cs typeface="Montserrat Bold"/>
                <a:sym typeface="Montserrat Bold"/>
              </a:rPr>
              <a:t> </a:t>
            </a:r>
            <a:r>
              <a:rPr lang="en-US" sz="2100" b="1" dirty="0" err="1">
                <a:solidFill>
                  <a:srgbClr val="FFFFFF"/>
                </a:solidFill>
                <a:latin typeface="Montserrat Bold"/>
                <a:ea typeface="Montserrat Bold"/>
                <a:cs typeface="Montserrat Bold"/>
                <a:sym typeface="Montserrat Bold"/>
              </a:rPr>
              <a:t>Kaydırak</a:t>
            </a:r>
            <a:endParaRPr lang="en-US" sz="2100" b="1" dirty="0">
              <a:solidFill>
                <a:srgbClr val="FFFFFF"/>
              </a:solidFill>
              <a:latin typeface="Montserrat Bold"/>
              <a:ea typeface="Montserrat Bold"/>
              <a:cs typeface="Montserrat Bold"/>
              <a:sym typeface="Montserrat Bold"/>
            </a:endParaRPr>
          </a:p>
        </p:txBody>
      </p:sp>
      <p:sp>
        <p:nvSpPr>
          <p:cNvPr id="31" name="TextBox 31"/>
          <p:cNvSpPr txBox="1"/>
          <p:nvPr/>
        </p:nvSpPr>
        <p:spPr>
          <a:xfrm>
            <a:off x="6631895" y="8390461"/>
            <a:ext cx="1616169" cy="345479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marL="0" lvl="0" indent="0" algn="l">
              <a:lnSpc>
                <a:spcPts val="2940"/>
              </a:lnSpc>
              <a:spcBef>
                <a:spcPct val="0"/>
              </a:spcBef>
            </a:pPr>
            <a:r>
              <a:rPr lang="en-US" sz="2100" b="1" dirty="0" err="1">
                <a:solidFill>
                  <a:srgbClr val="FFFFFF"/>
                </a:solidFill>
                <a:latin typeface="Montserrat Bold"/>
                <a:ea typeface="Montserrat Bold"/>
                <a:cs typeface="Montserrat Bold"/>
                <a:sym typeface="Montserrat Bold"/>
              </a:rPr>
              <a:t>Trambolin</a:t>
            </a:r>
            <a:endParaRPr lang="en-US" sz="2100" b="1" dirty="0">
              <a:solidFill>
                <a:srgbClr val="FFFFFF"/>
              </a:solidFill>
              <a:latin typeface="Montserrat Bold"/>
              <a:ea typeface="Montserrat Bold"/>
              <a:cs typeface="Montserrat Bold"/>
              <a:sym typeface="Montserrat Bold"/>
            </a:endParaRPr>
          </a:p>
        </p:txBody>
      </p:sp>
      <p:sp>
        <p:nvSpPr>
          <p:cNvPr id="32" name="TextBox 32"/>
          <p:cNvSpPr txBox="1"/>
          <p:nvPr/>
        </p:nvSpPr>
        <p:spPr>
          <a:xfrm>
            <a:off x="6130106" y="5593279"/>
            <a:ext cx="2556694" cy="345479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marL="0" lvl="0" indent="0" algn="ctr">
              <a:lnSpc>
                <a:spcPts val="2940"/>
              </a:lnSpc>
              <a:spcBef>
                <a:spcPct val="0"/>
              </a:spcBef>
            </a:pPr>
            <a:r>
              <a:rPr lang="en-US" sz="2100" b="1" dirty="0" err="1">
                <a:solidFill>
                  <a:srgbClr val="FFFFFF"/>
                </a:solidFill>
                <a:latin typeface="Montserrat Bold"/>
                <a:ea typeface="Montserrat Bold"/>
                <a:cs typeface="Montserrat Bold"/>
                <a:sym typeface="Montserrat Bold"/>
              </a:rPr>
              <a:t>Tırmanma</a:t>
            </a:r>
            <a:r>
              <a:rPr lang="en-US" sz="2100" b="1" dirty="0">
                <a:solidFill>
                  <a:srgbClr val="FFFFFF"/>
                </a:solidFill>
                <a:latin typeface="Montserrat Bold"/>
                <a:ea typeface="Montserrat Bold"/>
                <a:cs typeface="Montserrat Bold"/>
                <a:sym typeface="Montserrat Bold"/>
              </a:rPr>
              <a:t> </a:t>
            </a:r>
            <a:r>
              <a:rPr lang="en-US" sz="2100" b="1" dirty="0" err="1">
                <a:solidFill>
                  <a:srgbClr val="FFFFFF"/>
                </a:solidFill>
                <a:latin typeface="Montserrat Bold"/>
                <a:ea typeface="Montserrat Bold"/>
                <a:cs typeface="Montserrat Bold"/>
                <a:sym typeface="Montserrat Bold"/>
              </a:rPr>
              <a:t>Duvarı</a:t>
            </a:r>
            <a:endParaRPr lang="en-US" sz="2100" b="1" dirty="0">
              <a:solidFill>
                <a:srgbClr val="FFFFFF"/>
              </a:solidFill>
              <a:latin typeface="Montserrat Bold"/>
              <a:ea typeface="Montserrat Bold"/>
              <a:cs typeface="Montserrat Bold"/>
              <a:sym typeface="Montserrat Bold"/>
            </a:endParaRPr>
          </a:p>
        </p:txBody>
      </p:sp>
      <p:sp>
        <p:nvSpPr>
          <p:cNvPr id="33" name="TextBox 33"/>
          <p:cNvSpPr txBox="1"/>
          <p:nvPr/>
        </p:nvSpPr>
        <p:spPr>
          <a:xfrm>
            <a:off x="11045207" y="9032142"/>
            <a:ext cx="1908793" cy="350983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marL="0" lvl="0" indent="0" algn="l">
              <a:lnSpc>
                <a:spcPts val="2940"/>
              </a:lnSpc>
              <a:spcBef>
                <a:spcPct val="0"/>
              </a:spcBef>
            </a:pPr>
            <a:r>
              <a:rPr lang="en-US" sz="2100" b="1" dirty="0" err="1">
                <a:solidFill>
                  <a:srgbClr val="FFFFFF"/>
                </a:solidFill>
                <a:latin typeface="Montserrat Bold"/>
                <a:ea typeface="Montserrat Bold"/>
                <a:cs typeface="Montserrat Bold"/>
                <a:sym typeface="Montserrat Bold"/>
              </a:rPr>
              <a:t>Canlı</a:t>
            </a:r>
            <a:r>
              <a:rPr lang="en-US" sz="2100" b="1" dirty="0">
                <a:solidFill>
                  <a:srgbClr val="FFFFFF"/>
                </a:solidFill>
                <a:latin typeface="Montserrat Bold"/>
                <a:ea typeface="Montserrat Bold"/>
                <a:cs typeface="Montserrat Bold"/>
                <a:sym typeface="Montserrat Bold"/>
              </a:rPr>
              <a:t> </a:t>
            </a:r>
            <a:r>
              <a:rPr lang="en-US" sz="2100" b="1" dirty="0" err="1">
                <a:solidFill>
                  <a:srgbClr val="FFFFFF"/>
                </a:solidFill>
                <a:latin typeface="Montserrat Bold"/>
                <a:ea typeface="Montserrat Bold"/>
                <a:cs typeface="Montserrat Bold"/>
                <a:sym typeface="Montserrat Bold"/>
              </a:rPr>
              <a:t>Langırt</a:t>
            </a:r>
            <a:endParaRPr lang="en-US" sz="2100" b="1" dirty="0">
              <a:solidFill>
                <a:srgbClr val="FFFFFF"/>
              </a:solidFill>
              <a:latin typeface="Montserrat Bold"/>
              <a:ea typeface="Montserrat Bold"/>
              <a:cs typeface="Montserrat Bold"/>
              <a:sym typeface="Montserrat Bold"/>
            </a:endParaRPr>
          </a:p>
        </p:txBody>
      </p:sp>
      <p:sp>
        <p:nvSpPr>
          <p:cNvPr id="34" name="TextBox 34"/>
          <p:cNvSpPr txBox="1"/>
          <p:nvPr/>
        </p:nvSpPr>
        <p:spPr>
          <a:xfrm>
            <a:off x="14559132" y="9032142"/>
            <a:ext cx="1747668" cy="350983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marL="0" lvl="0" indent="0" algn="l">
              <a:lnSpc>
                <a:spcPts val="2940"/>
              </a:lnSpc>
              <a:spcBef>
                <a:spcPct val="0"/>
              </a:spcBef>
            </a:pPr>
            <a:r>
              <a:rPr lang="en-US" sz="2100" b="1" dirty="0" err="1">
                <a:solidFill>
                  <a:srgbClr val="FFFFFF"/>
                </a:solidFill>
                <a:latin typeface="Montserrat Bold"/>
                <a:ea typeface="Montserrat Bold"/>
                <a:cs typeface="Montserrat Bold"/>
                <a:sym typeface="Montserrat Bold"/>
              </a:rPr>
              <a:t>Şut</a:t>
            </a:r>
            <a:r>
              <a:rPr lang="en-US" sz="2100" b="1" dirty="0">
                <a:solidFill>
                  <a:srgbClr val="FFFFFF"/>
                </a:solidFill>
                <a:latin typeface="Montserrat Bold"/>
                <a:ea typeface="Montserrat Bold"/>
                <a:cs typeface="Montserrat Bold"/>
                <a:sym typeface="Montserrat Bold"/>
              </a:rPr>
              <a:t> </a:t>
            </a:r>
            <a:r>
              <a:rPr lang="en-US" sz="2100" b="1" dirty="0" err="1">
                <a:solidFill>
                  <a:srgbClr val="FFFFFF"/>
                </a:solidFill>
                <a:latin typeface="Montserrat Bold"/>
                <a:ea typeface="Montserrat Bold"/>
                <a:cs typeface="Montserrat Bold"/>
                <a:sym typeface="Montserrat Bold"/>
              </a:rPr>
              <a:t>Becerisi</a:t>
            </a:r>
            <a:endParaRPr lang="en-US" sz="2100" b="1" dirty="0">
              <a:solidFill>
                <a:srgbClr val="FFFFFF"/>
              </a:solidFill>
              <a:latin typeface="Montserrat Bold"/>
              <a:ea typeface="Montserrat Bold"/>
              <a:cs typeface="Montserrat Bold"/>
              <a:sym typeface="Montserrat Bold"/>
            </a:endParaRPr>
          </a:p>
        </p:txBody>
      </p:sp>
    </p:spTree>
  </p:cSld>
  <p:clrMapOvr>
    <a:masterClrMapping/>
  </p:clrMapOvr>
</p:sld>
</file>

<file path=ppt/slides/slide1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2"/>
          <p:cNvGrpSpPr/>
          <p:nvPr/>
        </p:nvGrpSpPr>
        <p:grpSpPr>
          <a:xfrm>
            <a:off x="8248064" y="3475906"/>
            <a:ext cx="9034674" cy="6204868"/>
            <a:chOff x="0" y="0"/>
            <a:chExt cx="2379503" cy="1634204"/>
          </a:xfrm>
        </p:grpSpPr>
        <p:sp>
          <p:nvSpPr>
            <p:cNvPr id="3" name="Freeform 3"/>
            <p:cNvSpPr/>
            <p:nvPr/>
          </p:nvSpPr>
          <p:spPr>
            <a:xfrm>
              <a:off x="0" y="0"/>
              <a:ext cx="2379503" cy="1634204"/>
            </a:xfrm>
            <a:custGeom>
              <a:avLst/>
              <a:gdLst/>
              <a:ahLst/>
              <a:cxnLst/>
              <a:rect l="l" t="t" r="r" b="b"/>
              <a:pathLst>
                <a:path w="2379503" h="1634204">
                  <a:moveTo>
                    <a:pt x="0" y="0"/>
                  </a:moveTo>
                  <a:lnTo>
                    <a:pt x="2379503" y="0"/>
                  </a:lnTo>
                  <a:lnTo>
                    <a:pt x="2379503" y="1634204"/>
                  </a:lnTo>
                  <a:lnTo>
                    <a:pt x="0" y="1634204"/>
                  </a:lnTo>
                  <a:close/>
                </a:path>
              </a:pathLst>
            </a:custGeom>
            <a:solidFill>
              <a:srgbClr val="38283E"/>
            </a:solidFill>
          </p:spPr>
          <p:txBody>
            <a:bodyPr/>
            <a:lstStyle/>
            <a:p>
              <a:endParaRPr lang="tr-TR"/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0" y="-57150"/>
              <a:ext cx="2379503" cy="1691354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3723"/>
                </a:lnSpc>
              </a:pPr>
              <a:endParaRPr/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851334" y="2938294"/>
            <a:ext cx="9341162" cy="5979549"/>
            <a:chOff x="0" y="0"/>
            <a:chExt cx="2460224" cy="1574861"/>
          </a:xfrm>
        </p:grpSpPr>
        <p:sp>
          <p:nvSpPr>
            <p:cNvPr id="6" name="Freeform 6"/>
            <p:cNvSpPr/>
            <p:nvPr/>
          </p:nvSpPr>
          <p:spPr>
            <a:xfrm>
              <a:off x="0" y="0"/>
              <a:ext cx="2460224" cy="1574861"/>
            </a:xfrm>
            <a:custGeom>
              <a:avLst/>
              <a:gdLst/>
              <a:ahLst/>
              <a:cxnLst/>
              <a:rect l="l" t="t" r="r" b="b"/>
              <a:pathLst>
                <a:path w="2460224" h="1574861">
                  <a:moveTo>
                    <a:pt x="0" y="0"/>
                  </a:moveTo>
                  <a:lnTo>
                    <a:pt x="2460224" y="0"/>
                  </a:lnTo>
                  <a:lnTo>
                    <a:pt x="2460224" y="1574861"/>
                  </a:lnTo>
                  <a:lnTo>
                    <a:pt x="0" y="1574861"/>
                  </a:lnTo>
                  <a:close/>
                </a:path>
              </a:pathLst>
            </a:custGeom>
            <a:solidFill>
              <a:srgbClr val="ED1C24"/>
            </a:solidFill>
          </p:spPr>
          <p:txBody>
            <a:bodyPr/>
            <a:lstStyle/>
            <a:p>
              <a:endParaRPr lang="tr-TR"/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0" y="-38100"/>
              <a:ext cx="2460224" cy="1612961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940"/>
                </a:lnSpc>
              </a:pPr>
              <a:endParaRPr/>
            </a:p>
          </p:txBody>
        </p:sp>
      </p:grpSp>
      <p:sp>
        <p:nvSpPr>
          <p:cNvPr id="8" name="Freeform 8"/>
          <p:cNvSpPr/>
          <p:nvPr/>
        </p:nvSpPr>
        <p:spPr>
          <a:xfrm>
            <a:off x="16052795" y="596667"/>
            <a:ext cx="1216708" cy="1216708"/>
          </a:xfrm>
          <a:custGeom>
            <a:avLst/>
            <a:gdLst/>
            <a:ahLst/>
            <a:cxnLst/>
            <a:rect l="l" t="t" r="r" b="b"/>
            <a:pathLst>
              <a:path w="1216708" h="1216708">
                <a:moveTo>
                  <a:pt x="0" y="0"/>
                </a:moveTo>
                <a:lnTo>
                  <a:pt x="1216708" y="0"/>
                </a:lnTo>
                <a:lnTo>
                  <a:pt x="1216708" y="1216708"/>
                </a:lnTo>
                <a:lnTo>
                  <a:pt x="0" y="1216708"/>
                </a:lnTo>
                <a:lnTo>
                  <a:pt x="0" y="0"/>
                </a:lnTo>
                <a:close/>
              </a:path>
            </a:pathLst>
          </a:custGeom>
          <a:blipFill>
            <a:blip r:embed="rId2"/>
            <a:stretch>
              <a:fillRect/>
            </a:stretch>
          </a:blipFill>
          <a:ln cap="sq">
            <a:noFill/>
            <a:prstDash val="solid"/>
            <a:miter/>
          </a:ln>
        </p:spPr>
        <p:txBody>
          <a:bodyPr/>
          <a:lstStyle/>
          <a:p>
            <a:endParaRPr lang="tr-TR"/>
          </a:p>
        </p:txBody>
      </p:sp>
      <p:sp>
        <p:nvSpPr>
          <p:cNvPr id="9" name="Freeform 9"/>
          <p:cNvSpPr/>
          <p:nvPr/>
        </p:nvSpPr>
        <p:spPr>
          <a:xfrm>
            <a:off x="851334" y="596667"/>
            <a:ext cx="2061427" cy="2061427"/>
          </a:xfrm>
          <a:custGeom>
            <a:avLst/>
            <a:gdLst/>
            <a:ahLst/>
            <a:cxnLst/>
            <a:rect l="l" t="t" r="r" b="b"/>
            <a:pathLst>
              <a:path w="2061427" h="2061427">
                <a:moveTo>
                  <a:pt x="0" y="0"/>
                </a:moveTo>
                <a:lnTo>
                  <a:pt x="2061428" y="0"/>
                </a:lnTo>
                <a:lnTo>
                  <a:pt x="2061428" y="2061427"/>
                </a:lnTo>
                <a:lnTo>
                  <a:pt x="0" y="2061427"/>
                </a:lnTo>
                <a:lnTo>
                  <a:pt x="0" y="0"/>
                </a:lnTo>
                <a:close/>
              </a:path>
            </a:pathLst>
          </a:custGeom>
          <a:blipFill>
            <a:blip r:embed="rId3">
              <a:extLst>
                <a:ext uri="{96DAC541-7B7A-43D3-8B79-37D633B846F1}">
                  <asvg:svgBlip xmlns:asvg="http://schemas.microsoft.com/office/drawing/2016/SVG/main" r:embed="rId4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tr-TR"/>
          </a:p>
        </p:txBody>
      </p:sp>
      <p:grpSp>
        <p:nvGrpSpPr>
          <p:cNvPr id="10" name="Group 10"/>
          <p:cNvGrpSpPr/>
          <p:nvPr/>
        </p:nvGrpSpPr>
        <p:grpSpPr>
          <a:xfrm>
            <a:off x="10421096" y="3894215"/>
            <a:ext cx="2987724" cy="2205261"/>
            <a:chOff x="0" y="0"/>
            <a:chExt cx="3983632" cy="2940348"/>
          </a:xfrm>
        </p:grpSpPr>
        <p:pic>
          <p:nvPicPr>
            <p:cNvPr id="11" name="Picture 11"/>
            <p:cNvPicPr>
              <a:picLocks noChangeAspect="1"/>
            </p:cNvPicPr>
            <p:nvPr/>
          </p:nvPicPr>
          <p:blipFill>
            <a:blip r:embed="rId5"/>
            <a:srcRect t="6316" b="10016"/>
            <a:stretch>
              <a:fillRect/>
            </a:stretch>
          </p:blipFill>
          <p:spPr>
            <a:xfrm>
              <a:off x="0" y="0"/>
              <a:ext cx="3983632" cy="2940348"/>
            </a:xfrm>
            <a:prstGeom prst="rect">
              <a:avLst/>
            </a:prstGeom>
          </p:spPr>
        </p:pic>
      </p:grpSp>
      <p:grpSp>
        <p:nvGrpSpPr>
          <p:cNvPr id="12" name="Group 12"/>
          <p:cNvGrpSpPr/>
          <p:nvPr/>
        </p:nvGrpSpPr>
        <p:grpSpPr>
          <a:xfrm>
            <a:off x="13890861" y="3894215"/>
            <a:ext cx="2996750" cy="2205261"/>
            <a:chOff x="0" y="0"/>
            <a:chExt cx="3995667" cy="2940348"/>
          </a:xfrm>
        </p:grpSpPr>
        <p:pic>
          <p:nvPicPr>
            <p:cNvPr id="13" name="Picture 13"/>
            <p:cNvPicPr>
              <a:picLocks noChangeAspect="1"/>
            </p:cNvPicPr>
            <p:nvPr/>
          </p:nvPicPr>
          <p:blipFill>
            <a:blip r:embed="rId6"/>
            <a:srcRect t="1745" b="1745"/>
            <a:stretch>
              <a:fillRect/>
            </a:stretch>
          </p:blipFill>
          <p:spPr>
            <a:xfrm>
              <a:off x="0" y="0"/>
              <a:ext cx="3995667" cy="2940348"/>
            </a:xfrm>
            <a:prstGeom prst="rect">
              <a:avLst/>
            </a:prstGeom>
          </p:spPr>
        </p:pic>
      </p:grpSp>
      <p:grpSp>
        <p:nvGrpSpPr>
          <p:cNvPr id="14" name="Group 14"/>
          <p:cNvGrpSpPr/>
          <p:nvPr/>
        </p:nvGrpSpPr>
        <p:grpSpPr>
          <a:xfrm>
            <a:off x="13890861" y="6718947"/>
            <a:ext cx="2996750" cy="2198896"/>
            <a:chOff x="0" y="0"/>
            <a:chExt cx="3995667" cy="2931861"/>
          </a:xfrm>
        </p:grpSpPr>
        <p:pic>
          <p:nvPicPr>
            <p:cNvPr id="15" name="Picture 15"/>
            <p:cNvPicPr>
              <a:picLocks noChangeAspect="1"/>
            </p:cNvPicPr>
            <p:nvPr/>
          </p:nvPicPr>
          <p:blipFill>
            <a:blip r:embed="rId7"/>
            <a:srcRect t="4835" b="12196"/>
            <a:stretch>
              <a:fillRect/>
            </a:stretch>
          </p:blipFill>
          <p:spPr>
            <a:xfrm>
              <a:off x="0" y="0"/>
              <a:ext cx="3995667" cy="2931861"/>
            </a:xfrm>
            <a:prstGeom prst="rect">
              <a:avLst/>
            </a:prstGeom>
          </p:spPr>
        </p:pic>
      </p:grpSp>
      <p:grpSp>
        <p:nvGrpSpPr>
          <p:cNvPr id="16" name="Group 16"/>
          <p:cNvGrpSpPr/>
          <p:nvPr/>
        </p:nvGrpSpPr>
        <p:grpSpPr>
          <a:xfrm>
            <a:off x="10421096" y="6718947"/>
            <a:ext cx="2987724" cy="2198896"/>
            <a:chOff x="0" y="0"/>
            <a:chExt cx="3983632" cy="2931861"/>
          </a:xfrm>
        </p:grpSpPr>
        <p:pic>
          <p:nvPicPr>
            <p:cNvPr id="17" name="Picture 17"/>
            <p:cNvPicPr>
              <a:picLocks noChangeAspect="1"/>
            </p:cNvPicPr>
            <p:nvPr/>
          </p:nvPicPr>
          <p:blipFill>
            <a:blip r:embed="rId8"/>
            <a:srcRect t="8254" b="8254"/>
            <a:stretch>
              <a:fillRect/>
            </a:stretch>
          </p:blipFill>
          <p:spPr>
            <a:xfrm>
              <a:off x="0" y="0"/>
              <a:ext cx="3983632" cy="2931861"/>
            </a:xfrm>
            <a:prstGeom prst="rect">
              <a:avLst/>
            </a:prstGeom>
          </p:spPr>
        </p:pic>
      </p:grpSp>
      <p:grpSp>
        <p:nvGrpSpPr>
          <p:cNvPr id="18" name="Group 18"/>
          <p:cNvGrpSpPr/>
          <p:nvPr/>
        </p:nvGrpSpPr>
        <p:grpSpPr>
          <a:xfrm>
            <a:off x="1759994" y="6099476"/>
            <a:ext cx="2996750" cy="2205261"/>
            <a:chOff x="0" y="0"/>
            <a:chExt cx="3995667" cy="2940348"/>
          </a:xfrm>
        </p:grpSpPr>
        <p:pic>
          <p:nvPicPr>
            <p:cNvPr id="19" name="Picture 19"/>
            <p:cNvPicPr>
              <a:picLocks noChangeAspect="1"/>
            </p:cNvPicPr>
            <p:nvPr/>
          </p:nvPicPr>
          <p:blipFill>
            <a:blip r:embed="rId9"/>
            <a:srcRect l="50" r="50"/>
            <a:stretch>
              <a:fillRect/>
            </a:stretch>
          </p:blipFill>
          <p:spPr>
            <a:xfrm>
              <a:off x="0" y="0"/>
              <a:ext cx="3995667" cy="2940348"/>
            </a:xfrm>
            <a:prstGeom prst="rect">
              <a:avLst/>
            </a:prstGeom>
          </p:spPr>
        </p:pic>
      </p:grpSp>
      <p:grpSp>
        <p:nvGrpSpPr>
          <p:cNvPr id="20" name="Group 20"/>
          <p:cNvGrpSpPr/>
          <p:nvPr/>
        </p:nvGrpSpPr>
        <p:grpSpPr>
          <a:xfrm>
            <a:off x="1759994" y="3276155"/>
            <a:ext cx="2996750" cy="2205261"/>
            <a:chOff x="0" y="0"/>
            <a:chExt cx="3995667" cy="2940348"/>
          </a:xfrm>
        </p:grpSpPr>
        <p:pic>
          <p:nvPicPr>
            <p:cNvPr id="21" name="Picture 21"/>
            <p:cNvPicPr>
              <a:picLocks noChangeAspect="1"/>
            </p:cNvPicPr>
            <p:nvPr/>
          </p:nvPicPr>
          <p:blipFill>
            <a:blip r:embed="rId10"/>
            <a:srcRect t="3689" b="12910"/>
            <a:stretch>
              <a:fillRect/>
            </a:stretch>
          </p:blipFill>
          <p:spPr>
            <a:xfrm>
              <a:off x="0" y="0"/>
              <a:ext cx="3995667" cy="2940348"/>
            </a:xfrm>
            <a:prstGeom prst="rect">
              <a:avLst/>
            </a:prstGeom>
          </p:spPr>
        </p:pic>
      </p:grpSp>
      <p:grpSp>
        <p:nvGrpSpPr>
          <p:cNvPr id="22" name="Group 22"/>
          <p:cNvGrpSpPr/>
          <p:nvPr/>
        </p:nvGrpSpPr>
        <p:grpSpPr>
          <a:xfrm>
            <a:off x="5847359" y="3276155"/>
            <a:ext cx="2996750" cy="2205261"/>
            <a:chOff x="0" y="0"/>
            <a:chExt cx="3995667" cy="2940348"/>
          </a:xfrm>
        </p:grpSpPr>
        <p:pic>
          <p:nvPicPr>
            <p:cNvPr id="23" name="Picture 23"/>
            <p:cNvPicPr>
              <a:picLocks noChangeAspect="1"/>
            </p:cNvPicPr>
            <p:nvPr/>
          </p:nvPicPr>
          <p:blipFill>
            <a:blip r:embed="rId11"/>
            <a:srcRect b="16652"/>
            <a:stretch>
              <a:fillRect/>
            </a:stretch>
          </p:blipFill>
          <p:spPr>
            <a:xfrm>
              <a:off x="0" y="0"/>
              <a:ext cx="3995667" cy="2940348"/>
            </a:xfrm>
            <a:prstGeom prst="rect">
              <a:avLst/>
            </a:prstGeom>
          </p:spPr>
        </p:pic>
      </p:grpSp>
      <p:grpSp>
        <p:nvGrpSpPr>
          <p:cNvPr id="24" name="Group 24"/>
          <p:cNvGrpSpPr/>
          <p:nvPr/>
        </p:nvGrpSpPr>
        <p:grpSpPr>
          <a:xfrm>
            <a:off x="5847359" y="6099476"/>
            <a:ext cx="2996750" cy="2205261"/>
            <a:chOff x="0" y="0"/>
            <a:chExt cx="3995667" cy="2940348"/>
          </a:xfrm>
        </p:grpSpPr>
        <p:pic>
          <p:nvPicPr>
            <p:cNvPr id="25" name="Picture 25"/>
            <p:cNvPicPr>
              <a:picLocks noChangeAspect="1"/>
            </p:cNvPicPr>
            <p:nvPr/>
          </p:nvPicPr>
          <p:blipFill>
            <a:blip r:embed="rId12"/>
            <a:srcRect l="4703" r="4703"/>
            <a:stretch>
              <a:fillRect/>
            </a:stretch>
          </p:blipFill>
          <p:spPr>
            <a:xfrm>
              <a:off x="0" y="0"/>
              <a:ext cx="3995667" cy="2940348"/>
            </a:xfrm>
            <a:prstGeom prst="rect">
              <a:avLst/>
            </a:prstGeom>
          </p:spPr>
        </p:pic>
      </p:grpSp>
      <p:sp>
        <p:nvSpPr>
          <p:cNvPr id="26" name="TextBox 26"/>
          <p:cNvSpPr txBox="1"/>
          <p:nvPr/>
        </p:nvSpPr>
        <p:spPr>
          <a:xfrm>
            <a:off x="1127035" y="1522605"/>
            <a:ext cx="9440648" cy="822868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6620"/>
              </a:lnSpc>
            </a:pPr>
            <a:r>
              <a:rPr lang="en-US" sz="4728">
                <a:solidFill>
                  <a:srgbClr val="000000"/>
                </a:solidFill>
                <a:latin typeface="Roboto Condensed"/>
                <a:ea typeface="Roboto Condensed"/>
                <a:cs typeface="Roboto Condensed"/>
                <a:sym typeface="Roboto Condensed"/>
              </a:rPr>
              <a:t>ŞİŞME OYUNLAR</a:t>
            </a:r>
          </a:p>
        </p:txBody>
      </p:sp>
      <p:sp>
        <p:nvSpPr>
          <p:cNvPr id="27" name="TextBox 27"/>
          <p:cNvSpPr txBox="1"/>
          <p:nvPr/>
        </p:nvSpPr>
        <p:spPr>
          <a:xfrm>
            <a:off x="2638648" y="5571834"/>
            <a:ext cx="1323752" cy="356234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marL="0" lvl="0" indent="0" algn="l">
              <a:lnSpc>
                <a:spcPts val="2940"/>
              </a:lnSpc>
              <a:spcBef>
                <a:spcPct val="0"/>
              </a:spcBef>
            </a:pPr>
            <a:r>
              <a:rPr lang="en-US" sz="2100" b="1" dirty="0">
                <a:solidFill>
                  <a:srgbClr val="FFFFFF"/>
                </a:solidFill>
                <a:latin typeface="Montserrat Bold"/>
                <a:ea typeface="Montserrat Bold"/>
                <a:cs typeface="Montserrat Bold"/>
                <a:sym typeface="Montserrat Bold"/>
              </a:rPr>
              <a:t>Dev Dart</a:t>
            </a:r>
          </a:p>
        </p:txBody>
      </p:sp>
      <p:sp>
        <p:nvSpPr>
          <p:cNvPr id="28" name="TextBox 28"/>
          <p:cNvSpPr txBox="1"/>
          <p:nvPr/>
        </p:nvSpPr>
        <p:spPr>
          <a:xfrm>
            <a:off x="11179092" y="6212044"/>
            <a:ext cx="1639044" cy="345479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marL="0" lvl="0" indent="0" algn="l">
              <a:lnSpc>
                <a:spcPts val="2940"/>
              </a:lnSpc>
              <a:spcBef>
                <a:spcPct val="0"/>
              </a:spcBef>
            </a:pPr>
            <a:r>
              <a:rPr lang="en-US" sz="2100" b="1" dirty="0" err="1">
                <a:solidFill>
                  <a:srgbClr val="FFFFFF"/>
                </a:solidFill>
                <a:latin typeface="Montserrat Bold"/>
                <a:ea typeface="Montserrat Bold"/>
                <a:cs typeface="Montserrat Bold"/>
                <a:sym typeface="Montserrat Bold"/>
              </a:rPr>
              <a:t>Korsan</a:t>
            </a:r>
            <a:r>
              <a:rPr lang="en-US" sz="2100" b="1" dirty="0">
                <a:solidFill>
                  <a:srgbClr val="FFFFFF"/>
                </a:solidFill>
                <a:latin typeface="Montserrat Bold"/>
                <a:ea typeface="Montserrat Bold"/>
                <a:cs typeface="Montserrat Bold"/>
                <a:sym typeface="Montserrat Bold"/>
              </a:rPr>
              <a:t> Evi</a:t>
            </a:r>
          </a:p>
        </p:txBody>
      </p:sp>
      <p:sp>
        <p:nvSpPr>
          <p:cNvPr id="29" name="TextBox 29"/>
          <p:cNvSpPr txBox="1"/>
          <p:nvPr/>
        </p:nvSpPr>
        <p:spPr>
          <a:xfrm>
            <a:off x="14166523" y="6210313"/>
            <a:ext cx="2445425" cy="356234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0" lvl="0" indent="0" algn="l">
              <a:lnSpc>
                <a:spcPts val="2940"/>
              </a:lnSpc>
              <a:spcBef>
                <a:spcPct val="0"/>
              </a:spcBef>
            </a:pPr>
            <a:r>
              <a:rPr lang="en-US" sz="2100" b="1">
                <a:solidFill>
                  <a:srgbClr val="FFFFFF"/>
                </a:solidFill>
                <a:latin typeface="Montserrat Bold"/>
                <a:ea typeface="Montserrat Bold"/>
                <a:cs typeface="Montserrat Bold"/>
                <a:sym typeface="Montserrat Bold"/>
              </a:rPr>
              <a:t>Jurassic Kaydırak</a:t>
            </a:r>
          </a:p>
        </p:txBody>
      </p:sp>
      <p:sp>
        <p:nvSpPr>
          <p:cNvPr id="30" name="TextBox 30"/>
          <p:cNvSpPr txBox="1"/>
          <p:nvPr/>
        </p:nvSpPr>
        <p:spPr>
          <a:xfrm>
            <a:off x="2097390" y="8390461"/>
            <a:ext cx="2452309" cy="345479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marL="0" lvl="0" indent="0" algn="l">
              <a:lnSpc>
                <a:spcPts val="2940"/>
              </a:lnSpc>
              <a:spcBef>
                <a:spcPct val="0"/>
              </a:spcBef>
            </a:pPr>
            <a:r>
              <a:rPr lang="en-US" sz="2100" b="1" dirty="0" err="1">
                <a:solidFill>
                  <a:srgbClr val="FFFFFF"/>
                </a:solidFill>
                <a:latin typeface="Montserrat Bold"/>
                <a:ea typeface="Montserrat Bold"/>
                <a:cs typeface="Montserrat Bold"/>
                <a:sym typeface="Montserrat Bold"/>
              </a:rPr>
              <a:t>Dekatlon</a:t>
            </a:r>
            <a:r>
              <a:rPr lang="en-US" sz="2100" b="1" dirty="0">
                <a:solidFill>
                  <a:srgbClr val="FFFFFF"/>
                </a:solidFill>
                <a:latin typeface="Montserrat Bold"/>
                <a:ea typeface="Montserrat Bold"/>
                <a:cs typeface="Montserrat Bold"/>
                <a:sym typeface="Montserrat Bold"/>
              </a:rPr>
              <a:t> </a:t>
            </a:r>
            <a:r>
              <a:rPr lang="en-US" sz="2100" b="1" dirty="0" err="1">
                <a:solidFill>
                  <a:srgbClr val="FFFFFF"/>
                </a:solidFill>
                <a:latin typeface="Montserrat Bold"/>
                <a:ea typeface="Montserrat Bold"/>
                <a:cs typeface="Montserrat Bold"/>
                <a:sym typeface="Montserrat Bold"/>
              </a:rPr>
              <a:t>Zıp</a:t>
            </a:r>
            <a:r>
              <a:rPr lang="en-US" sz="2100" b="1" dirty="0">
                <a:solidFill>
                  <a:srgbClr val="FFFFFF"/>
                </a:solidFill>
                <a:latin typeface="Montserrat Bold"/>
                <a:ea typeface="Montserrat Bold"/>
                <a:cs typeface="Montserrat Bold"/>
                <a:sym typeface="Montserrat Bold"/>
              </a:rPr>
              <a:t> </a:t>
            </a:r>
            <a:r>
              <a:rPr lang="en-US" sz="2100" b="1" dirty="0" err="1">
                <a:solidFill>
                  <a:srgbClr val="FFFFFF"/>
                </a:solidFill>
                <a:latin typeface="Montserrat Bold"/>
                <a:ea typeface="Montserrat Bold"/>
                <a:cs typeface="Montserrat Bold"/>
                <a:sym typeface="Montserrat Bold"/>
              </a:rPr>
              <a:t>Zıp</a:t>
            </a:r>
            <a:endParaRPr lang="en-US" sz="2100" b="1" dirty="0">
              <a:solidFill>
                <a:srgbClr val="FFFFFF"/>
              </a:solidFill>
              <a:latin typeface="Montserrat Bold"/>
              <a:ea typeface="Montserrat Bold"/>
              <a:cs typeface="Montserrat Bold"/>
              <a:sym typeface="Montserrat Bold"/>
            </a:endParaRPr>
          </a:p>
        </p:txBody>
      </p:sp>
      <p:sp>
        <p:nvSpPr>
          <p:cNvPr id="31" name="TextBox 31"/>
          <p:cNvSpPr txBox="1"/>
          <p:nvPr/>
        </p:nvSpPr>
        <p:spPr>
          <a:xfrm>
            <a:off x="6545752" y="8390461"/>
            <a:ext cx="1702311" cy="345479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marL="0" lvl="0" indent="0" algn="l">
              <a:lnSpc>
                <a:spcPts val="2940"/>
              </a:lnSpc>
              <a:spcBef>
                <a:spcPct val="0"/>
              </a:spcBef>
            </a:pPr>
            <a:r>
              <a:rPr lang="en-US" sz="2100" b="1" dirty="0" err="1">
                <a:solidFill>
                  <a:srgbClr val="FFFFFF"/>
                </a:solidFill>
                <a:latin typeface="Montserrat Bold"/>
                <a:ea typeface="Montserrat Bold"/>
                <a:cs typeface="Montserrat Bold"/>
                <a:sym typeface="Montserrat Bold"/>
              </a:rPr>
              <a:t>Futbol</a:t>
            </a:r>
            <a:r>
              <a:rPr lang="en-US" sz="2100" b="1" dirty="0">
                <a:solidFill>
                  <a:srgbClr val="FFFFFF"/>
                </a:solidFill>
                <a:latin typeface="Montserrat Bold"/>
                <a:ea typeface="Montserrat Bold"/>
                <a:cs typeface="Montserrat Bold"/>
                <a:sym typeface="Montserrat Bold"/>
              </a:rPr>
              <a:t> Dart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6986879" y="5593279"/>
            <a:ext cx="779144" cy="356234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marL="0" lvl="0" indent="0" algn="ctr">
              <a:lnSpc>
                <a:spcPts val="2940"/>
              </a:lnSpc>
              <a:spcBef>
                <a:spcPct val="0"/>
              </a:spcBef>
            </a:pPr>
            <a:r>
              <a:rPr lang="en-US" sz="2100" b="1" dirty="0" err="1">
                <a:solidFill>
                  <a:srgbClr val="FFFFFF"/>
                </a:solidFill>
                <a:latin typeface="Montserrat Bold"/>
                <a:ea typeface="Montserrat Bold"/>
                <a:cs typeface="Montserrat Bold"/>
                <a:sym typeface="Montserrat Bold"/>
              </a:rPr>
              <a:t>Gülle</a:t>
            </a:r>
            <a:endParaRPr lang="en-US" sz="2100" b="1" dirty="0">
              <a:solidFill>
                <a:srgbClr val="FFFFFF"/>
              </a:solidFill>
              <a:latin typeface="Montserrat Bold"/>
              <a:ea typeface="Montserrat Bold"/>
              <a:cs typeface="Montserrat Bold"/>
              <a:sym typeface="Montserrat Bold"/>
            </a:endParaRPr>
          </a:p>
        </p:txBody>
      </p:sp>
      <p:sp>
        <p:nvSpPr>
          <p:cNvPr id="33" name="TextBox 33"/>
          <p:cNvSpPr txBox="1"/>
          <p:nvPr/>
        </p:nvSpPr>
        <p:spPr>
          <a:xfrm>
            <a:off x="10937991" y="9032142"/>
            <a:ext cx="2016009" cy="350983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marL="0" lvl="0" indent="0" algn="l">
              <a:lnSpc>
                <a:spcPts val="2940"/>
              </a:lnSpc>
              <a:spcBef>
                <a:spcPct val="0"/>
              </a:spcBef>
            </a:pPr>
            <a:r>
              <a:rPr lang="en-US" sz="2100" b="1" dirty="0" err="1">
                <a:solidFill>
                  <a:srgbClr val="FFFFFF"/>
                </a:solidFill>
                <a:latin typeface="Montserrat Bold"/>
                <a:ea typeface="Montserrat Bold"/>
                <a:cs typeface="Montserrat Bold"/>
                <a:sym typeface="Montserrat Bold"/>
              </a:rPr>
              <a:t>Tırtıl</a:t>
            </a:r>
            <a:r>
              <a:rPr lang="en-US" sz="2100" b="1" dirty="0">
                <a:solidFill>
                  <a:srgbClr val="FFFFFF"/>
                </a:solidFill>
                <a:latin typeface="Montserrat Bold"/>
                <a:ea typeface="Montserrat Bold"/>
                <a:cs typeface="Montserrat Bold"/>
                <a:sym typeface="Montserrat Bold"/>
              </a:rPr>
              <a:t> </a:t>
            </a:r>
            <a:r>
              <a:rPr lang="en-US" sz="2100" b="1" dirty="0" err="1">
                <a:solidFill>
                  <a:srgbClr val="FFFFFF"/>
                </a:solidFill>
                <a:latin typeface="Montserrat Bold"/>
                <a:ea typeface="Montserrat Bold"/>
                <a:cs typeface="Montserrat Bold"/>
                <a:sym typeface="Montserrat Bold"/>
              </a:rPr>
              <a:t>Kaydırak</a:t>
            </a:r>
            <a:endParaRPr lang="en-US" sz="2100" b="1" dirty="0">
              <a:solidFill>
                <a:srgbClr val="FFFFFF"/>
              </a:solidFill>
              <a:latin typeface="Montserrat Bold"/>
              <a:ea typeface="Montserrat Bold"/>
              <a:cs typeface="Montserrat Bold"/>
              <a:sym typeface="Montserrat Bold"/>
            </a:endParaRPr>
          </a:p>
        </p:txBody>
      </p:sp>
      <p:sp>
        <p:nvSpPr>
          <p:cNvPr id="34" name="TextBox 34"/>
          <p:cNvSpPr txBox="1"/>
          <p:nvPr/>
        </p:nvSpPr>
        <p:spPr>
          <a:xfrm>
            <a:off x="14106932" y="9032142"/>
            <a:ext cx="2657067" cy="345479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marL="0" lvl="0" indent="0" algn="l">
              <a:lnSpc>
                <a:spcPts val="2940"/>
              </a:lnSpc>
              <a:spcBef>
                <a:spcPct val="0"/>
              </a:spcBef>
            </a:pPr>
            <a:r>
              <a:rPr lang="en-US" sz="2100" b="1" dirty="0">
                <a:solidFill>
                  <a:srgbClr val="FFFFFF"/>
                </a:solidFill>
                <a:latin typeface="Montserrat Bold"/>
                <a:ea typeface="Montserrat Bold"/>
                <a:cs typeface="Montserrat Bold"/>
                <a:sym typeface="Montserrat Bold"/>
              </a:rPr>
              <a:t>Alaaddin </a:t>
            </a:r>
            <a:r>
              <a:rPr lang="en-US" sz="2100" b="1" dirty="0" err="1">
                <a:solidFill>
                  <a:srgbClr val="FFFFFF"/>
                </a:solidFill>
                <a:latin typeface="Montserrat Bold"/>
                <a:ea typeface="Montserrat Bold"/>
                <a:cs typeface="Montserrat Bold"/>
                <a:sym typeface="Montserrat Bold"/>
              </a:rPr>
              <a:t>Kaydırak</a:t>
            </a:r>
            <a:endParaRPr lang="en-US" sz="2100" b="1" dirty="0">
              <a:solidFill>
                <a:srgbClr val="FFFFFF"/>
              </a:solidFill>
              <a:latin typeface="Montserrat Bold"/>
              <a:ea typeface="Montserrat Bold"/>
              <a:cs typeface="Montserrat Bold"/>
              <a:sym typeface="Montserrat Bold"/>
            </a:endParaRPr>
          </a:p>
        </p:txBody>
      </p:sp>
    </p:spTree>
  </p:cSld>
  <p:clrMapOvr>
    <a:masterClrMapping/>
  </p:clrMapOvr>
</p:sld>
</file>

<file path=ppt/slides/slide1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2"/>
          <p:cNvGrpSpPr/>
          <p:nvPr/>
        </p:nvGrpSpPr>
        <p:grpSpPr>
          <a:xfrm>
            <a:off x="8248064" y="3475906"/>
            <a:ext cx="9034674" cy="6204868"/>
            <a:chOff x="0" y="0"/>
            <a:chExt cx="2379503" cy="1634204"/>
          </a:xfrm>
        </p:grpSpPr>
        <p:sp>
          <p:nvSpPr>
            <p:cNvPr id="3" name="Freeform 3"/>
            <p:cNvSpPr/>
            <p:nvPr/>
          </p:nvSpPr>
          <p:spPr>
            <a:xfrm>
              <a:off x="0" y="0"/>
              <a:ext cx="2379503" cy="1634204"/>
            </a:xfrm>
            <a:custGeom>
              <a:avLst/>
              <a:gdLst/>
              <a:ahLst/>
              <a:cxnLst/>
              <a:rect l="l" t="t" r="r" b="b"/>
              <a:pathLst>
                <a:path w="2379503" h="1634204">
                  <a:moveTo>
                    <a:pt x="0" y="0"/>
                  </a:moveTo>
                  <a:lnTo>
                    <a:pt x="2379503" y="0"/>
                  </a:lnTo>
                  <a:lnTo>
                    <a:pt x="2379503" y="1634204"/>
                  </a:lnTo>
                  <a:lnTo>
                    <a:pt x="0" y="1634204"/>
                  </a:lnTo>
                  <a:close/>
                </a:path>
              </a:pathLst>
            </a:custGeom>
            <a:solidFill>
              <a:srgbClr val="38283E"/>
            </a:solidFill>
          </p:spPr>
          <p:txBody>
            <a:bodyPr/>
            <a:lstStyle/>
            <a:p>
              <a:endParaRPr lang="tr-TR"/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0" y="-57150"/>
              <a:ext cx="2379503" cy="1691354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3723"/>
                </a:lnSpc>
              </a:pPr>
              <a:endParaRPr/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851334" y="2938294"/>
            <a:ext cx="9341162" cy="5979549"/>
            <a:chOff x="0" y="0"/>
            <a:chExt cx="2460224" cy="1574861"/>
          </a:xfrm>
        </p:grpSpPr>
        <p:sp>
          <p:nvSpPr>
            <p:cNvPr id="6" name="Freeform 6"/>
            <p:cNvSpPr/>
            <p:nvPr/>
          </p:nvSpPr>
          <p:spPr>
            <a:xfrm>
              <a:off x="0" y="0"/>
              <a:ext cx="2460224" cy="1574861"/>
            </a:xfrm>
            <a:custGeom>
              <a:avLst/>
              <a:gdLst/>
              <a:ahLst/>
              <a:cxnLst/>
              <a:rect l="l" t="t" r="r" b="b"/>
              <a:pathLst>
                <a:path w="2460224" h="1574861">
                  <a:moveTo>
                    <a:pt x="0" y="0"/>
                  </a:moveTo>
                  <a:lnTo>
                    <a:pt x="2460224" y="0"/>
                  </a:lnTo>
                  <a:lnTo>
                    <a:pt x="2460224" y="1574861"/>
                  </a:lnTo>
                  <a:lnTo>
                    <a:pt x="0" y="1574861"/>
                  </a:lnTo>
                  <a:close/>
                </a:path>
              </a:pathLst>
            </a:custGeom>
            <a:solidFill>
              <a:srgbClr val="ED1C24"/>
            </a:solidFill>
          </p:spPr>
          <p:txBody>
            <a:bodyPr/>
            <a:lstStyle/>
            <a:p>
              <a:endParaRPr lang="tr-TR"/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0" y="-38100"/>
              <a:ext cx="2460224" cy="1612961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940"/>
                </a:lnSpc>
              </a:pPr>
              <a:endParaRPr/>
            </a:p>
          </p:txBody>
        </p:sp>
      </p:grpSp>
      <p:sp>
        <p:nvSpPr>
          <p:cNvPr id="8" name="Freeform 8"/>
          <p:cNvSpPr/>
          <p:nvPr/>
        </p:nvSpPr>
        <p:spPr>
          <a:xfrm>
            <a:off x="16052795" y="596667"/>
            <a:ext cx="1216708" cy="1216708"/>
          </a:xfrm>
          <a:custGeom>
            <a:avLst/>
            <a:gdLst/>
            <a:ahLst/>
            <a:cxnLst/>
            <a:rect l="l" t="t" r="r" b="b"/>
            <a:pathLst>
              <a:path w="1216708" h="1216708">
                <a:moveTo>
                  <a:pt x="0" y="0"/>
                </a:moveTo>
                <a:lnTo>
                  <a:pt x="1216708" y="0"/>
                </a:lnTo>
                <a:lnTo>
                  <a:pt x="1216708" y="1216708"/>
                </a:lnTo>
                <a:lnTo>
                  <a:pt x="0" y="1216708"/>
                </a:lnTo>
                <a:lnTo>
                  <a:pt x="0" y="0"/>
                </a:lnTo>
                <a:close/>
              </a:path>
            </a:pathLst>
          </a:custGeom>
          <a:blipFill>
            <a:blip r:embed="rId2"/>
            <a:stretch>
              <a:fillRect/>
            </a:stretch>
          </a:blipFill>
          <a:ln cap="sq">
            <a:noFill/>
            <a:prstDash val="solid"/>
            <a:miter/>
          </a:ln>
        </p:spPr>
        <p:txBody>
          <a:bodyPr/>
          <a:lstStyle/>
          <a:p>
            <a:endParaRPr lang="tr-TR"/>
          </a:p>
        </p:txBody>
      </p:sp>
      <p:sp>
        <p:nvSpPr>
          <p:cNvPr id="9" name="Freeform 9"/>
          <p:cNvSpPr/>
          <p:nvPr/>
        </p:nvSpPr>
        <p:spPr>
          <a:xfrm>
            <a:off x="851334" y="596667"/>
            <a:ext cx="2061427" cy="2061427"/>
          </a:xfrm>
          <a:custGeom>
            <a:avLst/>
            <a:gdLst/>
            <a:ahLst/>
            <a:cxnLst/>
            <a:rect l="l" t="t" r="r" b="b"/>
            <a:pathLst>
              <a:path w="2061427" h="2061427">
                <a:moveTo>
                  <a:pt x="0" y="0"/>
                </a:moveTo>
                <a:lnTo>
                  <a:pt x="2061428" y="0"/>
                </a:lnTo>
                <a:lnTo>
                  <a:pt x="2061428" y="2061427"/>
                </a:lnTo>
                <a:lnTo>
                  <a:pt x="0" y="2061427"/>
                </a:lnTo>
                <a:lnTo>
                  <a:pt x="0" y="0"/>
                </a:lnTo>
                <a:close/>
              </a:path>
            </a:pathLst>
          </a:custGeom>
          <a:blipFill>
            <a:blip r:embed="rId3">
              <a:extLst>
                <a:ext uri="{96DAC541-7B7A-43D3-8B79-37D633B846F1}">
                  <asvg:svgBlip xmlns:asvg="http://schemas.microsoft.com/office/drawing/2016/SVG/main" r:embed="rId4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tr-TR"/>
          </a:p>
        </p:txBody>
      </p:sp>
      <p:grpSp>
        <p:nvGrpSpPr>
          <p:cNvPr id="10" name="Group 10"/>
          <p:cNvGrpSpPr/>
          <p:nvPr/>
        </p:nvGrpSpPr>
        <p:grpSpPr>
          <a:xfrm>
            <a:off x="10421096" y="3894215"/>
            <a:ext cx="2987724" cy="2205261"/>
            <a:chOff x="0" y="0"/>
            <a:chExt cx="3983632" cy="2940348"/>
          </a:xfrm>
        </p:grpSpPr>
        <p:pic>
          <p:nvPicPr>
            <p:cNvPr id="11" name="Picture 11"/>
            <p:cNvPicPr>
              <a:picLocks noChangeAspect="1"/>
            </p:cNvPicPr>
            <p:nvPr/>
          </p:nvPicPr>
          <p:blipFill>
            <a:blip r:embed="rId5"/>
            <a:srcRect t="13094" b="13094"/>
            <a:stretch>
              <a:fillRect/>
            </a:stretch>
          </p:blipFill>
          <p:spPr>
            <a:xfrm>
              <a:off x="0" y="0"/>
              <a:ext cx="3983632" cy="2940348"/>
            </a:xfrm>
            <a:prstGeom prst="rect">
              <a:avLst/>
            </a:prstGeom>
          </p:spPr>
        </p:pic>
      </p:grpSp>
      <p:grpSp>
        <p:nvGrpSpPr>
          <p:cNvPr id="12" name="Group 12"/>
          <p:cNvGrpSpPr/>
          <p:nvPr/>
        </p:nvGrpSpPr>
        <p:grpSpPr>
          <a:xfrm>
            <a:off x="13890861" y="3894215"/>
            <a:ext cx="2996750" cy="2205261"/>
            <a:chOff x="0" y="0"/>
            <a:chExt cx="3995667" cy="2940348"/>
          </a:xfrm>
        </p:grpSpPr>
        <p:pic>
          <p:nvPicPr>
            <p:cNvPr id="13" name="Picture 13"/>
            <p:cNvPicPr>
              <a:picLocks noChangeAspect="1"/>
            </p:cNvPicPr>
            <p:nvPr/>
          </p:nvPicPr>
          <p:blipFill>
            <a:blip r:embed="rId6"/>
            <a:srcRect b="16376"/>
            <a:stretch>
              <a:fillRect/>
            </a:stretch>
          </p:blipFill>
          <p:spPr>
            <a:xfrm>
              <a:off x="0" y="0"/>
              <a:ext cx="3995667" cy="2940348"/>
            </a:xfrm>
            <a:prstGeom prst="rect">
              <a:avLst/>
            </a:prstGeom>
          </p:spPr>
        </p:pic>
      </p:grpSp>
      <p:grpSp>
        <p:nvGrpSpPr>
          <p:cNvPr id="14" name="Group 14"/>
          <p:cNvGrpSpPr/>
          <p:nvPr/>
        </p:nvGrpSpPr>
        <p:grpSpPr>
          <a:xfrm>
            <a:off x="13890861" y="6718947"/>
            <a:ext cx="2996750" cy="2198896"/>
            <a:chOff x="0" y="0"/>
            <a:chExt cx="3995667" cy="2931861"/>
          </a:xfrm>
        </p:grpSpPr>
        <p:pic>
          <p:nvPicPr>
            <p:cNvPr id="15" name="Picture 15"/>
            <p:cNvPicPr>
              <a:picLocks noChangeAspect="1"/>
            </p:cNvPicPr>
            <p:nvPr/>
          </p:nvPicPr>
          <p:blipFill>
            <a:blip r:embed="rId7"/>
            <a:srcRect t="8380" b="8380"/>
            <a:stretch>
              <a:fillRect/>
            </a:stretch>
          </p:blipFill>
          <p:spPr>
            <a:xfrm>
              <a:off x="0" y="0"/>
              <a:ext cx="3995667" cy="2931861"/>
            </a:xfrm>
            <a:prstGeom prst="rect">
              <a:avLst/>
            </a:prstGeom>
          </p:spPr>
        </p:pic>
      </p:grpSp>
      <p:grpSp>
        <p:nvGrpSpPr>
          <p:cNvPr id="16" name="Group 16"/>
          <p:cNvGrpSpPr/>
          <p:nvPr/>
        </p:nvGrpSpPr>
        <p:grpSpPr>
          <a:xfrm>
            <a:off x="10421096" y="6718947"/>
            <a:ext cx="2987724" cy="2198896"/>
            <a:chOff x="0" y="0"/>
            <a:chExt cx="3983632" cy="2931861"/>
          </a:xfrm>
        </p:grpSpPr>
        <p:pic>
          <p:nvPicPr>
            <p:cNvPr id="17" name="Picture 17"/>
            <p:cNvPicPr>
              <a:picLocks noChangeAspect="1"/>
            </p:cNvPicPr>
            <p:nvPr/>
          </p:nvPicPr>
          <p:blipFill>
            <a:blip r:embed="rId8"/>
            <a:srcRect t="8294" b="8294"/>
            <a:stretch>
              <a:fillRect/>
            </a:stretch>
          </p:blipFill>
          <p:spPr>
            <a:xfrm>
              <a:off x="0" y="0"/>
              <a:ext cx="3983632" cy="2931861"/>
            </a:xfrm>
            <a:prstGeom prst="rect">
              <a:avLst/>
            </a:prstGeom>
          </p:spPr>
        </p:pic>
      </p:grpSp>
      <p:grpSp>
        <p:nvGrpSpPr>
          <p:cNvPr id="18" name="Group 18"/>
          <p:cNvGrpSpPr/>
          <p:nvPr/>
        </p:nvGrpSpPr>
        <p:grpSpPr>
          <a:xfrm>
            <a:off x="1759994" y="6099476"/>
            <a:ext cx="2996750" cy="2205261"/>
            <a:chOff x="0" y="0"/>
            <a:chExt cx="3995667" cy="2940348"/>
          </a:xfrm>
        </p:grpSpPr>
        <p:pic>
          <p:nvPicPr>
            <p:cNvPr id="19" name="Picture 19"/>
            <p:cNvPicPr>
              <a:picLocks noChangeAspect="1"/>
            </p:cNvPicPr>
            <p:nvPr/>
          </p:nvPicPr>
          <p:blipFill>
            <a:blip r:embed="rId9"/>
            <a:srcRect t="8299" b="8299"/>
            <a:stretch>
              <a:fillRect/>
            </a:stretch>
          </p:blipFill>
          <p:spPr>
            <a:xfrm>
              <a:off x="0" y="0"/>
              <a:ext cx="3995667" cy="2940348"/>
            </a:xfrm>
            <a:prstGeom prst="rect">
              <a:avLst/>
            </a:prstGeom>
          </p:spPr>
        </p:pic>
      </p:grpSp>
      <p:grpSp>
        <p:nvGrpSpPr>
          <p:cNvPr id="20" name="Group 20"/>
          <p:cNvGrpSpPr/>
          <p:nvPr/>
        </p:nvGrpSpPr>
        <p:grpSpPr>
          <a:xfrm>
            <a:off x="1759994" y="3276155"/>
            <a:ext cx="2996750" cy="2205261"/>
            <a:chOff x="0" y="0"/>
            <a:chExt cx="3995667" cy="2940348"/>
          </a:xfrm>
        </p:grpSpPr>
        <p:pic>
          <p:nvPicPr>
            <p:cNvPr id="21" name="Picture 21"/>
            <p:cNvPicPr>
              <a:picLocks noChangeAspect="1"/>
            </p:cNvPicPr>
            <p:nvPr/>
          </p:nvPicPr>
          <p:blipFill>
            <a:blip r:embed="rId10"/>
            <a:srcRect t="9878" b="6474"/>
            <a:stretch>
              <a:fillRect/>
            </a:stretch>
          </p:blipFill>
          <p:spPr>
            <a:xfrm>
              <a:off x="0" y="0"/>
              <a:ext cx="3995667" cy="2940348"/>
            </a:xfrm>
            <a:prstGeom prst="rect">
              <a:avLst/>
            </a:prstGeom>
          </p:spPr>
        </p:pic>
      </p:grpSp>
      <p:grpSp>
        <p:nvGrpSpPr>
          <p:cNvPr id="22" name="Group 22"/>
          <p:cNvGrpSpPr/>
          <p:nvPr/>
        </p:nvGrpSpPr>
        <p:grpSpPr>
          <a:xfrm>
            <a:off x="5847359" y="3276155"/>
            <a:ext cx="2996750" cy="2205261"/>
            <a:chOff x="0" y="0"/>
            <a:chExt cx="3995667" cy="2940348"/>
          </a:xfrm>
        </p:grpSpPr>
        <p:pic>
          <p:nvPicPr>
            <p:cNvPr id="23" name="Picture 23"/>
            <p:cNvPicPr>
              <a:picLocks noChangeAspect="1"/>
            </p:cNvPicPr>
            <p:nvPr/>
          </p:nvPicPr>
          <p:blipFill>
            <a:blip r:embed="rId11"/>
            <a:srcRect t="8378" b="8378"/>
            <a:stretch>
              <a:fillRect/>
            </a:stretch>
          </p:blipFill>
          <p:spPr>
            <a:xfrm>
              <a:off x="0" y="0"/>
              <a:ext cx="3995667" cy="2940348"/>
            </a:xfrm>
            <a:prstGeom prst="rect">
              <a:avLst/>
            </a:prstGeom>
          </p:spPr>
        </p:pic>
      </p:grpSp>
      <p:grpSp>
        <p:nvGrpSpPr>
          <p:cNvPr id="24" name="Group 24"/>
          <p:cNvGrpSpPr/>
          <p:nvPr/>
        </p:nvGrpSpPr>
        <p:grpSpPr>
          <a:xfrm>
            <a:off x="5847359" y="6099476"/>
            <a:ext cx="2996750" cy="2205261"/>
            <a:chOff x="0" y="0"/>
            <a:chExt cx="3995667" cy="2940348"/>
          </a:xfrm>
        </p:grpSpPr>
        <p:pic>
          <p:nvPicPr>
            <p:cNvPr id="25" name="Picture 25"/>
            <p:cNvPicPr>
              <a:picLocks noChangeAspect="1"/>
            </p:cNvPicPr>
            <p:nvPr/>
          </p:nvPicPr>
          <p:blipFill>
            <a:blip r:embed="rId12"/>
            <a:srcRect t="8386" b="8386"/>
            <a:stretch>
              <a:fillRect/>
            </a:stretch>
          </p:blipFill>
          <p:spPr>
            <a:xfrm>
              <a:off x="0" y="0"/>
              <a:ext cx="3995667" cy="2940348"/>
            </a:xfrm>
            <a:prstGeom prst="rect">
              <a:avLst/>
            </a:prstGeom>
          </p:spPr>
        </p:pic>
      </p:grpSp>
      <p:sp>
        <p:nvSpPr>
          <p:cNvPr id="26" name="TextBox 26"/>
          <p:cNvSpPr txBox="1"/>
          <p:nvPr/>
        </p:nvSpPr>
        <p:spPr>
          <a:xfrm>
            <a:off x="1127035" y="1522605"/>
            <a:ext cx="9440648" cy="822868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6620"/>
              </a:lnSpc>
            </a:pPr>
            <a:r>
              <a:rPr lang="en-US" sz="4728">
                <a:solidFill>
                  <a:srgbClr val="000000"/>
                </a:solidFill>
                <a:latin typeface="Roboto Condensed"/>
                <a:ea typeface="Roboto Condensed"/>
                <a:cs typeface="Roboto Condensed"/>
                <a:sym typeface="Roboto Condensed"/>
              </a:rPr>
              <a:t>ŞİŞME OYUNLAR</a:t>
            </a:r>
          </a:p>
        </p:txBody>
      </p:sp>
      <p:sp>
        <p:nvSpPr>
          <p:cNvPr id="27" name="TextBox 27"/>
          <p:cNvSpPr txBox="1"/>
          <p:nvPr/>
        </p:nvSpPr>
        <p:spPr>
          <a:xfrm>
            <a:off x="2273007" y="5571834"/>
            <a:ext cx="1970723" cy="356234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0" lvl="0" indent="0" algn="l">
              <a:lnSpc>
                <a:spcPts val="2940"/>
              </a:lnSpc>
              <a:spcBef>
                <a:spcPct val="0"/>
              </a:spcBef>
            </a:pPr>
            <a:r>
              <a:rPr lang="en-US" sz="2100" b="1">
                <a:solidFill>
                  <a:srgbClr val="FFFFFF"/>
                </a:solidFill>
                <a:latin typeface="Montserrat Bold"/>
                <a:ea typeface="Montserrat Bold"/>
                <a:cs typeface="Montserrat Bold"/>
                <a:sym typeface="Montserrat Bold"/>
              </a:rPr>
              <a:t>Super Jumper</a:t>
            </a:r>
          </a:p>
        </p:txBody>
      </p:sp>
      <p:sp>
        <p:nvSpPr>
          <p:cNvPr id="28" name="TextBox 28"/>
          <p:cNvSpPr txBox="1"/>
          <p:nvPr/>
        </p:nvSpPr>
        <p:spPr>
          <a:xfrm>
            <a:off x="10926561" y="6222105"/>
            <a:ext cx="2035767" cy="345479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marL="0" lvl="0" indent="0" algn="l">
              <a:lnSpc>
                <a:spcPts val="2940"/>
              </a:lnSpc>
              <a:spcBef>
                <a:spcPct val="0"/>
              </a:spcBef>
            </a:pPr>
            <a:r>
              <a:rPr lang="en-US" sz="2100" b="1" dirty="0">
                <a:solidFill>
                  <a:srgbClr val="FFFFFF"/>
                </a:solidFill>
                <a:latin typeface="Montserrat Bold"/>
                <a:ea typeface="Montserrat Bold"/>
                <a:cs typeface="Montserrat Bold"/>
                <a:sym typeface="Montserrat Bold"/>
              </a:rPr>
              <a:t>Dino </a:t>
            </a:r>
            <a:r>
              <a:rPr lang="en-US" sz="2100" b="1" dirty="0" err="1">
                <a:solidFill>
                  <a:srgbClr val="FFFFFF"/>
                </a:solidFill>
                <a:latin typeface="Montserrat Bold"/>
                <a:ea typeface="Montserrat Bold"/>
                <a:cs typeface="Montserrat Bold"/>
                <a:sym typeface="Montserrat Bold"/>
              </a:rPr>
              <a:t>Kaydırak</a:t>
            </a:r>
            <a:endParaRPr lang="en-US" sz="2100" b="1" dirty="0">
              <a:solidFill>
                <a:srgbClr val="FFFFFF"/>
              </a:solidFill>
              <a:latin typeface="Montserrat Bold"/>
              <a:ea typeface="Montserrat Bold"/>
              <a:cs typeface="Montserrat Bold"/>
              <a:sym typeface="Montserrat Bold"/>
            </a:endParaRPr>
          </a:p>
        </p:txBody>
      </p:sp>
      <p:sp>
        <p:nvSpPr>
          <p:cNvPr id="29" name="TextBox 29"/>
          <p:cNvSpPr txBox="1"/>
          <p:nvPr/>
        </p:nvSpPr>
        <p:spPr>
          <a:xfrm>
            <a:off x="14366457" y="6210313"/>
            <a:ext cx="2294692" cy="356234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0" lvl="0" indent="0" algn="l">
              <a:lnSpc>
                <a:spcPts val="2940"/>
              </a:lnSpc>
              <a:spcBef>
                <a:spcPct val="0"/>
              </a:spcBef>
            </a:pPr>
            <a:r>
              <a:rPr lang="en-US" sz="2100" b="1" dirty="0" err="1">
                <a:solidFill>
                  <a:srgbClr val="FFFFFF"/>
                </a:solidFill>
                <a:latin typeface="Montserrat Bold"/>
                <a:ea typeface="Montserrat Bold"/>
                <a:cs typeface="Montserrat Bold"/>
                <a:sym typeface="Montserrat Bold"/>
              </a:rPr>
              <a:t>Korsan</a:t>
            </a:r>
            <a:r>
              <a:rPr lang="en-US" sz="2100" b="1" dirty="0">
                <a:solidFill>
                  <a:srgbClr val="FFFFFF"/>
                </a:solidFill>
                <a:latin typeface="Montserrat Bold"/>
                <a:ea typeface="Montserrat Bold"/>
                <a:cs typeface="Montserrat Bold"/>
                <a:sym typeface="Montserrat Bold"/>
              </a:rPr>
              <a:t> </a:t>
            </a:r>
            <a:r>
              <a:rPr lang="en-US" sz="2100" b="1" dirty="0" err="1">
                <a:solidFill>
                  <a:srgbClr val="FFFFFF"/>
                </a:solidFill>
                <a:latin typeface="Montserrat Bold"/>
                <a:ea typeface="Montserrat Bold"/>
                <a:cs typeface="Montserrat Bold"/>
                <a:sym typeface="Montserrat Bold"/>
              </a:rPr>
              <a:t>Kaydırak</a:t>
            </a:r>
            <a:endParaRPr lang="en-US" sz="2100" b="1" dirty="0">
              <a:solidFill>
                <a:srgbClr val="FFFFFF"/>
              </a:solidFill>
              <a:latin typeface="Montserrat Bold"/>
              <a:ea typeface="Montserrat Bold"/>
              <a:cs typeface="Montserrat Bold"/>
              <a:sym typeface="Montserrat Bold"/>
            </a:endParaRPr>
          </a:p>
        </p:txBody>
      </p:sp>
      <p:sp>
        <p:nvSpPr>
          <p:cNvPr id="30" name="TextBox 30"/>
          <p:cNvSpPr txBox="1"/>
          <p:nvPr/>
        </p:nvSpPr>
        <p:spPr>
          <a:xfrm>
            <a:off x="2352779" y="8390461"/>
            <a:ext cx="1983462" cy="345479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marL="0" lvl="0" indent="0" algn="l">
              <a:lnSpc>
                <a:spcPts val="2940"/>
              </a:lnSpc>
              <a:spcBef>
                <a:spcPct val="0"/>
              </a:spcBef>
            </a:pPr>
            <a:r>
              <a:rPr lang="en-US" sz="2100" b="1" dirty="0">
                <a:solidFill>
                  <a:srgbClr val="FFFFFF"/>
                </a:solidFill>
                <a:latin typeface="Montserrat Bold"/>
                <a:ea typeface="Montserrat Bold"/>
                <a:cs typeface="Montserrat Bold"/>
                <a:sym typeface="Montserrat Bold"/>
              </a:rPr>
              <a:t>Saray </a:t>
            </a:r>
            <a:r>
              <a:rPr lang="en-US" sz="2100" b="1" dirty="0" err="1">
                <a:solidFill>
                  <a:srgbClr val="FFFFFF"/>
                </a:solidFill>
                <a:latin typeface="Montserrat Bold"/>
                <a:ea typeface="Montserrat Bold"/>
                <a:cs typeface="Montserrat Bold"/>
                <a:sym typeface="Montserrat Bold"/>
              </a:rPr>
              <a:t>Zıp</a:t>
            </a:r>
            <a:r>
              <a:rPr lang="en-US" sz="2100" b="1" dirty="0">
                <a:solidFill>
                  <a:srgbClr val="FFFFFF"/>
                </a:solidFill>
                <a:latin typeface="Montserrat Bold"/>
                <a:ea typeface="Montserrat Bold"/>
                <a:cs typeface="Montserrat Bold"/>
                <a:sym typeface="Montserrat Bold"/>
              </a:rPr>
              <a:t> </a:t>
            </a:r>
            <a:r>
              <a:rPr lang="en-US" sz="2100" b="1" dirty="0" err="1">
                <a:solidFill>
                  <a:srgbClr val="FFFFFF"/>
                </a:solidFill>
                <a:latin typeface="Montserrat Bold"/>
                <a:ea typeface="Montserrat Bold"/>
                <a:cs typeface="Montserrat Bold"/>
                <a:sym typeface="Montserrat Bold"/>
              </a:rPr>
              <a:t>Zıp</a:t>
            </a:r>
            <a:endParaRPr lang="en-US" sz="2100" b="1" dirty="0">
              <a:solidFill>
                <a:srgbClr val="FFFFFF"/>
              </a:solidFill>
              <a:latin typeface="Montserrat Bold"/>
              <a:ea typeface="Montserrat Bold"/>
              <a:cs typeface="Montserrat Bold"/>
              <a:sym typeface="Montserrat Bold"/>
            </a:endParaRPr>
          </a:p>
        </p:txBody>
      </p:sp>
      <p:sp>
        <p:nvSpPr>
          <p:cNvPr id="31" name="TextBox 31"/>
          <p:cNvSpPr txBox="1"/>
          <p:nvPr/>
        </p:nvSpPr>
        <p:spPr>
          <a:xfrm>
            <a:off x="6354002" y="8390462"/>
            <a:ext cx="2104197" cy="345479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marL="0" lvl="0" indent="0" algn="l">
              <a:lnSpc>
                <a:spcPts val="2940"/>
              </a:lnSpc>
              <a:spcBef>
                <a:spcPct val="0"/>
              </a:spcBef>
            </a:pPr>
            <a:r>
              <a:rPr lang="en-US" sz="2100" b="1" dirty="0" err="1">
                <a:solidFill>
                  <a:srgbClr val="FFFFFF"/>
                </a:solidFill>
                <a:latin typeface="Montserrat Bold"/>
                <a:ea typeface="Montserrat Bold"/>
                <a:cs typeface="Montserrat Bold"/>
                <a:sym typeface="Montserrat Bold"/>
              </a:rPr>
              <a:t>Engelli</a:t>
            </a:r>
            <a:r>
              <a:rPr lang="en-US" sz="2100" b="1" dirty="0">
                <a:solidFill>
                  <a:srgbClr val="FFFFFF"/>
                </a:solidFill>
                <a:latin typeface="Montserrat Bold"/>
                <a:ea typeface="Montserrat Bold"/>
                <a:cs typeface="Montserrat Bold"/>
                <a:sym typeface="Montserrat Bold"/>
              </a:rPr>
              <a:t> </a:t>
            </a:r>
            <a:r>
              <a:rPr lang="en-US" sz="2100" b="1" dirty="0" err="1">
                <a:solidFill>
                  <a:srgbClr val="FFFFFF"/>
                </a:solidFill>
                <a:latin typeface="Montserrat Bold"/>
                <a:ea typeface="Montserrat Bold"/>
                <a:cs typeface="Montserrat Bold"/>
                <a:sym typeface="Montserrat Bold"/>
              </a:rPr>
              <a:t>Parkur</a:t>
            </a:r>
            <a:endParaRPr lang="en-US" sz="2100" b="1" dirty="0">
              <a:solidFill>
                <a:srgbClr val="FFFFFF"/>
              </a:solidFill>
              <a:latin typeface="Montserrat Bold"/>
              <a:ea typeface="Montserrat Bold"/>
              <a:cs typeface="Montserrat Bold"/>
              <a:sym typeface="Montserrat Bold"/>
            </a:endParaRPr>
          </a:p>
        </p:txBody>
      </p:sp>
      <p:sp>
        <p:nvSpPr>
          <p:cNvPr id="32" name="TextBox 32"/>
          <p:cNvSpPr txBox="1"/>
          <p:nvPr/>
        </p:nvSpPr>
        <p:spPr>
          <a:xfrm>
            <a:off x="5833937" y="5593279"/>
            <a:ext cx="3124057" cy="727709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ctr">
              <a:lnSpc>
                <a:spcPts val="2940"/>
              </a:lnSpc>
            </a:pPr>
            <a:r>
              <a:rPr lang="en-US" sz="2100" b="1" dirty="0">
                <a:solidFill>
                  <a:srgbClr val="FFFFFF"/>
                </a:solidFill>
                <a:latin typeface="Montserrat Bold"/>
                <a:ea typeface="Montserrat Bold"/>
                <a:cs typeface="Montserrat Bold"/>
                <a:sym typeface="Montserrat Bold"/>
              </a:rPr>
              <a:t>Şişme Ayak </a:t>
            </a:r>
            <a:r>
              <a:rPr lang="en-US" sz="2100" b="1" dirty="0" err="1">
                <a:solidFill>
                  <a:srgbClr val="FFFFFF"/>
                </a:solidFill>
                <a:latin typeface="Montserrat Bold"/>
                <a:ea typeface="Montserrat Bold"/>
                <a:cs typeface="Montserrat Bold"/>
                <a:sym typeface="Montserrat Bold"/>
              </a:rPr>
              <a:t>Bilardosu</a:t>
            </a:r>
            <a:endParaRPr lang="en-US" sz="2100" b="1" dirty="0">
              <a:solidFill>
                <a:srgbClr val="FFFFFF"/>
              </a:solidFill>
              <a:latin typeface="Montserrat Bold"/>
              <a:ea typeface="Montserrat Bold"/>
              <a:cs typeface="Montserrat Bold"/>
              <a:sym typeface="Montserrat Bold"/>
            </a:endParaRPr>
          </a:p>
          <a:p>
            <a:pPr marL="0" lvl="0" indent="0" algn="ctr">
              <a:lnSpc>
                <a:spcPts val="2940"/>
              </a:lnSpc>
              <a:spcBef>
                <a:spcPct val="0"/>
              </a:spcBef>
            </a:pPr>
            <a:endParaRPr lang="en-US" sz="2100" b="1" dirty="0">
              <a:solidFill>
                <a:srgbClr val="FFFFFF"/>
              </a:solidFill>
              <a:latin typeface="Montserrat Bold"/>
              <a:ea typeface="Montserrat Bold"/>
              <a:cs typeface="Montserrat Bold"/>
              <a:sym typeface="Montserrat Bold"/>
            </a:endParaRPr>
          </a:p>
        </p:txBody>
      </p:sp>
      <p:sp>
        <p:nvSpPr>
          <p:cNvPr id="33" name="TextBox 33"/>
          <p:cNvSpPr txBox="1"/>
          <p:nvPr/>
        </p:nvSpPr>
        <p:spPr>
          <a:xfrm>
            <a:off x="10192495" y="9022617"/>
            <a:ext cx="3698365" cy="356234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marL="0" lvl="0" indent="0" algn="l">
              <a:lnSpc>
                <a:spcPts val="2940"/>
              </a:lnSpc>
              <a:spcBef>
                <a:spcPct val="0"/>
              </a:spcBef>
            </a:pPr>
            <a:r>
              <a:rPr lang="en-US" sz="2100" b="1" dirty="0">
                <a:solidFill>
                  <a:srgbClr val="FFFFFF"/>
                </a:solidFill>
                <a:latin typeface="Montserrat Bold"/>
                <a:ea typeface="Montserrat Bold"/>
                <a:cs typeface="Montserrat Bold"/>
                <a:sym typeface="Montserrat Bold"/>
              </a:rPr>
              <a:t>At </a:t>
            </a:r>
            <a:r>
              <a:rPr lang="en-US" sz="2100" b="1" dirty="0" err="1">
                <a:solidFill>
                  <a:srgbClr val="FFFFFF"/>
                </a:solidFill>
                <a:latin typeface="Montserrat Bold"/>
                <a:ea typeface="Montserrat Bold"/>
                <a:cs typeface="Montserrat Bold"/>
                <a:sym typeface="Montserrat Bold"/>
              </a:rPr>
              <a:t>Yarışı</a:t>
            </a:r>
            <a:r>
              <a:rPr lang="en-US" sz="2100" b="1" dirty="0">
                <a:solidFill>
                  <a:srgbClr val="FFFFFF"/>
                </a:solidFill>
                <a:latin typeface="Montserrat Bold"/>
                <a:ea typeface="Montserrat Bold"/>
                <a:cs typeface="Montserrat Bold"/>
                <a:sym typeface="Montserrat Bold"/>
              </a:rPr>
              <a:t> </a:t>
            </a:r>
            <a:r>
              <a:rPr lang="en-US" sz="2100" b="1" dirty="0" err="1">
                <a:solidFill>
                  <a:srgbClr val="FFFFFF"/>
                </a:solidFill>
                <a:latin typeface="Montserrat Bold"/>
                <a:ea typeface="Montserrat Bold"/>
                <a:cs typeface="Montserrat Bold"/>
                <a:sym typeface="Montserrat Bold"/>
              </a:rPr>
              <a:t>ve</a:t>
            </a:r>
            <a:r>
              <a:rPr lang="en-US" sz="2100" b="1" dirty="0">
                <a:solidFill>
                  <a:srgbClr val="FFFFFF"/>
                </a:solidFill>
                <a:latin typeface="Montserrat Bold"/>
                <a:ea typeface="Montserrat Bold"/>
                <a:cs typeface="Montserrat Bold"/>
                <a:sym typeface="Montserrat Bold"/>
              </a:rPr>
              <a:t> Mini Bowling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14482931" y="9022617"/>
            <a:ext cx="1822055" cy="356234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marL="0" lvl="0" indent="0" algn="l">
              <a:lnSpc>
                <a:spcPts val="2940"/>
              </a:lnSpc>
              <a:spcBef>
                <a:spcPct val="0"/>
              </a:spcBef>
            </a:pPr>
            <a:r>
              <a:rPr lang="en-US" sz="2100" b="1" dirty="0">
                <a:solidFill>
                  <a:srgbClr val="FFFFFF"/>
                </a:solidFill>
                <a:latin typeface="Montserrat Bold"/>
                <a:ea typeface="Montserrat Bold"/>
                <a:cs typeface="Montserrat Bold"/>
                <a:sym typeface="Montserrat Bold"/>
              </a:rPr>
              <a:t>Aslan </a:t>
            </a:r>
            <a:r>
              <a:rPr lang="en-US" sz="2100" b="1" dirty="0" err="1">
                <a:solidFill>
                  <a:srgbClr val="FFFFFF"/>
                </a:solidFill>
                <a:latin typeface="Montserrat Bold"/>
                <a:ea typeface="Montserrat Bold"/>
                <a:cs typeface="Montserrat Bold"/>
                <a:sym typeface="Montserrat Bold"/>
              </a:rPr>
              <a:t>Zıp</a:t>
            </a:r>
            <a:r>
              <a:rPr lang="en-US" sz="2100" b="1" dirty="0">
                <a:solidFill>
                  <a:srgbClr val="FFFFFF"/>
                </a:solidFill>
                <a:latin typeface="Montserrat Bold"/>
                <a:ea typeface="Montserrat Bold"/>
                <a:cs typeface="Montserrat Bold"/>
                <a:sym typeface="Montserrat Bold"/>
              </a:rPr>
              <a:t> </a:t>
            </a:r>
            <a:r>
              <a:rPr lang="en-US" sz="2100" b="1" dirty="0" err="1">
                <a:solidFill>
                  <a:srgbClr val="FFFFFF"/>
                </a:solidFill>
                <a:latin typeface="Montserrat Bold"/>
                <a:ea typeface="Montserrat Bold"/>
                <a:cs typeface="Montserrat Bold"/>
                <a:sym typeface="Montserrat Bold"/>
              </a:rPr>
              <a:t>Zıp</a:t>
            </a:r>
            <a:endParaRPr lang="en-US" sz="2100" b="1" dirty="0">
              <a:solidFill>
                <a:srgbClr val="FFFFFF"/>
              </a:solidFill>
              <a:latin typeface="Montserrat Bold"/>
              <a:ea typeface="Montserrat Bold"/>
              <a:cs typeface="Montserrat Bold"/>
              <a:sym typeface="Montserrat Bold"/>
            </a:endParaRPr>
          </a:p>
        </p:txBody>
      </p:sp>
    </p:spTree>
  </p:cSld>
  <p:clrMapOvr>
    <a:masterClrMapping/>
  </p:clrMapOvr>
</p:sld>
</file>

<file path=ppt/slides/slide1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2"/>
          <p:cNvGrpSpPr/>
          <p:nvPr/>
        </p:nvGrpSpPr>
        <p:grpSpPr>
          <a:xfrm>
            <a:off x="8248064" y="3475906"/>
            <a:ext cx="9034674" cy="6204868"/>
            <a:chOff x="0" y="0"/>
            <a:chExt cx="2379503" cy="1634204"/>
          </a:xfrm>
        </p:grpSpPr>
        <p:sp>
          <p:nvSpPr>
            <p:cNvPr id="3" name="Freeform 3"/>
            <p:cNvSpPr/>
            <p:nvPr/>
          </p:nvSpPr>
          <p:spPr>
            <a:xfrm>
              <a:off x="0" y="0"/>
              <a:ext cx="2379503" cy="1634204"/>
            </a:xfrm>
            <a:custGeom>
              <a:avLst/>
              <a:gdLst/>
              <a:ahLst/>
              <a:cxnLst/>
              <a:rect l="l" t="t" r="r" b="b"/>
              <a:pathLst>
                <a:path w="2379503" h="1634204">
                  <a:moveTo>
                    <a:pt x="0" y="0"/>
                  </a:moveTo>
                  <a:lnTo>
                    <a:pt x="2379503" y="0"/>
                  </a:lnTo>
                  <a:lnTo>
                    <a:pt x="2379503" y="1634204"/>
                  </a:lnTo>
                  <a:lnTo>
                    <a:pt x="0" y="1634204"/>
                  </a:lnTo>
                  <a:close/>
                </a:path>
              </a:pathLst>
            </a:custGeom>
            <a:solidFill>
              <a:srgbClr val="38283E"/>
            </a:solidFill>
          </p:spPr>
          <p:txBody>
            <a:bodyPr/>
            <a:lstStyle/>
            <a:p>
              <a:endParaRPr lang="tr-TR"/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0" y="-57150"/>
              <a:ext cx="2379503" cy="1691354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3723"/>
                </a:lnSpc>
              </a:pPr>
              <a:endParaRPr/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851334" y="2938294"/>
            <a:ext cx="9341162" cy="5979549"/>
            <a:chOff x="0" y="0"/>
            <a:chExt cx="2460224" cy="1574861"/>
          </a:xfrm>
        </p:grpSpPr>
        <p:sp>
          <p:nvSpPr>
            <p:cNvPr id="6" name="Freeform 6"/>
            <p:cNvSpPr/>
            <p:nvPr/>
          </p:nvSpPr>
          <p:spPr>
            <a:xfrm>
              <a:off x="0" y="0"/>
              <a:ext cx="2460224" cy="1574861"/>
            </a:xfrm>
            <a:custGeom>
              <a:avLst/>
              <a:gdLst/>
              <a:ahLst/>
              <a:cxnLst/>
              <a:rect l="l" t="t" r="r" b="b"/>
              <a:pathLst>
                <a:path w="2460224" h="1574861">
                  <a:moveTo>
                    <a:pt x="0" y="0"/>
                  </a:moveTo>
                  <a:lnTo>
                    <a:pt x="2460224" y="0"/>
                  </a:lnTo>
                  <a:lnTo>
                    <a:pt x="2460224" y="1574861"/>
                  </a:lnTo>
                  <a:lnTo>
                    <a:pt x="0" y="1574861"/>
                  </a:lnTo>
                  <a:close/>
                </a:path>
              </a:pathLst>
            </a:custGeom>
            <a:solidFill>
              <a:srgbClr val="ED1C24"/>
            </a:solidFill>
          </p:spPr>
          <p:txBody>
            <a:bodyPr/>
            <a:lstStyle/>
            <a:p>
              <a:endParaRPr lang="tr-TR"/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0" y="-38100"/>
              <a:ext cx="2460224" cy="1612961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940"/>
                </a:lnSpc>
              </a:pPr>
              <a:endParaRPr/>
            </a:p>
          </p:txBody>
        </p:sp>
      </p:grpSp>
      <p:sp>
        <p:nvSpPr>
          <p:cNvPr id="8" name="Freeform 8"/>
          <p:cNvSpPr/>
          <p:nvPr/>
        </p:nvSpPr>
        <p:spPr>
          <a:xfrm>
            <a:off x="16052795" y="596667"/>
            <a:ext cx="1216708" cy="1216708"/>
          </a:xfrm>
          <a:custGeom>
            <a:avLst/>
            <a:gdLst/>
            <a:ahLst/>
            <a:cxnLst/>
            <a:rect l="l" t="t" r="r" b="b"/>
            <a:pathLst>
              <a:path w="1216708" h="1216708">
                <a:moveTo>
                  <a:pt x="0" y="0"/>
                </a:moveTo>
                <a:lnTo>
                  <a:pt x="1216708" y="0"/>
                </a:lnTo>
                <a:lnTo>
                  <a:pt x="1216708" y="1216708"/>
                </a:lnTo>
                <a:lnTo>
                  <a:pt x="0" y="1216708"/>
                </a:lnTo>
                <a:lnTo>
                  <a:pt x="0" y="0"/>
                </a:lnTo>
                <a:close/>
              </a:path>
            </a:pathLst>
          </a:custGeom>
          <a:blipFill>
            <a:blip r:embed="rId2"/>
            <a:stretch>
              <a:fillRect/>
            </a:stretch>
          </a:blipFill>
          <a:ln cap="sq">
            <a:noFill/>
            <a:prstDash val="solid"/>
            <a:miter/>
          </a:ln>
        </p:spPr>
        <p:txBody>
          <a:bodyPr/>
          <a:lstStyle/>
          <a:p>
            <a:endParaRPr lang="tr-TR"/>
          </a:p>
        </p:txBody>
      </p:sp>
      <p:sp>
        <p:nvSpPr>
          <p:cNvPr id="9" name="Freeform 9"/>
          <p:cNvSpPr/>
          <p:nvPr/>
        </p:nvSpPr>
        <p:spPr>
          <a:xfrm>
            <a:off x="851334" y="596667"/>
            <a:ext cx="2061427" cy="2061427"/>
          </a:xfrm>
          <a:custGeom>
            <a:avLst/>
            <a:gdLst/>
            <a:ahLst/>
            <a:cxnLst/>
            <a:rect l="l" t="t" r="r" b="b"/>
            <a:pathLst>
              <a:path w="2061427" h="2061427">
                <a:moveTo>
                  <a:pt x="0" y="0"/>
                </a:moveTo>
                <a:lnTo>
                  <a:pt x="2061428" y="0"/>
                </a:lnTo>
                <a:lnTo>
                  <a:pt x="2061428" y="2061427"/>
                </a:lnTo>
                <a:lnTo>
                  <a:pt x="0" y="2061427"/>
                </a:lnTo>
                <a:lnTo>
                  <a:pt x="0" y="0"/>
                </a:lnTo>
                <a:close/>
              </a:path>
            </a:pathLst>
          </a:custGeom>
          <a:blipFill>
            <a:blip r:embed="rId3">
              <a:extLst>
                <a:ext uri="{96DAC541-7B7A-43D3-8B79-37D633B846F1}">
                  <asvg:svgBlip xmlns:asvg="http://schemas.microsoft.com/office/drawing/2016/SVG/main" r:embed="rId4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tr-TR"/>
          </a:p>
        </p:txBody>
      </p:sp>
      <p:grpSp>
        <p:nvGrpSpPr>
          <p:cNvPr id="10" name="Group 10"/>
          <p:cNvGrpSpPr/>
          <p:nvPr/>
        </p:nvGrpSpPr>
        <p:grpSpPr>
          <a:xfrm>
            <a:off x="10421096" y="3894215"/>
            <a:ext cx="2987724" cy="2205261"/>
            <a:chOff x="0" y="0"/>
            <a:chExt cx="3983632" cy="2940348"/>
          </a:xfrm>
        </p:grpSpPr>
        <p:pic>
          <p:nvPicPr>
            <p:cNvPr id="11" name="Picture 11"/>
            <p:cNvPicPr>
              <a:picLocks noChangeAspect="1"/>
            </p:cNvPicPr>
            <p:nvPr/>
          </p:nvPicPr>
          <p:blipFill>
            <a:blip r:embed="rId5"/>
            <a:srcRect t="8094" b="8094"/>
            <a:stretch>
              <a:fillRect/>
            </a:stretch>
          </p:blipFill>
          <p:spPr>
            <a:xfrm>
              <a:off x="0" y="0"/>
              <a:ext cx="3983632" cy="2940348"/>
            </a:xfrm>
            <a:prstGeom prst="rect">
              <a:avLst/>
            </a:prstGeom>
          </p:spPr>
        </p:pic>
      </p:grpSp>
      <p:grpSp>
        <p:nvGrpSpPr>
          <p:cNvPr id="12" name="Group 12"/>
          <p:cNvGrpSpPr/>
          <p:nvPr/>
        </p:nvGrpSpPr>
        <p:grpSpPr>
          <a:xfrm>
            <a:off x="13890861" y="3894215"/>
            <a:ext cx="2996750" cy="2205261"/>
            <a:chOff x="0" y="0"/>
            <a:chExt cx="3995667" cy="2940348"/>
          </a:xfrm>
        </p:grpSpPr>
        <p:pic>
          <p:nvPicPr>
            <p:cNvPr id="13" name="Picture 13"/>
            <p:cNvPicPr>
              <a:picLocks noChangeAspect="1"/>
            </p:cNvPicPr>
            <p:nvPr/>
          </p:nvPicPr>
          <p:blipFill>
            <a:blip r:embed="rId6"/>
            <a:srcRect t="13205" b="13205"/>
            <a:stretch>
              <a:fillRect/>
            </a:stretch>
          </p:blipFill>
          <p:spPr>
            <a:xfrm>
              <a:off x="0" y="0"/>
              <a:ext cx="3995667" cy="2940348"/>
            </a:xfrm>
            <a:prstGeom prst="rect">
              <a:avLst/>
            </a:prstGeom>
          </p:spPr>
        </p:pic>
      </p:grpSp>
      <p:grpSp>
        <p:nvGrpSpPr>
          <p:cNvPr id="14" name="Group 14"/>
          <p:cNvGrpSpPr/>
          <p:nvPr/>
        </p:nvGrpSpPr>
        <p:grpSpPr>
          <a:xfrm>
            <a:off x="13890861" y="6718947"/>
            <a:ext cx="2996750" cy="2198896"/>
            <a:chOff x="0" y="0"/>
            <a:chExt cx="3995667" cy="2931861"/>
          </a:xfrm>
        </p:grpSpPr>
        <p:pic>
          <p:nvPicPr>
            <p:cNvPr id="15" name="Picture 15"/>
            <p:cNvPicPr>
              <a:picLocks noChangeAspect="1"/>
            </p:cNvPicPr>
            <p:nvPr/>
          </p:nvPicPr>
          <p:blipFill>
            <a:blip r:embed="rId7"/>
            <a:srcRect l="9144" r="9144"/>
            <a:stretch>
              <a:fillRect/>
            </a:stretch>
          </p:blipFill>
          <p:spPr>
            <a:xfrm>
              <a:off x="0" y="0"/>
              <a:ext cx="3995667" cy="2931861"/>
            </a:xfrm>
            <a:prstGeom prst="rect">
              <a:avLst/>
            </a:prstGeom>
          </p:spPr>
        </p:pic>
      </p:grpSp>
      <p:grpSp>
        <p:nvGrpSpPr>
          <p:cNvPr id="16" name="Group 16"/>
          <p:cNvGrpSpPr/>
          <p:nvPr/>
        </p:nvGrpSpPr>
        <p:grpSpPr>
          <a:xfrm>
            <a:off x="10421096" y="6718947"/>
            <a:ext cx="2987724" cy="2198896"/>
            <a:chOff x="0" y="0"/>
            <a:chExt cx="3983632" cy="2931861"/>
          </a:xfrm>
        </p:grpSpPr>
        <p:pic>
          <p:nvPicPr>
            <p:cNvPr id="17" name="Picture 17"/>
            <p:cNvPicPr>
              <a:picLocks noChangeAspect="1"/>
            </p:cNvPicPr>
            <p:nvPr/>
          </p:nvPicPr>
          <p:blipFill>
            <a:blip r:embed="rId8"/>
            <a:srcRect t="6436" b="10137"/>
            <a:stretch>
              <a:fillRect/>
            </a:stretch>
          </p:blipFill>
          <p:spPr>
            <a:xfrm>
              <a:off x="0" y="0"/>
              <a:ext cx="3983632" cy="2931861"/>
            </a:xfrm>
            <a:prstGeom prst="rect">
              <a:avLst/>
            </a:prstGeom>
          </p:spPr>
        </p:pic>
      </p:grpSp>
      <p:grpSp>
        <p:nvGrpSpPr>
          <p:cNvPr id="18" name="Group 18"/>
          <p:cNvGrpSpPr/>
          <p:nvPr/>
        </p:nvGrpSpPr>
        <p:grpSpPr>
          <a:xfrm>
            <a:off x="1759994" y="6099476"/>
            <a:ext cx="2996750" cy="2205261"/>
            <a:chOff x="0" y="0"/>
            <a:chExt cx="3995667" cy="2940348"/>
          </a:xfrm>
        </p:grpSpPr>
        <p:pic>
          <p:nvPicPr>
            <p:cNvPr id="19" name="Picture 19"/>
            <p:cNvPicPr>
              <a:picLocks noChangeAspect="1"/>
            </p:cNvPicPr>
            <p:nvPr/>
          </p:nvPicPr>
          <p:blipFill>
            <a:blip r:embed="rId9"/>
            <a:srcRect t="8431" b="8431"/>
            <a:stretch>
              <a:fillRect/>
            </a:stretch>
          </p:blipFill>
          <p:spPr>
            <a:xfrm>
              <a:off x="0" y="0"/>
              <a:ext cx="3995667" cy="2940348"/>
            </a:xfrm>
            <a:prstGeom prst="rect">
              <a:avLst/>
            </a:prstGeom>
          </p:spPr>
        </p:pic>
      </p:grpSp>
      <p:grpSp>
        <p:nvGrpSpPr>
          <p:cNvPr id="20" name="Group 20"/>
          <p:cNvGrpSpPr/>
          <p:nvPr/>
        </p:nvGrpSpPr>
        <p:grpSpPr>
          <a:xfrm>
            <a:off x="1759994" y="3276155"/>
            <a:ext cx="2996750" cy="2205261"/>
            <a:chOff x="0" y="0"/>
            <a:chExt cx="3995667" cy="2940348"/>
          </a:xfrm>
        </p:grpSpPr>
        <p:pic>
          <p:nvPicPr>
            <p:cNvPr id="21" name="Picture 21"/>
            <p:cNvPicPr>
              <a:picLocks noChangeAspect="1"/>
            </p:cNvPicPr>
            <p:nvPr/>
          </p:nvPicPr>
          <p:blipFill>
            <a:blip r:embed="rId10"/>
            <a:srcRect t="6481" b="10168"/>
            <a:stretch>
              <a:fillRect/>
            </a:stretch>
          </p:blipFill>
          <p:spPr>
            <a:xfrm>
              <a:off x="0" y="0"/>
              <a:ext cx="3995667" cy="2940348"/>
            </a:xfrm>
            <a:prstGeom prst="rect">
              <a:avLst/>
            </a:prstGeom>
          </p:spPr>
        </p:pic>
      </p:grpSp>
      <p:grpSp>
        <p:nvGrpSpPr>
          <p:cNvPr id="22" name="Group 22"/>
          <p:cNvGrpSpPr/>
          <p:nvPr/>
        </p:nvGrpSpPr>
        <p:grpSpPr>
          <a:xfrm>
            <a:off x="5847359" y="3276155"/>
            <a:ext cx="2996750" cy="2205261"/>
            <a:chOff x="0" y="0"/>
            <a:chExt cx="3995667" cy="2940348"/>
          </a:xfrm>
        </p:grpSpPr>
        <p:pic>
          <p:nvPicPr>
            <p:cNvPr id="23" name="Picture 23"/>
            <p:cNvPicPr>
              <a:picLocks noChangeAspect="1"/>
            </p:cNvPicPr>
            <p:nvPr/>
          </p:nvPicPr>
          <p:blipFill>
            <a:blip r:embed="rId11"/>
            <a:srcRect t="8433" b="8433"/>
            <a:stretch>
              <a:fillRect/>
            </a:stretch>
          </p:blipFill>
          <p:spPr>
            <a:xfrm>
              <a:off x="0" y="0"/>
              <a:ext cx="3995667" cy="2940348"/>
            </a:xfrm>
            <a:prstGeom prst="rect">
              <a:avLst/>
            </a:prstGeom>
          </p:spPr>
        </p:pic>
      </p:grpSp>
      <p:grpSp>
        <p:nvGrpSpPr>
          <p:cNvPr id="24" name="Group 24"/>
          <p:cNvGrpSpPr/>
          <p:nvPr/>
        </p:nvGrpSpPr>
        <p:grpSpPr>
          <a:xfrm>
            <a:off x="5847359" y="6099476"/>
            <a:ext cx="2996750" cy="2205261"/>
            <a:chOff x="0" y="0"/>
            <a:chExt cx="3995667" cy="2940348"/>
          </a:xfrm>
        </p:grpSpPr>
        <p:pic>
          <p:nvPicPr>
            <p:cNvPr id="25" name="Picture 25"/>
            <p:cNvPicPr>
              <a:picLocks noChangeAspect="1"/>
            </p:cNvPicPr>
            <p:nvPr/>
          </p:nvPicPr>
          <p:blipFill>
            <a:blip r:embed="rId12"/>
            <a:srcRect t="8299" b="8299"/>
            <a:stretch>
              <a:fillRect/>
            </a:stretch>
          </p:blipFill>
          <p:spPr>
            <a:xfrm>
              <a:off x="0" y="0"/>
              <a:ext cx="3995667" cy="2940348"/>
            </a:xfrm>
            <a:prstGeom prst="rect">
              <a:avLst/>
            </a:prstGeom>
          </p:spPr>
        </p:pic>
      </p:grpSp>
      <p:sp>
        <p:nvSpPr>
          <p:cNvPr id="26" name="TextBox 26"/>
          <p:cNvSpPr txBox="1"/>
          <p:nvPr/>
        </p:nvSpPr>
        <p:spPr>
          <a:xfrm>
            <a:off x="1127035" y="1522605"/>
            <a:ext cx="9440648" cy="822868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6620"/>
              </a:lnSpc>
            </a:pPr>
            <a:r>
              <a:rPr lang="en-US" sz="4728">
                <a:solidFill>
                  <a:srgbClr val="000000"/>
                </a:solidFill>
                <a:latin typeface="Roboto Condensed"/>
                <a:ea typeface="Roboto Condensed"/>
                <a:cs typeface="Roboto Condensed"/>
                <a:sym typeface="Roboto Condensed"/>
              </a:rPr>
              <a:t>ŞİŞME OYUNLAR</a:t>
            </a:r>
          </a:p>
        </p:txBody>
      </p:sp>
      <p:sp>
        <p:nvSpPr>
          <p:cNvPr id="27" name="TextBox 27"/>
          <p:cNvSpPr txBox="1"/>
          <p:nvPr/>
        </p:nvSpPr>
        <p:spPr>
          <a:xfrm>
            <a:off x="2241396" y="5571833"/>
            <a:ext cx="2178204" cy="345479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marL="0" lvl="0" indent="0" algn="l">
              <a:lnSpc>
                <a:spcPts val="2940"/>
              </a:lnSpc>
              <a:spcBef>
                <a:spcPct val="0"/>
              </a:spcBef>
            </a:pPr>
            <a:r>
              <a:rPr lang="en-US" sz="2100" b="1" dirty="0" err="1">
                <a:solidFill>
                  <a:srgbClr val="FFFFFF"/>
                </a:solidFill>
                <a:latin typeface="Montserrat Bold"/>
                <a:ea typeface="Montserrat Bold"/>
                <a:cs typeface="Montserrat Bold"/>
                <a:sym typeface="Montserrat Bold"/>
              </a:rPr>
              <a:t>Kulübe</a:t>
            </a:r>
            <a:r>
              <a:rPr lang="en-US" sz="2100" b="1" dirty="0">
                <a:solidFill>
                  <a:srgbClr val="FFFFFF"/>
                </a:solidFill>
                <a:latin typeface="Montserrat Bold"/>
                <a:ea typeface="Montserrat Bold"/>
                <a:cs typeface="Montserrat Bold"/>
                <a:sym typeface="Montserrat Bold"/>
              </a:rPr>
              <a:t> </a:t>
            </a:r>
            <a:r>
              <a:rPr lang="en-US" sz="2100" b="1" dirty="0" err="1">
                <a:solidFill>
                  <a:srgbClr val="FFFFFF"/>
                </a:solidFill>
                <a:latin typeface="Montserrat Bold"/>
                <a:ea typeface="Montserrat Bold"/>
                <a:cs typeface="Montserrat Bold"/>
                <a:sym typeface="Montserrat Bold"/>
              </a:rPr>
              <a:t>Zıp</a:t>
            </a:r>
            <a:r>
              <a:rPr lang="en-US" sz="2100" b="1" dirty="0">
                <a:solidFill>
                  <a:srgbClr val="FFFFFF"/>
                </a:solidFill>
                <a:latin typeface="Montserrat Bold"/>
                <a:ea typeface="Montserrat Bold"/>
                <a:cs typeface="Montserrat Bold"/>
                <a:sym typeface="Montserrat Bold"/>
              </a:rPr>
              <a:t> </a:t>
            </a:r>
            <a:r>
              <a:rPr lang="en-US" sz="2100" b="1" dirty="0" err="1">
                <a:solidFill>
                  <a:srgbClr val="FFFFFF"/>
                </a:solidFill>
                <a:latin typeface="Montserrat Bold"/>
                <a:ea typeface="Montserrat Bold"/>
                <a:cs typeface="Montserrat Bold"/>
                <a:sym typeface="Montserrat Bold"/>
              </a:rPr>
              <a:t>Zıp</a:t>
            </a:r>
            <a:endParaRPr lang="en-US" sz="2100" b="1" dirty="0">
              <a:solidFill>
                <a:srgbClr val="FFFFFF"/>
              </a:solidFill>
              <a:latin typeface="Montserrat Bold"/>
              <a:ea typeface="Montserrat Bold"/>
              <a:cs typeface="Montserrat Bold"/>
              <a:sym typeface="Montserrat Bold"/>
            </a:endParaRPr>
          </a:p>
        </p:txBody>
      </p:sp>
      <p:sp>
        <p:nvSpPr>
          <p:cNvPr id="28" name="TextBox 28"/>
          <p:cNvSpPr txBox="1"/>
          <p:nvPr/>
        </p:nvSpPr>
        <p:spPr>
          <a:xfrm>
            <a:off x="10935848" y="6222106"/>
            <a:ext cx="2121574" cy="356234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marL="0" lvl="0" indent="0" algn="l">
              <a:lnSpc>
                <a:spcPts val="2940"/>
              </a:lnSpc>
              <a:spcBef>
                <a:spcPct val="0"/>
              </a:spcBef>
            </a:pPr>
            <a:r>
              <a:rPr lang="en-US" sz="2100" b="1" dirty="0" err="1">
                <a:solidFill>
                  <a:srgbClr val="FFFFFF"/>
                </a:solidFill>
                <a:latin typeface="Montserrat Bold"/>
                <a:ea typeface="Montserrat Bold"/>
                <a:cs typeface="Montserrat Bold"/>
                <a:sym typeface="Montserrat Bold"/>
              </a:rPr>
              <a:t>Ahtapor</a:t>
            </a:r>
            <a:r>
              <a:rPr lang="en-US" sz="2100" b="1" dirty="0">
                <a:solidFill>
                  <a:srgbClr val="FFFFFF"/>
                </a:solidFill>
                <a:latin typeface="Montserrat Bold"/>
                <a:ea typeface="Montserrat Bold"/>
                <a:cs typeface="Montserrat Bold"/>
                <a:sym typeface="Montserrat Bold"/>
              </a:rPr>
              <a:t> </a:t>
            </a:r>
            <a:r>
              <a:rPr lang="en-US" sz="2100" b="1" dirty="0" err="1">
                <a:solidFill>
                  <a:srgbClr val="FFFFFF"/>
                </a:solidFill>
                <a:latin typeface="Montserrat Bold"/>
                <a:ea typeface="Montserrat Bold"/>
                <a:cs typeface="Montserrat Bold"/>
                <a:sym typeface="Montserrat Bold"/>
              </a:rPr>
              <a:t>Çadır</a:t>
            </a:r>
            <a:endParaRPr lang="en-US" sz="2100" b="1" dirty="0">
              <a:solidFill>
                <a:srgbClr val="FFFFFF"/>
              </a:solidFill>
              <a:latin typeface="Montserrat Bold"/>
              <a:ea typeface="Montserrat Bold"/>
              <a:cs typeface="Montserrat Bold"/>
              <a:sym typeface="Montserrat Bold"/>
            </a:endParaRPr>
          </a:p>
        </p:txBody>
      </p:sp>
      <p:sp>
        <p:nvSpPr>
          <p:cNvPr id="29" name="TextBox 29"/>
          <p:cNvSpPr txBox="1"/>
          <p:nvPr/>
        </p:nvSpPr>
        <p:spPr>
          <a:xfrm>
            <a:off x="14520318" y="6212044"/>
            <a:ext cx="1862682" cy="352714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marL="0" lvl="0" indent="0" algn="l">
              <a:lnSpc>
                <a:spcPts val="2940"/>
              </a:lnSpc>
              <a:spcBef>
                <a:spcPct val="0"/>
              </a:spcBef>
            </a:pPr>
            <a:r>
              <a:rPr lang="en-US" sz="2100" b="1" dirty="0" err="1">
                <a:solidFill>
                  <a:srgbClr val="FFFFFF"/>
                </a:solidFill>
                <a:latin typeface="Montserrat Bold"/>
                <a:ea typeface="Montserrat Bold"/>
                <a:cs typeface="Montserrat Bold"/>
                <a:sym typeface="Montserrat Bold"/>
              </a:rPr>
              <a:t>Çocuk</a:t>
            </a:r>
            <a:r>
              <a:rPr lang="en-US" sz="2100" b="1" dirty="0">
                <a:solidFill>
                  <a:srgbClr val="FFFFFF"/>
                </a:solidFill>
                <a:latin typeface="Montserrat Bold"/>
                <a:ea typeface="Montserrat Bold"/>
                <a:cs typeface="Montserrat Bold"/>
                <a:sym typeface="Montserrat Bold"/>
              </a:rPr>
              <a:t> </a:t>
            </a:r>
            <a:r>
              <a:rPr lang="en-US" sz="2100" b="1" dirty="0" err="1">
                <a:solidFill>
                  <a:srgbClr val="FFFFFF"/>
                </a:solidFill>
                <a:latin typeface="Montserrat Bold"/>
                <a:ea typeface="Montserrat Bold"/>
                <a:cs typeface="Montserrat Bold"/>
                <a:sym typeface="Montserrat Bold"/>
              </a:rPr>
              <a:t>Adası</a:t>
            </a:r>
            <a:endParaRPr lang="en-US" sz="2100" b="1" dirty="0">
              <a:solidFill>
                <a:srgbClr val="FFFFFF"/>
              </a:solidFill>
              <a:latin typeface="Montserrat Bold"/>
              <a:ea typeface="Montserrat Bold"/>
              <a:cs typeface="Montserrat Bold"/>
              <a:sym typeface="Montserrat Bold"/>
            </a:endParaRPr>
          </a:p>
        </p:txBody>
      </p:sp>
      <p:sp>
        <p:nvSpPr>
          <p:cNvPr id="30" name="TextBox 30"/>
          <p:cNvSpPr txBox="1"/>
          <p:nvPr/>
        </p:nvSpPr>
        <p:spPr>
          <a:xfrm>
            <a:off x="2204368" y="8390461"/>
            <a:ext cx="2215232" cy="345479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marL="0" lvl="0" indent="0" algn="l">
              <a:lnSpc>
                <a:spcPts val="2940"/>
              </a:lnSpc>
              <a:spcBef>
                <a:spcPct val="0"/>
              </a:spcBef>
            </a:pPr>
            <a:r>
              <a:rPr lang="en-US" sz="2100" b="1" dirty="0">
                <a:solidFill>
                  <a:srgbClr val="FFFFFF"/>
                </a:solidFill>
                <a:latin typeface="Montserrat Bold"/>
                <a:ea typeface="Montserrat Bold"/>
                <a:cs typeface="Montserrat Bold"/>
                <a:sym typeface="Montserrat Bold"/>
              </a:rPr>
              <a:t>Ayak </a:t>
            </a:r>
            <a:r>
              <a:rPr lang="en-US" sz="2100" b="1" dirty="0" err="1">
                <a:solidFill>
                  <a:srgbClr val="FFFFFF"/>
                </a:solidFill>
                <a:latin typeface="Montserrat Bold"/>
                <a:ea typeface="Montserrat Bold"/>
                <a:cs typeface="Montserrat Bold"/>
                <a:sym typeface="Montserrat Bold"/>
              </a:rPr>
              <a:t>Bilardosu</a:t>
            </a:r>
            <a:endParaRPr lang="en-US" sz="2100" b="1" dirty="0">
              <a:solidFill>
                <a:srgbClr val="FFFFFF"/>
              </a:solidFill>
              <a:latin typeface="Montserrat Bold"/>
              <a:ea typeface="Montserrat Bold"/>
              <a:cs typeface="Montserrat Bold"/>
              <a:sym typeface="Montserrat Bold"/>
            </a:endParaRPr>
          </a:p>
        </p:txBody>
      </p:sp>
      <p:sp>
        <p:nvSpPr>
          <p:cNvPr id="31" name="TextBox 31"/>
          <p:cNvSpPr txBox="1"/>
          <p:nvPr/>
        </p:nvSpPr>
        <p:spPr>
          <a:xfrm>
            <a:off x="6589746" y="8390461"/>
            <a:ext cx="1658318" cy="345479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marL="0" lvl="0" indent="0" algn="l">
              <a:lnSpc>
                <a:spcPts val="2940"/>
              </a:lnSpc>
              <a:spcBef>
                <a:spcPct val="0"/>
              </a:spcBef>
            </a:pPr>
            <a:r>
              <a:rPr lang="en-US" sz="2100" b="1" dirty="0">
                <a:solidFill>
                  <a:srgbClr val="FFFFFF"/>
                </a:solidFill>
                <a:latin typeface="Montserrat Bold"/>
                <a:ea typeface="Montserrat Bold"/>
                <a:cs typeface="Montserrat Bold"/>
                <a:sym typeface="Montserrat Bold"/>
              </a:rPr>
              <a:t>Jump Shot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6623083" y="5593279"/>
            <a:ext cx="1478637" cy="345479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marL="0" lvl="0" indent="0" algn="ctr">
              <a:lnSpc>
                <a:spcPts val="2940"/>
              </a:lnSpc>
              <a:spcBef>
                <a:spcPct val="0"/>
              </a:spcBef>
            </a:pPr>
            <a:r>
              <a:rPr lang="en-US" sz="2100" b="1" dirty="0" err="1">
                <a:solidFill>
                  <a:srgbClr val="FFFFFF"/>
                </a:solidFill>
                <a:latin typeface="Montserrat Bold"/>
                <a:ea typeface="Montserrat Bold"/>
                <a:cs typeface="Montserrat Bold"/>
                <a:sym typeface="Montserrat Bold"/>
              </a:rPr>
              <a:t>Zıpla</a:t>
            </a:r>
            <a:r>
              <a:rPr lang="en-US" sz="2100" b="1" dirty="0">
                <a:solidFill>
                  <a:srgbClr val="FFFFFF"/>
                </a:solidFill>
                <a:latin typeface="Montserrat Bold"/>
                <a:ea typeface="Montserrat Bold"/>
                <a:cs typeface="Montserrat Bold"/>
                <a:sym typeface="Montserrat Bold"/>
              </a:rPr>
              <a:t> </a:t>
            </a:r>
            <a:r>
              <a:rPr lang="en-US" sz="2100" b="1" dirty="0" err="1">
                <a:solidFill>
                  <a:srgbClr val="FFFFFF"/>
                </a:solidFill>
                <a:latin typeface="Montserrat Bold"/>
                <a:ea typeface="Montserrat Bold"/>
                <a:cs typeface="Montserrat Bold"/>
                <a:sym typeface="Montserrat Bold"/>
              </a:rPr>
              <a:t>Yarış</a:t>
            </a:r>
            <a:endParaRPr lang="en-US" sz="2100" b="1" dirty="0">
              <a:solidFill>
                <a:srgbClr val="FFFFFF"/>
              </a:solidFill>
              <a:latin typeface="Montserrat Bold"/>
              <a:ea typeface="Montserrat Bold"/>
              <a:cs typeface="Montserrat Bold"/>
              <a:sym typeface="Montserrat Bold"/>
            </a:endParaRPr>
          </a:p>
        </p:txBody>
      </p:sp>
      <p:sp>
        <p:nvSpPr>
          <p:cNvPr id="33" name="TextBox 33"/>
          <p:cNvSpPr txBox="1"/>
          <p:nvPr/>
        </p:nvSpPr>
        <p:spPr>
          <a:xfrm>
            <a:off x="10772494" y="9022617"/>
            <a:ext cx="2410106" cy="345479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marL="0" lvl="0" indent="0" algn="l">
              <a:lnSpc>
                <a:spcPts val="2940"/>
              </a:lnSpc>
              <a:spcBef>
                <a:spcPct val="0"/>
              </a:spcBef>
            </a:pPr>
            <a:r>
              <a:rPr lang="en-US" sz="2100" b="1" dirty="0">
                <a:solidFill>
                  <a:srgbClr val="FFFFFF"/>
                </a:solidFill>
                <a:latin typeface="Montserrat Bold"/>
                <a:ea typeface="Montserrat Bold"/>
                <a:cs typeface="Montserrat Bold"/>
                <a:sym typeface="Montserrat Bold"/>
              </a:rPr>
              <a:t>Alaaddin </a:t>
            </a:r>
            <a:r>
              <a:rPr lang="en-US" sz="2100" b="1" dirty="0" err="1">
                <a:solidFill>
                  <a:srgbClr val="FFFFFF"/>
                </a:solidFill>
                <a:latin typeface="Montserrat Bold"/>
                <a:ea typeface="Montserrat Bold"/>
                <a:cs typeface="Montserrat Bold"/>
                <a:sym typeface="Montserrat Bold"/>
              </a:rPr>
              <a:t>Zıp</a:t>
            </a:r>
            <a:r>
              <a:rPr lang="en-US" sz="2100" b="1" dirty="0">
                <a:solidFill>
                  <a:srgbClr val="FFFFFF"/>
                </a:solidFill>
                <a:latin typeface="Montserrat Bold"/>
                <a:ea typeface="Montserrat Bold"/>
                <a:cs typeface="Montserrat Bold"/>
                <a:sym typeface="Montserrat Bold"/>
              </a:rPr>
              <a:t> </a:t>
            </a:r>
            <a:r>
              <a:rPr lang="en-US" sz="2100" b="1" dirty="0" err="1">
                <a:solidFill>
                  <a:srgbClr val="FFFFFF"/>
                </a:solidFill>
                <a:latin typeface="Montserrat Bold"/>
                <a:ea typeface="Montserrat Bold"/>
                <a:cs typeface="Montserrat Bold"/>
                <a:sym typeface="Montserrat Bold"/>
              </a:rPr>
              <a:t>Zıp</a:t>
            </a:r>
            <a:endParaRPr lang="en-US" sz="2100" b="1" dirty="0">
              <a:solidFill>
                <a:srgbClr val="FFFFFF"/>
              </a:solidFill>
              <a:latin typeface="Montserrat Bold"/>
              <a:ea typeface="Montserrat Bold"/>
              <a:cs typeface="Montserrat Bold"/>
              <a:sym typeface="Montserrat Bold"/>
            </a:endParaRPr>
          </a:p>
        </p:txBody>
      </p:sp>
      <p:sp>
        <p:nvSpPr>
          <p:cNvPr id="34" name="TextBox 34"/>
          <p:cNvSpPr txBox="1"/>
          <p:nvPr/>
        </p:nvSpPr>
        <p:spPr>
          <a:xfrm>
            <a:off x="14971028" y="9022617"/>
            <a:ext cx="954771" cy="345479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marL="0" lvl="0" indent="0" algn="l">
              <a:lnSpc>
                <a:spcPts val="2940"/>
              </a:lnSpc>
              <a:spcBef>
                <a:spcPct val="0"/>
              </a:spcBef>
            </a:pPr>
            <a:r>
              <a:rPr lang="en-US" sz="2100" b="1" dirty="0">
                <a:solidFill>
                  <a:srgbClr val="FFFFFF"/>
                </a:solidFill>
                <a:latin typeface="Montserrat Bold"/>
                <a:ea typeface="Montserrat Bold"/>
                <a:cs typeface="Montserrat Bold"/>
                <a:sym typeface="Montserrat Bold"/>
              </a:rPr>
              <a:t>Arena</a:t>
            </a:r>
          </a:p>
        </p:txBody>
      </p:sp>
    </p:spTree>
  </p:cSld>
  <p:clrMapOvr>
    <a:masterClrMapping/>
  </p:clrMapOvr>
</p:sld>
</file>

<file path=ppt/slides/slide1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2"/>
          <p:cNvGrpSpPr/>
          <p:nvPr/>
        </p:nvGrpSpPr>
        <p:grpSpPr>
          <a:xfrm>
            <a:off x="8248064" y="3475906"/>
            <a:ext cx="9034674" cy="6204868"/>
            <a:chOff x="0" y="0"/>
            <a:chExt cx="2379503" cy="1634204"/>
          </a:xfrm>
        </p:grpSpPr>
        <p:sp>
          <p:nvSpPr>
            <p:cNvPr id="3" name="Freeform 3"/>
            <p:cNvSpPr/>
            <p:nvPr/>
          </p:nvSpPr>
          <p:spPr>
            <a:xfrm>
              <a:off x="0" y="0"/>
              <a:ext cx="2379503" cy="1634204"/>
            </a:xfrm>
            <a:custGeom>
              <a:avLst/>
              <a:gdLst/>
              <a:ahLst/>
              <a:cxnLst/>
              <a:rect l="l" t="t" r="r" b="b"/>
              <a:pathLst>
                <a:path w="2379503" h="1634204">
                  <a:moveTo>
                    <a:pt x="0" y="0"/>
                  </a:moveTo>
                  <a:lnTo>
                    <a:pt x="2379503" y="0"/>
                  </a:lnTo>
                  <a:lnTo>
                    <a:pt x="2379503" y="1634204"/>
                  </a:lnTo>
                  <a:lnTo>
                    <a:pt x="0" y="1634204"/>
                  </a:lnTo>
                  <a:close/>
                </a:path>
              </a:pathLst>
            </a:custGeom>
            <a:solidFill>
              <a:srgbClr val="38283E"/>
            </a:solidFill>
          </p:spPr>
          <p:txBody>
            <a:bodyPr/>
            <a:lstStyle/>
            <a:p>
              <a:endParaRPr lang="tr-TR"/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0" y="-57150"/>
              <a:ext cx="2379503" cy="1691354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3723"/>
                </a:lnSpc>
              </a:pPr>
              <a:endParaRPr/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851334" y="2938294"/>
            <a:ext cx="9341162" cy="5979549"/>
            <a:chOff x="0" y="0"/>
            <a:chExt cx="2460224" cy="1574861"/>
          </a:xfrm>
        </p:grpSpPr>
        <p:sp>
          <p:nvSpPr>
            <p:cNvPr id="6" name="Freeform 6"/>
            <p:cNvSpPr/>
            <p:nvPr/>
          </p:nvSpPr>
          <p:spPr>
            <a:xfrm>
              <a:off x="0" y="0"/>
              <a:ext cx="2460224" cy="1574861"/>
            </a:xfrm>
            <a:custGeom>
              <a:avLst/>
              <a:gdLst/>
              <a:ahLst/>
              <a:cxnLst/>
              <a:rect l="l" t="t" r="r" b="b"/>
              <a:pathLst>
                <a:path w="2460224" h="1574861">
                  <a:moveTo>
                    <a:pt x="0" y="0"/>
                  </a:moveTo>
                  <a:lnTo>
                    <a:pt x="2460224" y="0"/>
                  </a:lnTo>
                  <a:lnTo>
                    <a:pt x="2460224" y="1574861"/>
                  </a:lnTo>
                  <a:lnTo>
                    <a:pt x="0" y="1574861"/>
                  </a:lnTo>
                  <a:close/>
                </a:path>
              </a:pathLst>
            </a:custGeom>
            <a:solidFill>
              <a:srgbClr val="ED1C24"/>
            </a:solidFill>
          </p:spPr>
          <p:txBody>
            <a:bodyPr/>
            <a:lstStyle/>
            <a:p>
              <a:endParaRPr lang="tr-TR"/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0" y="-38100"/>
              <a:ext cx="2460224" cy="1612961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940"/>
                </a:lnSpc>
              </a:pPr>
              <a:endParaRPr/>
            </a:p>
          </p:txBody>
        </p:sp>
      </p:grpSp>
      <p:sp>
        <p:nvSpPr>
          <p:cNvPr id="8" name="Freeform 8"/>
          <p:cNvSpPr/>
          <p:nvPr/>
        </p:nvSpPr>
        <p:spPr>
          <a:xfrm>
            <a:off x="16052795" y="596667"/>
            <a:ext cx="1216708" cy="1216708"/>
          </a:xfrm>
          <a:custGeom>
            <a:avLst/>
            <a:gdLst/>
            <a:ahLst/>
            <a:cxnLst/>
            <a:rect l="l" t="t" r="r" b="b"/>
            <a:pathLst>
              <a:path w="1216708" h="1216708">
                <a:moveTo>
                  <a:pt x="0" y="0"/>
                </a:moveTo>
                <a:lnTo>
                  <a:pt x="1216708" y="0"/>
                </a:lnTo>
                <a:lnTo>
                  <a:pt x="1216708" y="1216708"/>
                </a:lnTo>
                <a:lnTo>
                  <a:pt x="0" y="1216708"/>
                </a:lnTo>
                <a:lnTo>
                  <a:pt x="0" y="0"/>
                </a:lnTo>
                <a:close/>
              </a:path>
            </a:pathLst>
          </a:custGeom>
          <a:blipFill>
            <a:blip r:embed="rId2"/>
            <a:stretch>
              <a:fillRect/>
            </a:stretch>
          </a:blipFill>
          <a:ln cap="sq">
            <a:noFill/>
            <a:prstDash val="solid"/>
            <a:miter/>
          </a:ln>
        </p:spPr>
        <p:txBody>
          <a:bodyPr/>
          <a:lstStyle/>
          <a:p>
            <a:endParaRPr lang="tr-TR"/>
          </a:p>
        </p:txBody>
      </p:sp>
      <p:sp>
        <p:nvSpPr>
          <p:cNvPr id="9" name="Freeform 9"/>
          <p:cNvSpPr/>
          <p:nvPr/>
        </p:nvSpPr>
        <p:spPr>
          <a:xfrm>
            <a:off x="851334" y="596667"/>
            <a:ext cx="2061427" cy="2061427"/>
          </a:xfrm>
          <a:custGeom>
            <a:avLst/>
            <a:gdLst/>
            <a:ahLst/>
            <a:cxnLst/>
            <a:rect l="l" t="t" r="r" b="b"/>
            <a:pathLst>
              <a:path w="2061427" h="2061427">
                <a:moveTo>
                  <a:pt x="0" y="0"/>
                </a:moveTo>
                <a:lnTo>
                  <a:pt x="2061428" y="0"/>
                </a:lnTo>
                <a:lnTo>
                  <a:pt x="2061428" y="2061427"/>
                </a:lnTo>
                <a:lnTo>
                  <a:pt x="0" y="2061427"/>
                </a:lnTo>
                <a:lnTo>
                  <a:pt x="0" y="0"/>
                </a:lnTo>
                <a:close/>
              </a:path>
            </a:pathLst>
          </a:custGeom>
          <a:blipFill>
            <a:blip r:embed="rId3">
              <a:extLst>
                <a:ext uri="{96DAC541-7B7A-43D3-8B79-37D633B846F1}">
                  <asvg:svgBlip xmlns:asvg="http://schemas.microsoft.com/office/drawing/2016/SVG/main" r:embed="rId4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tr-TR"/>
          </a:p>
        </p:txBody>
      </p:sp>
      <p:grpSp>
        <p:nvGrpSpPr>
          <p:cNvPr id="10" name="Group 10"/>
          <p:cNvGrpSpPr/>
          <p:nvPr/>
        </p:nvGrpSpPr>
        <p:grpSpPr>
          <a:xfrm>
            <a:off x="10421096" y="3894215"/>
            <a:ext cx="2987724" cy="2205261"/>
            <a:chOff x="0" y="0"/>
            <a:chExt cx="3983632" cy="2940348"/>
          </a:xfrm>
        </p:grpSpPr>
        <p:pic>
          <p:nvPicPr>
            <p:cNvPr id="11" name="Picture 11"/>
            <p:cNvPicPr>
              <a:picLocks noChangeAspect="1"/>
            </p:cNvPicPr>
            <p:nvPr/>
          </p:nvPicPr>
          <p:blipFill>
            <a:blip r:embed="rId5"/>
            <a:srcRect t="8275" b="8275"/>
            <a:stretch>
              <a:fillRect/>
            </a:stretch>
          </p:blipFill>
          <p:spPr>
            <a:xfrm>
              <a:off x="0" y="0"/>
              <a:ext cx="3983632" cy="2940348"/>
            </a:xfrm>
            <a:prstGeom prst="rect">
              <a:avLst/>
            </a:prstGeom>
          </p:spPr>
        </p:pic>
      </p:grpSp>
      <p:grpSp>
        <p:nvGrpSpPr>
          <p:cNvPr id="12" name="Group 12"/>
          <p:cNvGrpSpPr/>
          <p:nvPr/>
        </p:nvGrpSpPr>
        <p:grpSpPr>
          <a:xfrm>
            <a:off x="13890861" y="3894215"/>
            <a:ext cx="2996750" cy="2205261"/>
            <a:chOff x="0" y="0"/>
            <a:chExt cx="3995667" cy="2940348"/>
          </a:xfrm>
        </p:grpSpPr>
        <p:pic>
          <p:nvPicPr>
            <p:cNvPr id="13" name="Picture 13"/>
            <p:cNvPicPr>
              <a:picLocks noChangeAspect="1"/>
            </p:cNvPicPr>
            <p:nvPr/>
          </p:nvPicPr>
          <p:blipFill>
            <a:blip r:embed="rId6"/>
            <a:srcRect t="8380" b="8380"/>
            <a:stretch>
              <a:fillRect/>
            </a:stretch>
          </p:blipFill>
          <p:spPr>
            <a:xfrm>
              <a:off x="0" y="0"/>
              <a:ext cx="3995667" cy="2940348"/>
            </a:xfrm>
            <a:prstGeom prst="rect">
              <a:avLst/>
            </a:prstGeom>
          </p:spPr>
        </p:pic>
      </p:grpSp>
      <p:grpSp>
        <p:nvGrpSpPr>
          <p:cNvPr id="14" name="Group 14"/>
          <p:cNvGrpSpPr/>
          <p:nvPr/>
        </p:nvGrpSpPr>
        <p:grpSpPr>
          <a:xfrm>
            <a:off x="13890861" y="6718947"/>
            <a:ext cx="2996750" cy="2198896"/>
            <a:chOff x="0" y="0"/>
            <a:chExt cx="3995667" cy="2931861"/>
          </a:xfrm>
        </p:grpSpPr>
        <p:pic>
          <p:nvPicPr>
            <p:cNvPr id="15" name="Picture 15"/>
            <p:cNvPicPr>
              <a:picLocks noChangeAspect="1"/>
            </p:cNvPicPr>
            <p:nvPr/>
          </p:nvPicPr>
          <p:blipFill>
            <a:blip r:embed="rId7"/>
            <a:srcRect t="8441" b="8441"/>
            <a:stretch>
              <a:fillRect/>
            </a:stretch>
          </p:blipFill>
          <p:spPr>
            <a:xfrm>
              <a:off x="0" y="0"/>
              <a:ext cx="3995667" cy="2931861"/>
            </a:xfrm>
            <a:prstGeom prst="rect">
              <a:avLst/>
            </a:prstGeom>
          </p:spPr>
        </p:pic>
      </p:grpSp>
      <p:grpSp>
        <p:nvGrpSpPr>
          <p:cNvPr id="16" name="Group 16"/>
          <p:cNvGrpSpPr/>
          <p:nvPr/>
        </p:nvGrpSpPr>
        <p:grpSpPr>
          <a:xfrm>
            <a:off x="10421096" y="6718947"/>
            <a:ext cx="2987724" cy="2198896"/>
            <a:chOff x="0" y="0"/>
            <a:chExt cx="3983632" cy="2931861"/>
          </a:xfrm>
        </p:grpSpPr>
        <p:pic>
          <p:nvPicPr>
            <p:cNvPr id="17" name="Picture 17"/>
            <p:cNvPicPr>
              <a:picLocks noChangeAspect="1"/>
            </p:cNvPicPr>
            <p:nvPr/>
          </p:nvPicPr>
          <p:blipFill>
            <a:blip r:embed="rId8"/>
            <a:srcRect t="13201" b="13201"/>
            <a:stretch>
              <a:fillRect/>
            </a:stretch>
          </p:blipFill>
          <p:spPr>
            <a:xfrm>
              <a:off x="0" y="0"/>
              <a:ext cx="3983632" cy="2931861"/>
            </a:xfrm>
            <a:prstGeom prst="rect">
              <a:avLst/>
            </a:prstGeom>
          </p:spPr>
        </p:pic>
      </p:grpSp>
      <p:grpSp>
        <p:nvGrpSpPr>
          <p:cNvPr id="18" name="Group 18"/>
          <p:cNvGrpSpPr/>
          <p:nvPr/>
        </p:nvGrpSpPr>
        <p:grpSpPr>
          <a:xfrm>
            <a:off x="1759994" y="6099476"/>
            <a:ext cx="2996750" cy="2205261"/>
            <a:chOff x="0" y="0"/>
            <a:chExt cx="3995667" cy="2940348"/>
          </a:xfrm>
        </p:grpSpPr>
        <p:pic>
          <p:nvPicPr>
            <p:cNvPr id="19" name="Picture 19"/>
            <p:cNvPicPr>
              <a:picLocks noChangeAspect="1"/>
            </p:cNvPicPr>
            <p:nvPr/>
          </p:nvPicPr>
          <p:blipFill>
            <a:blip r:embed="rId9"/>
            <a:srcRect t="8420" b="8420"/>
            <a:stretch>
              <a:fillRect/>
            </a:stretch>
          </p:blipFill>
          <p:spPr>
            <a:xfrm>
              <a:off x="0" y="0"/>
              <a:ext cx="3995667" cy="2940348"/>
            </a:xfrm>
            <a:prstGeom prst="rect">
              <a:avLst/>
            </a:prstGeom>
          </p:spPr>
        </p:pic>
      </p:grpSp>
      <p:grpSp>
        <p:nvGrpSpPr>
          <p:cNvPr id="20" name="Group 20"/>
          <p:cNvGrpSpPr/>
          <p:nvPr/>
        </p:nvGrpSpPr>
        <p:grpSpPr>
          <a:xfrm>
            <a:off x="1759994" y="3276155"/>
            <a:ext cx="2996750" cy="2205261"/>
            <a:chOff x="0" y="0"/>
            <a:chExt cx="3995667" cy="2940348"/>
          </a:xfrm>
        </p:grpSpPr>
        <p:pic>
          <p:nvPicPr>
            <p:cNvPr id="21" name="Picture 21"/>
            <p:cNvPicPr>
              <a:picLocks noChangeAspect="1"/>
            </p:cNvPicPr>
            <p:nvPr/>
          </p:nvPicPr>
          <p:blipFill>
            <a:blip r:embed="rId10"/>
            <a:srcRect t="8462" b="8462"/>
            <a:stretch>
              <a:fillRect/>
            </a:stretch>
          </p:blipFill>
          <p:spPr>
            <a:xfrm>
              <a:off x="0" y="0"/>
              <a:ext cx="3995667" cy="2940348"/>
            </a:xfrm>
            <a:prstGeom prst="rect">
              <a:avLst/>
            </a:prstGeom>
          </p:spPr>
        </p:pic>
      </p:grpSp>
      <p:grpSp>
        <p:nvGrpSpPr>
          <p:cNvPr id="22" name="Group 22"/>
          <p:cNvGrpSpPr/>
          <p:nvPr/>
        </p:nvGrpSpPr>
        <p:grpSpPr>
          <a:xfrm>
            <a:off x="5847359" y="3276155"/>
            <a:ext cx="2996750" cy="2205261"/>
            <a:chOff x="0" y="0"/>
            <a:chExt cx="3995667" cy="2940348"/>
          </a:xfrm>
        </p:grpSpPr>
        <p:pic>
          <p:nvPicPr>
            <p:cNvPr id="23" name="Picture 23"/>
            <p:cNvPicPr>
              <a:picLocks noChangeAspect="1"/>
            </p:cNvPicPr>
            <p:nvPr/>
          </p:nvPicPr>
          <p:blipFill>
            <a:blip r:embed="rId11"/>
            <a:srcRect t="8308" b="8308"/>
            <a:stretch>
              <a:fillRect/>
            </a:stretch>
          </p:blipFill>
          <p:spPr>
            <a:xfrm>
              <a:off x="0" y="0"/>
              <a:ext cx="3995667" cy="2940348"/>
            </a:xfrm>
            <a:prstGeom prst="rect">
              <a:avLst/>
            </a:prstGeom>
          </p:spPr>
        </p:pic>
      </p:grpSp>
      <p:grpSp>
        <p:nvGrpSpPr>
          <p:cNvPr id="24" name="Group 24"/>
          <p:cNvGrpSpPr/>
          <p:nvPr/>
        </p:nvGrpSpPr>
        <p:grpSpPr>
          <a:xfrm>
            <a:off x="5847359" y="6099476"/>
            <a:ext cx="2996750" cy="2205261"/>
            <a:chOff x="0" y="0"/>
            <a:chExt cx="3995667" cy="2940348"/>
          </a:xfrm>
        </p:grpSpPr>
        <p:pic>
          <p:nvPicPr>
            <p:cNvPr id="25" name="Picture 25"/>
            <p:cNvPicPr>
              <a:picLocks noChangeAspect="1"/>
            </p:cNvPicPr>
            <p:nvPr/>
          </p:nvPicPr>
          <p:blipFill>
            <a:blip r:embed="rId12"/>
            <a:srcRect t="8373" b="8373"/>
            <a:stretch>
              <a:fillRect/>
            </a:stretch>
          </p:blipFill>
          <p:spPr>
            <a:xfrm>
              <a:off x="0" y="0"/>
              <a:ext cx="3995667" cy="2940348"/>
            </a:xfrm>
            <a:prstGeom prst="rect">
              <a:avLst/>
            </a:prstGeom>
          </p:spPr>
        </p:pic>
      </p:grpSp>
      <p:sp>
        <p:nvSpPr>
          <p:cNvPr id="26" name="TextBox 26"/>
          <p:cNvSpPr txBox="1"/>
          <p:nvPr/>
        </p:nvSpPr>
        <p:spPr>
          <a:xfrm>
            <a:off x="1127035" y="1522605"/>
            <a:ext cx="9440648" cy="822868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6620"/>
              </a:lnSpc>
            </a:pPr>
            <a:r>
              <a:rPr lang="en-US" sz="4728">
                <a:solidFill>
                  <a:srgbClr val="000000"/>
                </a:solidFill>
                <a:latin typeface="Roboto Condensed"/>
                <a:ea typeface="Roboto Condensed"/>
                <a:cs typeface="Roboto Condensed"/>
                <a:sym typeface="Roboto Condensed"/>
              </a:rPr>
              <a:t>ŞİŞME OYUNLAR</a:t>
            </a:r>
          </a:p>
        </p:txBody>
      </p:sp>
      <p:sp>
        <p:nvSpPr>
          <p:cNvPr id="27" name="TextBox 27"/>
          <p:cNvSpPr txBox="1"/>
          <p:nvPr/>
        </p:nvSpPr>
        <p:spPr>
          <a:xfrm>
            <a:off x="2212881" y="5571834"/>
            <a:ext cx="2090976" cy="356234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0" lvl="0" indent="0" algn="l">
              <a:lnSpc>
                <a:spcPts val="2940"/>
              </a:lnSpc>
              <a:spcBef>
                <a:spcPct val="0"/>
              </a:spcBef>
            </a:pPr>
            <a:r>
              <a:rPr lang="en-US" sz="2100" b="1" dirty="0">
                <a:solidFill>
                  <a:srgbClr val="FFFFFF"/>
                </a:solidFill>
                <a:latin typeface="Montserrat Bold"/>
                <a:ea typeface="Montserrat Bold"/>
                <a:cs typeface="Montserrat Bold"/>
                <a:sym typeface="Montserrat Bold"/>
              </a:rPr>
              <a:t>Saray </a:t>
            </a:r>
            <a:r>
              <a:rPr lang="en-US" sz="2100" b="1" dirty="0" err="1">
                <a:solidFill>
                  <a:srgbClr val="FFFFFF"/>
                </a:solidFill>
                <a:latin typeface="Montserrat Bold"/>
                <a:ea typeface="Montserrat Bold"/>
                <a:cs typeface="Montserrat Bold"/>
                <a:sym typeface="Montserrat Bold"/>
              </a:rPr>
              <a:t>Kaydırak</a:t>
            </a:r>
            <a:endParaRPr lang="en-US" sz="2100" b="1" dirty="0">
              <a:solidFill>
                <a:srgbClr val="FFFFFF"/>
              </a:solidFill>
              <a:latin typeface="Montserrat Bold"/>
              <a:ea typeface="Montserrat Bold"/>
              <a:cs typeface="Montserrat Bold"/>
              <a:sym typeface="Montserrat Bold"/>
            </a:endParaRPr>
          </a:p>
        </p:txBody>
      </p:sp>
      <p:sp>
        <p:nvSpPr>
          <p:cNvPr id="28" name="TextBox 28"/>
          <p:cNvSpPr txBox="1"/>
          <p:nvPr/>
        </p:nvSpPr>
        <p:spPr>
          <a:xfrm>
            <a:off x="11090033" y="6222106"/>
            <a:ext cx="1649849" cy="356234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0" lvl="0" indent="0" algn="l">
              <a:lnSpc>
                <a:spcPts val="2940"/>
              </a:lnSpc>
              <a:spcBef>
                <a:spcPct val="0"/>
              </a:spcBef>
            </a:pPr>
            <a:r>
              <a:rPr lang="en-US" sz="2100" b="1" dirty="0">
                <a:solidFill>
                  <a:srgbClr val="FFFFFF"/>
                </a:solidFill>
                <a:latin typeface="Montserrat Bold"/>
                <a:ea typeface="Montserrat Bold"/>
                <a:cs typeface="Montserrat Bold"/>
                <a:sym typeface="Montserrat Bold"/>
              </a:rPr>
              <a:t>Top </a:t>
            </a:r>
            <a:r>
              <a:rPr lang="en-US" sz="2100" b="1" dirty="0" err="1">
                <a:solidFill>
                  <a:srgbClr val="FFFFFF"/>
                </a:solidFill>
                <a:latin typeface="Montserrat Bold"/>
                <a:ea typeface="Montserrat Bold"/>
                <a:cs typeface="Montserrat Bold"/>
                <a:sym typeface="Montserrat Bold"/>
              </a:rPr>
              <a:t>Havuzu</a:t>
            </a:r>
            <a:endParaRPr lang="en-US" sz="2100" b="1" dirty="0">
              <a:solidFill>
                <a:srgbClr val="FFFFFF"/>
              </a:solidFill>
              <a:latin typeface="Montserrat Bold"/>
              <a:ea typeface="Montserrat Bold"/>
              <a:cs typeface="Montserrat Bold"/>
              <a:sym typeface="Montserrat Bold"/>
            </a:endParaRPr>
          </a:p>
        </p:txBody>
      </p:sp>
      <p:sp>
        <p:nvSpPr>
          <p:cNvPr id="29" name="TextBox 29"/>
          <p:cNvSpPr txBox="1"/>
          <p:nvPr/>
        </p:nvSpPr>
        <p:spPr>
          <a:xfrm>
            <a:off x="14940072" y="6222106"/>
            <a:ext cx="898327" cy="356234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0" lvl="0" indent="0" algn="l">
              <a:lnSpc>
                <a:spcPts val="2940"/>
              </a:lnSpc>
              <a:spcBef>
                <a:spcPct val="0"/>
              </a:spcBef>
            </a:pPr>
            <a:r>
              <a:rPr lang="en-US" sz="2100" b="1" dirty="0">
                <a:solidFill>
                  <a:srgbClr val="FFFFFF"/>
                </a:solidFill>
                <a:latin typeface="Montserrat Bold"/>
                <a:ea typeface="Montserrat Bold"/>
                <a:cs typeface="Montserrat Bold"/>
                <a:sym typeface="Montserrat Bold"/>
              </a:rPr>
              <a:t>Rodeo</a:t>
            </a:r>
          </a:p>
        </p:txBody>
      </p:sp>
      <p:sp>
        <p:nvSpPr>
          <p:cNvPr id="30" name="TextBox 30"/>
          <p:cNvSpPr txBox="1"/>
          <p:nvPr/>
        </p:nvSpPr>
        <p:spPr>
          <a:xfrm>
            <a:off x="2212881" y="8390462"/>
            <a:ext cx="1938695" cy="356234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0" lvl="0" indent="0" algn="l">
              <a:lnSpc>
                <a:spcPts val="2940"/>
              </a:lnSpc>
              <a:spcBef>
                <a:spcPct val="0"/>
              </a:spcBef>
            </a:pPr>
            <a:r>
              <a:rPr lang="en-US" sz="2100" b="1" dirty="0" err="1">
                <a:solidFill>
                  <a:srgbClr val="FFFFFF"/>
                </a:solidFill>
                <a:latin typeface="Montserrat Bold"/>
                <a:ea typeface="Montserrat Bold"/>
                <a:cs typeface="Montserrat Bold"/>
                <a:sym typeface="Montserrat Bold"/>
              </a:rPr>
              <a:t>Denge</a:t>
            </a:r>
            <a:r>
              <a:rPr lang="en-US" sz="2100" b="1" dirty="0">
                <a:solidFill>
                  <a:srgbClr val="FFFFFF"/>
                </a:solidFill>
                <a:latin typeface="Montserrat Bold"/>
                <a:ea typeface="Montserrat Bold"/>
                <a:cs typeface="Montserrat Bold"/>
                <a:sym typeface="Montserrat Bold"/>
              </a:rPr>
              <a:t> </a:t>
            </a:r>
            <a:r>
              <a:rPr lang="en-US" sz="2100" b="1" dirty="0" err="1">
                <a:solidFill>
                  <a:srgbClr val="FFFFFF"/>
                </a:solidFill>
                <a:latin typeface="Montserrat Bold"/>
                <a:ea typeface="Montserrat Bold"/>
                <a:cs typeface="Montserrat Bold"/>
                <a:sym typeface="Montserrat Bold"/>
              </a:rPr>
              <a:t>Oyunu</a:t>
            </a:r>
            <a:endParaRPr lang="en-US" sz="2100" b="1" dirty="0">
              <a:solidFill>
                <a:srgbClr val="FFFFFF"/>
              </a:solidFill>
              <a:latin typeface="Montserrat Bold"/>
              <a:ea typeface="Montserrat Bold"/>
              <a:cs typeface="Montserrat Bold"/>
              <a:sym typeface="Montserrat Bold"/>
            </a:endParaRPr>
          </a:p>
        </p:txBody>
      </p:sp>
      <p:sp>
        <p:nvSpPr>
          <p:cNvPr id="31" name="TextBox 31"/>
          <p:cNvSpPr txBox="1"/>
          <p:nvPr/>
        </p:nvSpPr>
        <p:spPr>
          <a:xfrm>
            <a:off x="6514156" y="8390462"/>
            <a:ext cx="1733907" cy="356234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0" lvl="0" indent="0" algn="l">
              <a:lnSpc>
                <a:spcPts val="2940"/>
              </a:lnSpc>
              <a:spcBef>
                <a:spcPct val="0"/>
              </a:spcBef>
            </a:pPr>
            <a:r>
              <a:rPr lang="en-US" sz="2100" b="1">
                <a:solidFill>
                  <a:srgbClr val="FFFFFF"/>
                </a:solidFill>
                <a:latin typeface="Montserrat Bold"/>
                <a:ea typeface="Montserrat Bold"/>
                <a:cs typeface="Montserrat Bold"/>
                <a:sym typeface="Montserrat Bold"/>
              </a:rPr>
              <a:t>Bungee Run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6337333" y="5593279"/>
            <a:ext cx="2090975" cy="345479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marL="0" lvl="0" indent="0" algn="ctr">
              <a:lnSpc>
                <a:spcPts val="2940"/>
              </a:lnSpc>
              <a:spcBef>
                <a:spcPct val="0"/>
              </a:spcBef>
            </a:pPr>
            <a:r>
              <a:rPr lang="en-US" sz="2100" b="1" dirty="0" err="1">
                <a:solidFill>
                  <a:srgbClr val="FFFFFF"/>
                </a:solidFill>
                <a:latin typeface="Montserrat Bold"/>
                <a:ea typeface="Montserrat Bold"/>
                <a:cs typeface="Montserrat Bold"/>
                <a:sym typeface="Montserrat Bold"/>
              </a:rPr>
              <a:t>Tavşan</a:t>
            </a:r>
            <a:r>
              <a:rPr lang="en-US" sz="2100" b="1" dirty="0">
                <a:solidFill>
                  <a:srgbClr val="FFFFFF"/>
                </a:solidFill>
                <a:latin typeface="Montserrat Bold"/>
                <a:ea typeface="Montserrat Bold"/>
                <a:cs typeface="Montserrat Bold"/>
                <a:sym typeface="Montserrat Bold"/>
              </a:rPr>
              <a:t> </a:t>
            </a:r>
            <a:r>
              <a:rPr lang="en-US" sz="2100" b="1" dirty="0" err="1">
                <a:solidFill>
                  <a:srgbClr val="FFFFFF"/>
                </a:solidFill>
                <a:latin typeface="Montserrat Bold"/>
                <a:ea typeface="Montserrat Bold"/>
                <a:cs typeface="Montserrat Bold"/>
                <a:sym typeface="Montserrat Bold"/>
              </a:rPr>
              <a:t>Zıp</a:t>
            </a:r>
            <a:r>
              <a:rPr lang="en-US" sz="2100" b="1" dirty="0">
                <a:solidFill>
                  <a:srgbClr val="FFFFFF"/>
                </a:solidFill>
                <a:latin typeface="Montserrat Bold"/>
                <a:ea typeface="Montserrat Bold"/>
                <a:cs typeface="Montserrat Bold"/>
                <a:sym typeface="Montserrat Bold"/>
              </a:rPr>
              <a:t> </a:t>
            </a:r>
            <a:r>
              <a:rPr lang="en-US" sz="2100" b="1" dirty="0" err="1">
                <a:solidFill>
                  <a:srgbClr val="FFFFFF"/>
                </a:solidFill>
                <a:latin typeface="Montserrat Bold"/>
                <a:ea typeface="Montserrat Bold"/>
                <a:cs typeface="Montserrat Bold"/>
                <a:sym typeface="Montserrat Bold"/>
              </a:rPr>
              <a:t>Zıp</a:t>
            </a:r>
            <a:endParaRPr lang="en-US" sz="2100" b="1" dirty="0">
              <a:solidFill>
                <a:srgbClr val="FFFFFF"/>
              </a:solidFill>
              <a:latin typeface="Montserrat Bold"/>
              <a:ea typeface="Montserrat Bold"/>
              <a:cs typeface="Montserrat Bold"/>
              <a:sym typeface="Montserrat Bold"/>
            </a:endParaRPr>
          </a:p>
        </p:txBody>
      </p:sp>
      <p:sp>
        <p:nvSpPr>
          <p:cNvPr id="33" name="TextBox 33"/>
          <p:cNvSpPr txBox="1"/>
          <p:nvPr/>
        </p:nvSpPr>
        <p:spPr>
          <a:xfrm>
            <a:off x="10966566" y="9022617"/>
            <a:ext cx="1987434" cy="356234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marL="0" lvl="0" indent="0" algn="l">
              <a:lnSpc>
                <a:spcPts val="2940"/>
              </a:lnSpc>
              <a:spcBef>
                <a:spcPct val="0"/>
              </a:spcBef>
            </a:pPr>
            <a:r>
              <a:rPr lang="en-US" sz="2100" b="1" dirty="0" err="1">
                <a:solidFill>
                  <a:srgbClr val="FFFFFF"/>
                </a:solidFill>
                <a:latin typeface="Montserrat Bold"/>
                <a:ea typeface="Montserrat Bold"/>
                <a:cs typeface="Montserrat Bold"/>
                <a:sym typeface="Montserrat Bold"/>
              </a:rPr>
              <a:t>Penaltı</a:t>
            </a:r>
            <a:r>
              <a:rPr lang="en-US" sz="2100" b="1" dirty="0">
                <a:solidFill>
                  <a:srgbClr val="FFFFFF"/>
                </a:solidFill>
                <a:latin typeface="Montserrat Bold"/>
                <a:ea typeface="Montserrat Bold"/>
                <a:cs typeface="Montserrat Bold"/>
                <a:sym typeface="Montserrat Bold"/>
              </a:rPr>
              <a:t> Kalesi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14687981" y="9022617"/>
            <a:ext cx="1466419" cy="356234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marL="0" lvl="0" indent="0" algn="l">
              <a:lnSpc>
                <a:spcPts val="2940"/>
              </a:lnSpc>
              <a:spcBef>
                <a:spcPct val="0"/>
              </a:spcBef>
            </a:pPr>
            <a:r>
              <a:rPr lang="en-US" sz="2100" b="1" dirty="0" err="1">
                <a:solidFill>
                  <a:srgbClr val="FFFFFF"/>
                </a:solidFill>
                <a:latin typeface="Montserrat Bold"/>
                <a:ea typeface="Montserrat Bold"/>
                <a:cs typeface="Montserrat Bold"/>
                <a:sym typeface="Montserrat Bold"/>
              </a:rPr>
              <a:t>Gladyatör</a:t>
            </a:r>
            <a:endParaRPr lang="en-US" sz="2100" b="1" dirty="0">
              <a:solidFill>
                <a:srgbClr val="FFFFFF"/>
              </a:solidFill>
              <a:latin typeface="Montserrat Bold"/>
              <a:ea typeface="Montserrat Bold"/>
              <a:cs typeface="Montserrat Bold"/>
              <a:sym typeface="Montserrat Bold"/>
            </a:endParaRPr>
          </a:p>
        </p:txBody>
      </p:sp>
    </p:spTree>
  </p:cSld>
  <p:clrMapOvr>
    <a:masterClrMapping/>
  </p:clrMapOvr>
</p:sld>
</file>

<file path=ppt/slides/slide1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2"/>
          <p:cNvGrpSpPr/>
          <p:nvPr/>
        </p:nvGrpSpPr>
        <p:grpSpPr>
          <a:xfrm>
            <a:off x="8248064" y="3475906"/>
            <a:ext cx="9034674" cy="6204868"/>
            <a:chOff x="0" y="0"/>
            <a:chExt cx="2379503" cy="1634204"/>
          </a:xfrm>
        </p:grpSpPr>
        <p:sp>
          <p:nvSpPr>
            <p:cNvPr id="3" name="Freeform 3"/>
            <p:cNvSpPr/>
            <p:nvPr/>
          </p:nvSpPr>
          <p:spPr>
            <a:xfrm>
              <a:off x="0" y="0"/>
              <a:ext cx="2379503" cy="1634204"/>
            </a:xfrm>
            <a:custGeom>
              <a:avLst/>
              <a:gdLst/>
              <a:ahLst/>
              <a:cxnLst/>
              <a:rect l="l" t="t" r="r" b="b"/>
              <a:pathLst>
                <a:path w="2379503" h="1634204">
                  <a:moveTo>
                    <a:pt x="0" y="0"/>
                  </a:moveTo>
                  <a:lnTo>
                    <a:pt x="2379503" y="0"/>
                  </a:lnTo>
                  <a:lnTo>
                    <a:pt x="2379503" y="1634204"/>
                  </a:lnTo>
                  <a:lnTo>
                    <a:pt x="0" y="1634204"/>
                  </a:lnTo>
                  <a:close/>
                </a:path>
              </a:pathLst>
            </a:custGeom>
            <a:solidFill>
              <a:srgbClr val="38283E"/>
            </a:solidFill>
          </p:spPr>
          <p:txBody>
            <a:bodyPr/>
            <a:lstStyle/>
            <a:p>
              <a:endParaRPr lang="tr-TR"/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0" y="-57150"/>
              <a:ext cx="2379503" cy="1691354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3723"/>
                </a:lnSpc>
              </a:pPr>
              <a:endParaRPr/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851334" y="2938294"/>
            <a:ext cx="9341162" cy="5979549"/>
            <a:chOff x="0" y="0"/>
            <a:chExt cx="2460224" cy="1574861"/>
          </a:xfrm>
        </p:grpSpPr>
        <p:sp>
          <p:nvSpPr>
            <p:cNvPr id="6" name="Freeform 6"/>
            <p:cNvSpPr/>
            <p:nvPr/>
          </p:nvSpPr>
          <p:spPr>
            <a:xfrm>
              <a:off x="0" y="0"/>
              <a:ext cx="2460224" cy="1574861"/>
            </a:xfrm>
            <a:custGeom>
              <a:avLst/>
              <a:gdLst/>
              <a:ahLst/>
              <a:cxnLst/>
              <a:rect l="l" t="t" r="r" b="b"/>
              <a:pathLst>
                <a:path w="2460224" h="1574861">
                  <a:moveTo>
                    <a:pt x="0" y="0"/>
                  </a:moveTo>
                  <a:lnTo>
                    <a:pt x="2460224" y="0"/>
                  </a:lnTo>
                  <a:lnTo>
                    <a:pt x="2460224" y="1574861"/>
                  </a:lnTo>
                  <a:lnTo>
                    <a:pt x="0" y="1574861"/>
                  </a:lnTo>
                  <a:close/>
                </a:path>
              </a:pathLst>
            </a:custGeom>
            <a:solidFill>
              <a:srgbClr val="ED1C24"/>
            </a:solidFill>
          </p:spPr>
          <p:txBody>
            <a:bodyPr/>
            <a:lstStyle/>
            <a:p>
              <a:endParaRPr lang="tr-TR"/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0" y="-38100"/>
              <a:ext cx="2460224" cy="1612961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940"/>
                </a:lnSpc>
              </a:pPr>
              <a:endParaRPr/>
            </a:p>
          </p:txBody>
        </p:sp>
      </p:grpSp>
      <p:sp>
        <p:nvSpPr>
          <p:cNvPr id="8" name="Freeform 8"/>
          <p:cNvSpPr/>
          <p:nvPr/>
        </p:nvSpPr>
        <p:spPr>
          <a:xfrm>
            <a:off x="16052795" y="596667"/>
            <a:ext cx="1216708" cy="1216708"/>
          </a:xfrm>
          <a:custGeom>
            <a:avLst/>
            <a:gdLst/>
            <a:ahLst/>
            <a:cxnLst/>
            <a:rect l="l" t="t" r="r" b="b"/>
            <a:pathLst>
              <a:path w="1216708" h="1216708">
                <a:moveTo>
                  <a:pt x="0" y="0"/>
                </a:moveTo>
                <a:lnTo>
                  <a:pt x="1216708" y="0"/>
                </a:lnTo>
                <a:lnTo>
                  <a:pt x="1216708" y="1216708"/>
                </a:lnTo>
                <a:lnTo>
                  <a:pt x="0" y="1216708"/>
                </a:lnTo>
                <a:lnTo>
                  <a:pt x="0" y="0"/>
                </a:lnTo>
                <a:close/>
              </a:path>
            </a:pathLst>
          </a:custGeom>
          <a:blipFill>
            <a:blip r:embed="rId2"/>
            <a:stretch>
              <a:fillRect/>
            </a:stretch>
          </a:blipFill>
          <a:ln cap="sq">
            <a:noFill/>
            <a:prstDash val="solid"/>
            <a:miter/>
          </a:ln>
        </p:spPr>
        <p:txBody>
          <a:bodyPr/>
          <a:lstStyle/>
          <a:p>
            <a:endParaRPr lang="tr-TR"/>
          </a:p>
        </p:txBody>
      </p:sp>
      <p:sp>
        <p:nvSpPr>
          <p:cNvPr id="9" name="Freeform 9"/>
          <p:cNvSpPr/>
          <p:nvPr/>
        </p:nvSpPr>
        <p:spPr>
          <a:xfrm>
            <a:off x="851334" y="596667"/>
            <a:ext cx="2061427" cy="2061427"/>
          </a:xfrm>
          <a:custGeom>
            <a:avLst/>
            <a:gdLst/>
            <a:ahLst/>
            <a:cxnLst/>
            <a:rect l="l" t="t" r="r" b="b"/>
            <a:pathLst>
              <a:path w="2061427" h="2061427">
                <a:moveTo>
                  <a:pt x="0" y="0"/>
                </a:moveTo>
                <a:lnTo>
                  <a:pt x="2061428" y="0"/>
                </a:lnTo>
                <a:lnTo>
                  <a:pt x="2061428" y="2061427"/>
                </a:lnTo>
                <a:lnTo>
                  <a:pt x="0" y="2061427"/>
                </a:lnTo>
                <a:lnTo>
                  <a:pt x="0" y="0"/>
                </a:lnTo>
                <a:close/>
              </a:path>
            </a:pathLst>
          </a:custGeom>
          <a:blipFill>
            <a:blip r:embed="rId3">
              <a:extLst>
                <a:ext uri="{96DAC541-7B7A-43D3-8B79-37D633B846F1}">
                  <asvg:svgBlip xmlns:asvg="http://schemas.microsoft.com/office/drawing/2016/SVG/main" r:embed="rId4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tr-TR"/>
          </a:p>
        </p:txBody>
      </p:sp>
      <p:grpSp>
        <p:nvGrpSpPr>
          <p:cNvPr id="10" name="Group 10"/>
          <p:cNvGrpSpPr/>
          <p:nvPr/>
        </p:nvGrpSpPr>
        <p:grpSpPr>
          <a:xfrm>
            <a:off x="10421096" y="3894215"/>
            <a:ext cx="2987724" cy="2205261"/>
            <a:chOff x="0" y="0"/>
            <a:chExt cx="3983632" cy="2940348"/>
          </a:xfrm>
        </p:grpSpPr>
        <p:pic>
          <p:nvPicPr>
            <p:cNvPr id="11" name="Picture 11"/>
            <p:cNvPicPr>
              <a:picLocks noChangeAspect="1"/>
            </p:cNvPicPr>
            <p:nvPr/>
          </p:nvPicPr>
          <p:blipFill>
            <a:blip r:embed="rId5"/>
            <a:srcRect t="5044" b="11184"/>
            <a:stretch>
              <a:fillRect/>
            </a:stretch>
          </p:blipFill>
          <p:spPr>
            <a:xfrm>
              <a:off x="0" y="0"/>
              <a:ext cx="3983632" cy="2940348"/>
            </a:xfrm>
            <a:prstGeom prst="rect">
              <a:avLst/>
            </a:prstGeom>
          </p:spPr>
        </p:pic>
      </p:grpSp>
      <p:grpSp>
        <p:nvGrpSpPr>
          <p:cNvPr id="12" name="Group 12"/>
          <p:cNvGrpSpPr/>
          <p:nvPr/>
        </p:nvGrpSpPr>
        <p:grpSpPr>
          <a:xfrm>
            <a:off x="13890861" y="3894215"/>
            <a:ext cx="2996750" cy="2205261"/>
            <a:chOff x="0" y="0"/>
            <a:chExt cx="3995667" cy="2940348"/>
          </a:xfrm>
        </p:grpSpPr>
        <p:pic>
          <p:nvPicPr>
            <p:cNvPr id="13" name="Picture 13"/>
            <p:cNvPicPr>
              <a:picLocks noChangeAspect="1"/>
            </p:cNvPicPr>
            <p:nvPr/>
          </p:nvPicPr>
          <p:blipFill>
            <a:blip r:embed="rId6"/>
            <a:srcRect t="5200" b="11319"/>
            <a:stretch>
              <a:fillRect/>
            </a:stretch>
          </p:blipFill>
          <p:spPr>
            <a:xfrm>
              <a:off x="0" y="0"/>
              <a:ext cx="3995667" cy="2940348"/>
            </a:xfrm>
            <a:prstGeom prst="rect">
              <a:avLst/>
            </a:prstGeom>
          </p:spPr>
        </p:pic>
      </p:grpSp>
      <p:grpSp>
        <p:nvGrpSpPr>
          <p:cNvPr id="14" name="Group 14"/>
          <p:cNvGrpSpPr/>
          <p:nvPr/>
        </p:nvGrpSpPr>
        <p:grpSpPr>
          <a:xfrm>
            <a:off x="13890861" y="6718947"/>
            <a:ext cx="2996750" cy="2198896"/>
            <a:chOff x="0" y="0"/>
            <a:chExt cx="3995667" cy="2931861"/>
          </a:xfrm>
        </p:grpSpPr>
        <p:pic>
          <p:nvPicPr>
            <p:cNvPr id="15" name="Picture 15"/>
            <p:cNvPicPr>
              <a:picLocks noChangeAspect="1"/>
            </p:cNvPicPr>
            <p:nvPr/>
          </p:nvPicPr>
          <p:blipFill>
            <a:blip r:embed="rId7"/>
            <a:srcRect l="7888" t="8421" r="15556" b="28123"/>
            <a:stretch>
              <a:fillRect/>
            </a:stretch>
          </p:blipFill>
          <p:spPr>
            <a:xfrm>
              <a:off x="0" y="0"/>
              <a:ext cx="3995667" cy="2931861"/>
            </a:xfrm>
            <a:prstGeom prst="rect">
              <a:avLst/>
            </a:prstGeom>
          </p:spPr>
        </p:pic>
      </p:grpSp>
      <p:grpSp>
        <p:nvGrpSpPr>
          <p:cNvPr id="16" name="Group 16"/>
          <p:cNvGrpSpPr/>
          <p:nvPr/>
        </p:nvGrpSpPr>
        <p:grpSpPr>
          <a:xfrm>
            <a:off x="10421096" y="6718947"/>
            <a:ext cx="2987724" cy="2198896"/>
            <a:chOff x="0" y="0"/>
            <a:chExt cx="3983632" cy="2931861"/>
          </a:xfrm>
        </p:grpSpPr>
        <p:pic>
          <p:nvPicPr>
            <p:cNvPr id="17" name="Picture 17"/>
            <p:cNvPicPr>
              <a:picLocks noChangeAspect="1"/>
            </p:cNvPicPr>
            <p:nvPr/>
          </p:nvPicPr>
          <p:blipFill>
            <a:blip r:embed="rId8"/>
            <a:srcRect l="23962" t="29632" r="15980" b="20146"/>
            <a:stretch>
              <a:fillRect/>
            </a:stretch>
          </p:blipFill>
          <p:spPr>
            <a:xfrm>
              <a:off x="0" y="0"/>
              <a:ext cx="3983632" cy="2931861"/>
            </a:xfrm>
            <a:prstGeom prst="rect">
              <a:avLst/>
            </a:prstGeom>
          </p:spPr>
        </p:pic>
      </p:grpSp>
      <p:grpSp>
        <p:nvGrpSpPr>
          <p:cNvPr id="18" name="Group 18"/>
          <p:cNvGrpSpPr/>
          <p:nvPr/>
        </p:nvGrpSpPr>
        <p:grpSpPr>
          <a:xfrm>
            <a:off x="1759994" y="6099476"/>
            <a:ext cx="2996750" cy="2205261"/>
            <a:chOff x="0" y="0"/>
            <a:chExt cx="3995667" cy="2940348"/>
          </a:xfrm>
        </p:grpSpPr>
        <p:pic>
          <p:nvPicPr>
            <p:cNvPr id="19" name="Picture 19"/>
            <p:cNvPicPr>
              <a:picLocks noChangeAspect="1"/>
            </p:cNvPicPr>
            <p:nvPr/>
          </p:nvPicPr>
          <p:blipFill>
            <a:blip r:embed="rId9"/>
            <a:srcRect t="8465" b="8465"/>
            <a:stretch>
              <a:fillRect/>
            </a:stretch>
          </p:blipFill>
          <p:spPr>
            <a:xfrm>
              <a:off x="0" y="0"/>
              <a:ext cx="3995667" cy="2940348"/>
            </a:xfrm>
            <a:prstGeom prst="rect">
              <a:avLst/>
            </a:prstGeom>
          </p:spPr>
        </p:pic>
      </p:grpSp>
      <p:grpSp>
        <p:nvGrpSpPr>
          <p:cNvPr id="20" name="Group 20"/>
          <p:cNvGrpSpPr/>
          <p:nvPr/>
        </p:nvGrpSpPr>
        <p:grpSpPr>
          <a:xfrm>
            <a:off x="1759994" y="3276155"/>
            <a:ext cx="2996750" cy="2205261"/>
            <a:chOff x="0" y="0"/>
            <a:chExt cx="3995667" cy="2940348"/>
          </a:xfrm>
        </p:grpSpPr>
        <p:pic>
          <p:nvPicPr>
            <p:cNvPr id="21" name="Picture 21"/>
            <p:cNvPicPr>
              <a:picLocks noChangeAspect="1"/>
            </p:cNvPicPr>
            <p:nvPr/>
          </p:nvPicPr>
          <p:blipFill>
            <a:blip r:embed="rId10"/>
            <a:srcRect t="898" b="898"/>
            <a:stretch>
              <a:fillRect/>
            </a:stretch>
          </p:blipFill>
          <p:spPr>
            <a:xfrm>
              <a:off x="0" y="0"/>
              <a:ext cx="3995667" cy="2940348"/>
            </a:xfrm>
            <a:prstGeom prst="rect">
              <a:avLst/>
            </a:prstGeom>
          </p:spPr>
        </p:pic>
      </p:grpSp>
      <p:grpSp>
        <p:nvGrpSpPr>
          <p:cNvPr id="22" name="Group 22"/>
          <p:cNvGrpSpPr/>
          <p:nvPr/>
        </p:nvGrpSpPr>
        <p:grpSpPr>
          <a:xfrm>
            <a:off x="5847359" y="3276155"/>
            <a:ext cx="2996750" cy="2205261"/>
            <a:chOff x="0" y="0"/>
            <a:chExt cx="3995667" cy="2940348"/>
          </a:xfrm>
        </p:grpSpPr>
        <p:pic>
          <p:nvPicPr>
            <p:cNvPr id="23" name="Picture 23"/>
            <p:cNvPicPr>
              <a:picLocks noChangeAspect="1"/>
            </p:cNvPicPr>
            <p:nvPr/>
          </p:nvPicPr>
          <p:blipFill>
            <a:blip r:embed="rId11"/>
            <a:srcRect t="8170" b="8170"/>
            <a:stretch>
              <a:fillRect/>
            </a:stretch>
          </p:blipFill>
          <p:spPr>
            <a:xfrm>
              <a:off x="0" y="0"/>
              <a:ext cx="3995667" cy="2940348"/>
            </a:xfrm>
            <a:prstGeom prst="rect">
              <a:avLst/>
            </a:prstGeom>
          </p:spPr>
        </p:pic>
      </p:grpSp>
      <p:grpSp>
        <p:nvGrpSpPr>
          <p:cNvPr id="24" name="Group 24"/>
          <p:cNvGrpSpPr/>
          <p:nvPr/>
        </p:nvGrpSpPr>
        <p:grpSpPr>
          <a:xfrm>
            <a:off x="5847359" y="6099476"/>
            <a:ext cx="2996750" cy="2205261"/>
            <a:chOff x="0" y="0"/>
            <a:chExt cx="3995667" cy="2940348"/>
          </a:xfrm>
        </p:grpSpPr>
        <p:pic>
          <p:nvPicPr>
            <p:cNvPr id="25" name="Picture 25"/>
            <p:cNvPicPr>
              <a:picLocks noChangeAspect="1"/>
            </p:cNvPicPr>
            <p:nvPr/>
          </p:nvPicPr>
          <p:blipFill>
            <a:blip r:embed="rId12"/>
            <a:srcRect t="8198" b="8198"/>
            <a:stretch>
              <a:fillRect/>
            </a:stretch>
          </p:blipFill>
          <p:spPr>
            <a:xfrm>
              <a:off x="0" y="0"/>
              <a:ext cx="3995667" cy="2940348"/>
            </a:xfrm>
            <a:prstGeom prst="rect">
              <a:avLst/>
            </a:prstGeom>
          </p:spPr>
        </p:pic>
      </p:grpSp>
      <p:sp>
        <p:nvSpPr>
          <p:cNvPr id="26" name="TextBox 26"/>
          <p:cNvSpPr txBox="1"/>
          <p:nvPr/>
        </p:nvSpPr>
        <p:spPr>
          <a:xfrm>
            <a:off x="1127035" y="1522605"/>
            <a:ext cx="9440648" cy="822868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6620"/>
              </a:lnSpc>
            </a:pPr>
            <a:r>
              <a:rPr lang="en-US" sz="4728">
                <a:solidFill>
                  <a:srgbClr val="000000"/>
                </a:solidFill>
                <a:latin typeface="Roboto Condensed"/>
                <a:ea typeface="Roboto Condensed"/>
                <a:cs typeface="Roboto Condensed"/>
                <a:sym typeface="Roboto Condensed"/>
              </a:rPr>
              <a:t>KARNAVAL OYUNLARI</a:t>
            </a:r>
          </a:p>
        </p:txBody>
      </p:sp>
      <p:sp>
        <p:nvSpPr>
          <p:cNvPr id="27" name="TextBox 27"/>
          <p:cNvSpPr txBox="1"/>
          <p:nvPr/>
        </p:nvSpPr>
        <p:spPr>
          <a:xfrm>
            <a:off x="2015653" y="5571834"/>
            <a:ext cx="2534045" cy="356234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marL="0" lvl="0" indent="0" algn="l">
              <a:lnSpc>
                <a:spcPts val="2940"/>
              </a:lnSpc>
              <a:spcBef>
                <a:spcPct val="0"/>
              </a:spcBef>
            </a:pPr>
            <a:r>
              <a:rPr lang="en-US" sz="2100" b="1" dirty="0" err="1">
                <a:solidFill>
                  <a:srgbClr val="FFFFFF"/>
                </a:solidFill>
                <a:latin typeface="Montserrat Bold"/>
                <a:ea typeface="Montserrat Bold"/>
                <a:cs typeface="Montserrat Bold"/>
                <a:sym typeface="Montserrat Bold"/>
              </a:rPr>
              <a:t>Karnaval</a:t>
            </a:r>
            <a:r>
              <a:rPr lang="en-US" sz="2100" b="1" dirty="0">
                <a:solidFill>
                  <a:srgbClr val="FFFFFF"/>
                </a:solidFill>
                <a:latin typeface="Montserrat Bold"/>
                <a:ea typeface="Montserrat Bold"/>
                <a:cs typeface="Montserrat Bold"/>
                <a:sym typeface="Montserrat Bold"/>
              </a:rPr>
              <a:t> </a:t>
            </a:r>
            <a:r>
              <a:rPr lang="en-US" sz="2100" b="1" dirty="0" err="1">
                <a:solidFill>
                  <a:srgbClr val="FFFFFF"/>
                </a:solidFill>
                <a:latin typeface="Montserrat Bold"/>
                <a:ea typeface="Montserrat Bold"/>
                <a:cs typeface="Montserrat Bold"/>
                <a:sym typeface="Montserrat Bold"/>
              </a:rPr>
              <a:t>Çadırları</a:t>
            </a:r>
            <a:endParaRPr lang="en-US" sz="2100" b="1" dirty="0">
              <a:solidFill>
                <a:srgbClr val="FFFFFF"/>
              </a:solidFill>
              <a:latin typeface="Montserrat Bold"/>
              <a:ea typeface="Montserrat Bold"/>
              <a:cs typeface="Montserrat Bold"/>
              <a:sym typeface="Montserrat Bold"/>
            </a:endParaRPr>
          </a:p>
        </p:txBody>
      </p:sp>
      <p:sp>
        <p:nvSpPr>
          <p:cNvPr id="28" name="TextBox 28"/>
          <p:cNvSpPr txBox="1"/>
          <p:nvPr/>
        </p:nvSpPr>
        <p:spPr>
          <a:xfrm>
            <a:off x="10903998" y="6222105"/>
            <a:ext cx="2126202" cy="345479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marL="0" lvl="0" indent="0" algn="l">
              <a:lnSpc>
                <a:spcPts val="2940"/>
              </a:lnSpc>
              <a:spcBef>
                <a:spcPct val="0"/>
              </a:spcBef>
            </a:pPr>
            <a:r>
              <a:rPr lang="en-US" sz="2100" b="1" dirty="0">
                <a:solidFill>
                  <a:srgbClr val="FFFFFF"/>
                </a:solidFill>
                <a:latin typeface="Montserrat Bold"/>
                <a:ea typeface="Montserrat Bold"/>
                <a:cs typeface="Montserrat Bold"/>
                <a:sym typeface="Montserrat Bold"/>
              </a:rPr>
              <a:t>Boks </a:t>
            </a:r>
            <a:r>
              <a:rPr lang="en-US" sz="2100" b="1" dirty="0" err="1">
                <a:solidFill>
                  <a:srgbClr val="FFFFFF"/>
                </a:solidFill>
                <a:latin typeface="Montserrat Bold"/>
                <a:ea typeface="Montserrat Bold"/>
                <a:cs typeface="Montserrat Bold"/>
                <a:sym typeface="Montserrat Bold"/>
              </a:rPr>
              <a:t>Makinesi</a:t>
            </a:r>
            <a:endParaRPr lang="en-US" sz="2100" b="1" dirty="0">
              <a:solidFill>
                <a:srgbClr val="FFFFFF"/>
              </a:solidFill>
              <a:latin typeface="Montserrat Bold"/>
              <a:ea typeface="Montserrat Bold"/>
              <a:cs typeface="Montserrat Bold"/>
              <a:sym typeface="Montserrat Bold"/>
            </a:endParaRPr>
          </a:p>
        </p:txBody>
      </p:sp>
      <p:sp>
        <p:nvSpPr>
          <p:cNvPr id="29" name="TextBox 29"/>
          <p:cNvSpPr txBox="1"/>
          <p:nvPr/>
        </p:nvSpPr>
        <p:spPr>
          <a:xfrm>
            <a:off x="14141342" y="6222105"/>
            <a:ext cx="2587224" cy="345479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marL="0" lvl="0" indent="0" algn="l">
              <a:lnSpc>
                <a:spcPts val="2940"/>
              </a:lnSpc>
              <a:spcBef>
                <a:spcPct val="0"/>
              </a:spcBef>
            </a:pPr>
            <a:r>
              <a:rPr lang="en-US" sz="2100" b="1" dirty="0">
                <a:solidFill>
                  <a:srgbClr val="FFFFFF"/>
                </a:solidFill>
                <a:latin typeface="Montserrat Bold"/>
                <a:ea typeface="Montserrat Bold"/>
                <a:cs typeface="Montserrat Bold"/>
                <a:sym typeface="Montserrat Bold"/>
              </a:rPr>
              <a:t>Elektronik Basket</a:t>
            </a:r>
          </a:p>
        </p:txBody>
      </p:sp>
      <p:sp>
        <p:nvSpPr>
          <p:cNvPr id="30" name="TextBox 30"/>
          <p:cNvSpPr txBox="1"/>
          <p:nvPr/>
        </p:nvSpPr>
        <p:spPr>
          <a:xfrm>
            <a:off x="2754436" y="8390461"/>
            <a:ext cx="1131764" cy="345479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marL="0" lvl="0" indent="0" algn="l">
              <a:lnSpc>
                <a:spcPts val="2940"/>
              </a:lnSpc>
              <a:spcBef>
                <a:spcPct val="0"/>
              </a:spcBef>
            </a:pPr>
            <a:r>
              <a:rPr lang="en-US" sz="2100" b="1" dirty="0" err="1">
                <a:solidFill>
                  <a:srgbClr val="FFFFFF"/>
                </a:solidFill>
                <a:latin typeface="Montserrat Bold"/>
                <a:ea typeface="Montserrat Bold"/>
                <a:cs typeface="Montserrat Bold"/>
                <a:sym typeface="Montserrat Bold"/>
              </a:rPr>
              <a:t>Langırt</a:t>
            </a:r>
            <a:endParaRPr lang="en-US" sz="2100" b="1" dirty="0">
              <a:solidFill>
                <a:srgbClr val="FFFFFF"/>
              </a:solidFill>
              <a:latin typeface="Montserrat Bold"/>
              <a:ea typeface="Montserrat Bold"/>
              <a:cs typeface="Montserrat Bold"/>
              <a:sym typeface="Montserrat Bold"/>
            </a:endParaRPr>
          </a:p>
        </p:txBody>
      </p:sp>
      <p:sp>
        <p:nvSpPr>
          <p:cNvPr id="31" name="TextBox 31"/>
          <p:cNvSpPr txBox="1"/>
          <p:nvPr/>
        </p:nvSpPr>
        <p:spPr>
          <a:xfrm>
            <a:off x="6535454" y="8390461"/>
            <a:ext cx="1712610" cy="345479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marL="0" lvl="0" indent="0" algn="l">
              <a:lnSpc>
                <a:spcPts val="2940"/>
              </a:lnSpc>
              <a:spcBef>
                <a:spcPct val="0"/>
              </a:spcBef>
            </a:pPr>
            <a:r>
              <a:rPr lang="en-US" sz="2100" b="1" dirty="0">
                <a:solidFill>
                  <a:srgbClr val="FFFFFF"/>
                </a:solidFill>
                <a:latin typeface="Montserrat Bold"/>
                <a:ea typeface="Montserrat Bold"/>
                <a:cs typeface="Montserrat Bold"/>
                <a:sym typeface="Montserrat Bold"/>
              </a:rPr>
              <a:t>Masa </a:t>
            </a:r>
            <a:r>
              <a:rPr lang="en-US" sz="2100" b="1" dirty="0" err="1">
                <a:solidFill>
                  <a:srgbClr val="FFFFFF"/>
                </a:solidFill>
                <a:latin typeface="Montserrat Bold"/>
                <a:ea typeface="Montserrat Bold"/>
                <a:cs typeface="Montserrat Bold"/>
                <a:sym typeface="Montserrat Bold"/>
              </a:rPr>
              <a:t>Tenisi</a:t>
            </a:r>
            <a:endParaRPr lang="en-US" sz="2100" b="1" dirty="0">
              <a:solidFill>
                <a:srgbClr val="FFFFFF"/>
              </a:solidFill>
              <a:latin typeface="Montserrat Bold"/>
              <a:ea typeface="Montserrat Bold"/>
              <a:cs typeface="Montserrat Bold"/>
              <a:sym typeface="Montserrat Bold"/>
            </a:endParaRPr>
          </a:p>
        </p:txBody>
      </p:sp>
      <p:sp>
        <p:nvSpPr>
          <p:cNvPr id="32" name="TextBox 32"/>
          <p:cNvSpPr txBox="1"/>
          <p:nvPr/>
        </p:nvSpPr>
        <p:spPr>
          <a:xfrm>
            <a:off x="6582424" y="5593279"/>
            <a:ext cx="1665640" cy="353419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marL="0" lvl="0" indent="0" algn="ctr">
              <a:lnSpc>
                <a:spcPts val="2940"/>
              </a:lnSpc>
              <a:spcBef>
                <a:spcPct val="0"/>
              </a:spcBef>
            </a:pPr>
            <a:r>
              <a:rPr lang="en-US" sz="2100" b="1" dirty="0">
                <a:solidFill>
                  <a:srgbClr val="FFFFFF"/>
                </a:solidFill>
                <a:latin typeface="Montserrat Bold"/>
                <a:ea typeface="Montserrat Bold"/>
                <a:cs typeface="Montserrat Bold"/>
                <a:sym typeface="Montserrat Bold"/>
              </a:rPr>
              <a:t>Air Hockey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10853040" y="9022617"/>
            <a:ext cx="2072878" cy="356234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0" lvl="0" indent="0" algn="l">
              <a:lnSpc>
                <a:spcPts val="2940"/>
              </a:lnSpc>
              <a:spcBef>
                <a:spcPct val="0"/>
              </a:spcBef>
            </a:pPr>
            <a:r>
              <a:rPr lang="en-US" sz="2100" b="1" dirty="0">
                <a:solidFill>
                  <a:srgbClr val="FFFFFF"/>
                </a:solidFill>
                <a:latin typeface="Montserrat Bold"/>
                <a:ea typeface="Montserrat Bold"/>
                <a:cs typeface="Montserrat Bold"/>
                <a:sym typeface="Montserrat Bold"/>
              </a:rPr>
              <a:t>Kasa </a:t>
            </a:r>
            <a:r>
              <a:rPr lang="en-US" sz="2100" b="1" dirty="0" err="1">
                <a:solidFill>
                  <a:srgbClr val="FFFFFF"/>
                </a:solidFill>
                <a:latin typeface="Montserrat Bold"/>
                <a:ea typeface="Montserrat Bold"/>
                <a:cs typeface="Montserrat Bold"/>
                <a:sym typeface="Montserrat Bold"/>
              </a:rPr>
              <a:t>Yürüyüşü</a:t>
            </a:r>
            <a:endParaRPr lang="en-US" sz="2100" b="1" dirty="0">
              <a:solidFill>
                <a:srgbClr val="FFFFFF"/>
              </a:solidFill>
              <a:latin typeface="Montserrat Bold"/>
              <a:ea typeface="Montserrat Bold"/>
              <a:cs typeface="Montserrat Bold"/>
              <a:sym typeface="Montserrat Bold"/>
            </a:endParaRPr>
          </a:p>
        </p:txBody>
      </p:sp>
      <p:sp>
        <p:nvSpPr>
          <p:cNvPr id="34" name="TextBox 34"/>
          <p:cNvSpPr txBox="1"/>
          <p:nvPr/>
        </p:nvSpPr>
        <p:spPr>
          <a:xfrm>
            <a:off x="14906080" y="9022617"/>
            <a:ext cx="1146715" cy="356234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marL="0" lvl="0" indent="0" algn="l">
              <a:lnSpc>
                <a:spcPts val="2940"/>
              </a:lnSpc>
              <a:spcBef>
                <a:spcPct val="0"/>
              </a:spcBef>
            </a:pPr>
            <a:r>
              <a:rPr lang="en-US" sz="2100" b="1" dirty="0" err="1">
                <a:solidFill>
                  <a:srgbClr val="FFFFFF"/>
                </a:solidFill>
                <a:latin typeface="Montserrat Bold"/>
                <a:ea typeface="Montserrat Bold"/>
                <a:cs typeface="Montserrat Bold"/>
                <a:sym typeface="Montserrat Bold"/>
              </a:rPr>
              <a:t>Titanik</a:t>
            </a:r>
            <a:endParaRPr lang="en-US" sz="2100" b="1" dirty="0">
              <a:solidFill>
                <a:srgbClr val="FFFFFF"/>
              </a:solidFill>
              <a:latin typeface="Montserrat Bold"/>
              <a:ea typeface="Montserrat Bold"/>
              <a:cs typeface="Montserrat Bold"/>
              <a:sym typeface="Montserrat Bold"/>
            </a:endParaRPr>
          </a:p>
        </p:txBody>
      </p:sp>
    </p:spTree>
  </p:cSld>
  <p:clrMapOvr>
    <a:masterClrMapping/>
  </p:clrMapOvr>
</p:sld>
</file>

<file path=ppt/slides/slide1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2"/>
          <p:cNvGrpSpPr/>
          <p:nvPr/>
        </p:nvGrpSpPr>
        <p:grpSpPr>
          <a:xfrm>
            <a:off x="8248064" y="3475906"/>
            <a:ext cx="9034674" cy="6204868"/>
            <a:chOff x="0" y="0"/>
            <a:chExt cx="2379503" cy="1634204"/>
          </a:xfrm>
        </p:grpSpPr>
        <p:sp>
          <p:nvSpPr>
            <p:cNvPr id="3" name="Freeform 3"/>
            <p:cNvSpPr/>
            <p:nvPr/>
          </p:nvSpPr>
          <p:spPr>
            <a:xfrm>
              <a:off x="0" y="0"/>
              <a:ext cx="2379503" cy="1634204"/>
            </a:xfrm>
            <a:custGeom>
              <a:avLst/>
              <a:gdLst/>
              <a:ahLst/>
              <a:cxnLst/>
              <a:rect l="l" t="t" r="r" b="b"/>
              <a:pathLst>
                <a:path w="2379503" h="1634204">
                  <a:moveTo>
                    <a:pt x="0" y="0"/>
                  </a:moveTo>
                  <a:lnTo>
                    <a:pt x="2379503" y="0"/>
                  </a:lnTo>
                  <a:lnTo>
                    <a:pt x="2379503" y="1634204"/>
                  </a:lnTo>
                  <a:lnTo>
                    <a:pt x="0" y="1634204"/>
                  </a:lnTo>
                  <a:close/>
                </a:path>
              </a:pathLst>
            </a:custGeom>
            <a:solidFill>
              <a:srgbClr val="38283E"/>
            </a:solidFill>
          </p:spPr>
          <p:txBody>
            <a:bodyPr/>
            <a:lstStyle/>
            <a:p>
              <a:endParaRPr lang="tr-TR"/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0" y="-57150"/>
              <a:ext cx="2379503" cy="1691354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3723"/>
                </a:lnSpc>
              </a:pPr>
              <a:endParaRPr/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851334" y="2938294"/>
            <a:ext cx="9341162" cy="5979549"/>
            <a:chOff x="0" y="0"/>
            <a:chExt cx="2460224" cy="1574861"/>
          </a:xfrm>
        </p:grpSpPr>
        <p:sp>
          <p:nvSpPr>
            <p:cNvPr id="6" name="Freeform 6"/>
            <p:cNvSpPr/>
            <p:nvPr/>
          </p:nvSpPr>
          <p:spPr>
            <a:xfrm>
              <a:off x="0" y="0"/>
              <a:ext cx="2460224" cy="1574861"/>
            </a:xfrm>
            <a:custGeom>
              <a:avLst/>
              <a:gdLst/>
              <a:ahLst/>
              <a:cxnLst/>
              <a:rect l="l" t="t" r="r" b="b"/>
              <a:pathLst>
                <a:path w="2460224" h="1574861">
                  <a:moveTo>
                    <a:pt x="0" y="0"/>
                  </a:moveTo>
                  <a:lnTo>
                    <a:pt x="2460224" y="0"/>
                  </a:lnTo>
                  <a:lnTo>
                    <a:pt x="2460224" y="1574861"/>
                  </a:lnTo>
                  <a:lnTo>
                    <a:pt x="0" y="1574861"/>
                  </a:lnTo>
                  <a:close/>
                </a:path>
              </a:pathLst>
            </a:custGeom>
            <a:solidFill>
              <a:srgbClr val="ED1C24"/>
            </a:solidFill>
          </p:spPr>
          <p:txBody>
            <a:bodyPr/>
            <a:lstStyle/>
            <a:p>
              <a:endParaRPr lang="tr-TR"/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0" y="-38100"/>
              <a:ext cx="2460224" cy="1612961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940"/>
                </a:lnSpc>
              </a:pPr>
              <a:endParaRPr/>
            </a:p>
          </p:txBody>
        </p:sp>
      </p:grpSp>
      <p:sp>
        <p:nvSpPr>
          <p:cNvPr id="8" name="Freeform 8"/>
          <p:cNvSpPr/>
          <p:nvPr/>
        </p:nvSpPr>
        <p:spPr>
          <a:xfrm>
            <a:off x="16052795" y="596667"/>
            <a:ext cx="1216708" cy="1216708"/>
          </a:xfrm>
          <a:custGeom>
            <a:avLst/>
            <a:gdLst/>
            <a:ahLst/>
            <a:cxnLst/>
            <a:rect l="l" t="t" r="r" b="b"/>
            <a:pathLst>
              <a:path w="1216708" h="1216708">
                <a:moveTo>
                  <a:pt x="0" y="0"/>
                </a:moveTo>
                <a:lnTo>
                  <a:pt x="1216708" y="0"/>
                </a:lnTo>
                <a:lnTo>
                  <a:pt x="1216708" y="1216708"/>
                </a:lnTo>
                <a:lnTo>
                  <a:pt x="0" y="1216708"/>
                </a:lnTo>
                <a:lnTo>
                  <a:pt x="0" y="0"/>
                </a:lnTo>
                <a:close/>
              </a:path>
            </a:pathLst>
          </a:custGeom>
          <a:blipFill>
            <a:blip r:embed="rId2"/>
            <a:stretch>
              <a:fillRect/>
            </a:stretch>
          </a:blipFill>
          <a:ln cap="sq">
            <a:noFill/>
            <a:prstDash val="solid"/>
            <a:miter/>
          </a:ln>
        </p:spPr>
        <p:txBody>
          <a:bodyPr/>
          <a:lstStyle/>
          <a:p>
            <a:endParaRPr lang="tr-TR"/>
          </a:p>
        </p:txBody>
      </p:sp>
      <p:sp>
        <p:nvSpPr>
          <p:cNvPr id="9" name="Freeform 9"/>
          <p:cNvSpPr/>
          <p:nvPr/>
        </p:nvSpPr>
        <p:spPr>
          <a:xfrm>
            <a:off x="851334" y="596667"/>
            <a:ext cx="2061427" cy="2061427"/>
          </a:xfrm>
          <a:custGeom>
            <a:avLst/>
            <a:gdLst/>
            <a:ahLst/>
            <a:cxnLst/>
            <a:rect l="l" t="t" r="r" b="b"/>
            <a:pathLst>
              <a:path w="2061427" h="2061427">
                <a:moveTo>
                  <a:pt x="0" y="0"/>
                </a:moveTo>
                <a:lnTo>
                  <a:pt x="2061428" y="0"/>
                </a:lnTo>
                <a:lnTo>
                  <a:pt x="2061428" y="2061427"/>
                </a:lnTo>
                <a:lnTo>
                  <a:pt x="0" y="2061427"/>
                </a:lnTo>
                <a:lnTo>
                  <a:pt x="0" y="0"/>
                </a:lnTo>
                <a:close/>
              </a:path>
            </a:pathLst>
          </a:custGeom>
          <a:blipFill>
            <a:blip r:embed="rId3">
              <a:extLst>
                <a:ext uri="{96DAC541-7B7A-43D3-8B79-37D633B846F1}">
                  <asvg:svgBlip xmlns:asvg="http://schemas.microsoft.com/office/drawing/2016/SVG/main" r:embed="rId4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tr-TR"/>
          </a:p>
        </p:txBody>
      </p:sp>
      <p:grpSp>
        <p:nvGrpSpPr>
          <p:cNvPr id="10" name="Group 10"/>
          <p:cNvGrpSpPr/>
          <p:nvPr/>
        </p:nvGrpSpPr>
        <p:grpSpPr>
          <a:xfrm>
            <a:off x="10421096" y="3894215"/>
            <a:ext cx="2987724" cy="2205261"/>
            <a:chOff x="0" y="0"/>
            <a:chExt cx="3983632" cy="2940348"/>
          </a:xfrm>
        </p:grpSpPr>
        <p:pic>
          <p:nvPicPr>
            <p:cNvPr id="11" name="Picture 11"/>
            <p:cNvPicPr>
              <a:picLocks noChangeAspect="1"/>
            </p:cNvPicPr>
            <p:nvPr/>
          </p:nvPicPr>
          <p:blipFill>
            <a:blip r:embed="rId5"/>
            <a:srcRect l="10254" t="6503" r="9938" b="26696"/>
            <a:stretch>
              <a:fillRect/>
            </a:stretch>
          </p:blipFill>
          <p:spPr>
            <a:xfrm>
              <a:off x="0" y="0"/>
              <a:ext cx="3983632" cy="2940348"/>
            </a:xfrm>
            <a:prstGeom prst="rect">
              <a:avLst/>
            </a:prstGeom>
          </p:spPr>
        </p:pic>
      </p:grpSp>
      <p:grpSp>
        <p:nvGrpSpPr>
          <p:cNvPr id="12" name="Group 12"/>
          <p:cNvGrpSpPr/>
          <p:nvPr/>
        </p:nvGrpSpPr>
        <p:grpSpPr>
          <a:xfrm>
            <a:off x="13890861" y="3894215"/>
            <a:ext cx="2996750" cy="2205261"/>
            <a:chOff x="0" y="0"/>
            <a:chExt cx="3995667" cy="2940348"/>
          </a:xfrm>
        </p:grpSpPr>
        <p:pic>
          <p:nvPicPr>
            <p:cNvPr id="13" name="Picture 13"/>
            <p:cNvPicPr>
              <a:picLocks noChangeAspect="1"/>
            </p:cNvPicPr>
            <p:nvPr/>
          </p:nvPicPr>
          <p:blipFill>
            <a:blip r:embed="rId6"/>
            <a:srcRect l="646" t="12064" r="3416" b="8000"/>
            <a:stretch>
              <a:fillRect/>
            </a:stretch>
          </p:blipFill>
          <p:spPr>
            <a:xfrm>
              <a:off x="0" y="0"/>
              <a:ext cx="3995667" cy="2940348"/>
            </a:xfrm>
            <a:prstGeom prst="rect">
              <a:avLst/>
            </a:prstGeom>
          </p:spPr>
        </p:pic>
      </p:grpSp>
      <p:grpSp>
        <p:nvGrpSpPr>
          <p:cNvPr id="14" name="Group 14"/>
          <p:cNvGrpSpPr/>
          <p:nvPr/>
        </p:nvGrpSpPr>
        <p:grpSpPr>
          <a:xfrm>
            <a:off x="13890861" y="6718947"/>
            <a:ext cx="2996750" cy="2198896"/>
            <a:chOff x="0" y="0"/>
            <a:chExt cx="3995667" cy="2931861"/>
          </a:xfrm>
        </p:grpSpPr>
        <p:pic>
          <p:nvPicPr>
            <p:cNvPr id="15" name="Picture 15"/>
            <p:cNvPicPr>
              <a:picLocks noChangeAspect="1"/>
            </p:cNvPicPr>
            <p:nvPr/>
          </p:nvPicPr>
          <p:blipFill>
            <a:blip r:embed="rId7"/>
            <a:srcRect l="11627" t="22424" r="2148" b="6019"/>
            <a:stretch>
              <a:fillRect/>
            </a:stretch>
          </p:blipFill>
          <p:spPr>
            <a:xfrm>
              <a:off x="0" y="0"/>
              <a:ext cx="3995667" cy="2931861"/>
            </a:xfrm>
            <a:prstGeom prst="rect">
              <a:avLst/>
            </a:prstGeom>
          </p:spPr>
        </p:pic>
      </p:grpSp>
      <p:grpSp>
        <p:nvGrpSpPr>
          <p:cNvPr id="16" name="Group 16"/>
          <p:cNvGrpSpPr/>
          <p:nvPr/>
        </p:nvGrpSpPr>
        <p:grpSpPr>
          <a:xfrm>
            <a:off x="10421096" y="6718947"/>
            <a:ext cx="2987724" cy="2198896"/>
            <a:chOff x="0" y="0"/>
            <a:chExt cx="3983632" cy="2931861"/>
          </a:xfrm>
        </p:grpSpPr>
        <p:pic>
          <p:nvPicPr>
            <p:cNvPr id="17" name="Picture 17"/>
            <p:cNvPicPr>
              <a:picLocks noChangeAspect="1"/>
            </p:cNvPicPr>
            <p:nvPr/>
          </p:nvPicPr>
          <p:blipFill>
            <a:blip r:embed="rId8"/>
            <a:srcRect l="3482" t="12314" r="26418" b="10621"/>
            <a:stretch>
              <a:fillRect/>
            </a:stretch>
          </p:blipFill>
          <p:spPr>
            <a:xfrm>
              <a:off x="0" y="0"/>
              <a:ext cx="3983632" cy="2931861"/>
            </a:xfrm>
            <a:prstGeom prst="rect">
              <a:avLst/>
            </a:prstGeom>
          </p:spPr>
        </p:pic>
      </p:grpSp>
      <p:grpSp>
        <p:nvGrpSpPr>
          <p:cNvPr id="18" name="Group 18"/>
          <p:cNvGrpSpPr/>
          <p:nvPr/>
        </p:nvGrpSpPr>
        <p:grpSpPr>
          <a:xfrm>
            <a:off x="1759994" y="6099476"/>
            <a:ext cx="2996750" cy="2205261"/>
            <a:chOff x="0" y="0"/>
            <a:chExt cx="3995667" cy="2940348"/>
          </a:xfrm>
        </p:grpSpPr>
        <p:pic>
          <p:nvPicPr>
            <p:cNvPr id="19" name="Picture 19"/>
            <p:cNvPicPr>
              <a:picLocks noChangeAspect="1"/>
            </p:cNvPicPr>
            <p:nvPr/>
          </p:nvPicPr>
          <p:blipFill>
            <a:blip r:embed="rId9"/>
            <a:srcRect l="8992" t="22064" r="12555" b="517"/>
            <a:stretch>
              <a:fillRect/>
            </a:stretch>
          </p:blipFill>
          <p:spPr>
            <a:xfrm>
              <a:off x="0" y="0"/>
              <a:ext cx="3995667" cy="2940348"/>
            </a:xfrm>
            <a:prstGeom prst="rect">
              <a:avLst/>
            </a:prstGeom>
          </p:spPr>
        </p:pic>
      </p:grpSp>
      <p:grpSp>
        <p:nvGrpSpPr>
          <p:cNvPr id="20" name="Group 20"/>
          <p:cNvGrpSpPr/>
          <p:nvPr/>
        </p:nvGrpSpPr>
        <p:grpSpPr>
          <a:xfrm>
            <a:off x="1759994" y="3276155"/>
            <a:ext cx="2996750" cy="2205261"/>
            <a:chOff x="0" y="0"/>
            <a:chExt cx="3995667" cy="2940348"/>
          </a:xfrm>
        </p:grpSpPr>
        <p:pic>
          <p:nvPicPr>
            <p:cNvPr id="21" name="Picture 21"/>
            <p:cNvPicPr>
              <a:picLocks noChangeAspect="1"/>
            </p:cNvPicPr>
            <p:nvPr/>
          </p:nvPicPr>
          <p:blipFill>
            <a:blip r:embed="rId10"/>
            <a:srcRect l="3950" r="3950"/>
            <a:stretch>
              <a:fillRect/>
            </a:stretch>
          </p:blipFill>
          <p:spPr>
            <a:xfrm>
              <a:off x="0" y="0"/>
              <a:ext cx="3995667" cy="2940348"/>
            </a:xfrm>
            <a:prstGeom prst="rect">
              <a:avLst/>
            </a:prstGeom>
          </p:spPr>
        </p:pic>
      </p:grpSp>
      <p:grpSp>
        <p:nvGrpSpPr>
          <p:cNvPr id="22" name="Group 22"/>
          <p:cNvGrpSpPr/>
          <p:nvPr/>
        </p:nvGrpSpPr>
        <p:grpSpPr>
          <a:xfrm>
            <a:off x="5847359" y="3276155"/>
            <a:ext cx="2996750" cy="2205261"/>
            <a:chOff x="0" y="0"/>
            <a:chExt cx="3995667" cy="2940348"/>
          </a:xfrm>
        </p:grpSpPr>
        <p:pic>
          <p:nvPicPr>
            <p:cNvPr id="23" name="Picture 23"/>
            <p:cNvPicPr>
              <a:picLocks noChangeAspect="1"/>
            </p:cNvPicPr>
            <p:nvPr/>
          </p:nvPicPr>
          <p:blipFill>
            <a:blip r:embed="rId11"/>
            <a:srcRect t="8308" b="8308"/>
            <a:stretch>
              <a:fillRect/>
            </a:stretch>
          </p:blipFill>
          <p:spPr>
            <a:xfrm>
              <a:off x="0" y="0"/>
              <a:ext cx="3995667" cy="2940348"/>
            </a:xfrm>
            <a:prstGeom prst="rect">
              <a:avLst/>
            </a:prstGeom>
          </p:spPr>
        </p:pic>
      </p:grpSp>
      <p:grpSp>
        <p:nvGrpSpPr>
          <p:cNvPr id="24" name="Group 24"/>
          <p:cNvGrpSpPr/>
          <p:nvPr/>
        </p:nvGrpSpPr>
        <p:grpSpPr>
          <a:xfrm>
            <a:off x="5847359" y="6099476"/>
            <a:ext cx="2996750" cy="2205261"/>
            <a:chOff x="0" y="0"/>
            <a:chExt cx="3995667" cy="2940348"/>
          </a:xfrm>
        </p:grpSpPr>
        <p:pic>
          <p:nvPicPr>
            <p:cNvPr id="25" name="Picture 25"/>
            <p:cNvPicPr>
              <a:picLocks noChangeAspect="1"/>
            </p:cNvPicPr>
            <p:nvPr/>
          </p:nvPicPr>
          <p:blipFill>
            <a:blip r:embed="rId12"/>
            <a:srcRect l="5439" t="9041" r="9914"/>
            <a:stretch>
              <a:fillRect/>
            </a:stretch>
          </p:blipFill>
          <p:spPr>
            <a:xfrm>
              <a:off x="0" y="0"/>
              <a:ext cx="3995667" cy="2940348"/>
            </a:xfrm>
            <a:prstGeom prst="rect">
              <a:avLst/>
            </a:prstGeom>
          </p:spPr>
        </p:pic>
      </p:grpSp>
      <p:sp>
        <p:nvSpPr>
          <p:cNvPr id="26" name="TextBox 26"/>
          <p:cNvSpPr txBox="1"/>
          <p:nvPr/>
        </p:nvSpPr>
        <p:spPr>
          <a:xfrm>
            <a:off x="1127035" y="1522605"/>
            <a:ext cx="9440648" cy="822868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6620"/>
              </a:lnSpc>
            </a:pPr>
            <a:r>
              <a:rPr lang="en-US" sz="4728">
                <a:solidFill>
                  <a:srgbClr val="000000"/>
                </a:solidFill>
                <a:latin typeface="Roboto Condensed"/>
                <a:ea typeface="Roboto Condensed"/>
                <a:cs typeface="Roboto Condensed"/>
                <a:sym typeface="Roboto Condensed"/>
              </a:rPr>
              <a:t>KARNAVAL OYUNLARI</a:t>
            </a:r>
          </a:p>
        </p:txBody>
      </p:sp>
      <p:sp>
        <p:nvSpPr>
          <p:cNvPr id="27" name="TextBox 27"/>
          <p:cNvSpPr txBox="1"/>
          <p:nvPr/>
        </p:nvSpPr>
        <p:spPr>
          <a:xfrm>
            <a:off x="2275150" y="5571834"/>
            <a:ext cx="1992050" cy="356234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marL="0" lvl="0" indent="0" algn="l">
              <a:lnSpc>
                <a:spcPts val="2940"/>
              </a:lnSpc>
              <a:spcBef>
                <a:spcPct val="0"/>
              </a:spcBef>
            </a:pPr>
            <a:r>
              <a:rPr lang="en-US" sz="2100" b="1" dirty="0">
                <a:solidFill>
                  <a:srgbClr val="FFFFFF"/>
                </a:solidFill>
                <a:latin typeface="Montserrat Bold"/>
                <a:ea typeface="Montserrat Bold"/>
                <a:cs typeface="Montserrat Bold"/>
                <a:sym typeface="Montserrat Bold"/>
              </a:rPr>
              <a:t>Sulu </a:t>
            </a:r>
            <a:r>
              <a:rPr lang="en-US" sz="2100" b="1" dirty="0" err="1">
                <a:solidFill>
                  <a:srgbClr val="FFFFFF"/>
                </a:solidFill>
                <a:latin typeface="Montserrat Bold"/>
                <a:ea typeface="Montserrat Bold"/>
                <a:cs typeface="Montserrat Bold"/>
                <a:sym typeface="Montserrat Bold"/>
              </a:rPr>
              <a:t>Pantolon</a:t>
            </a:r>
            <a:endParaRPr lang="en-US" sz="2100" b="1" dirty="0">
              <a:solidFill>
                <a:srgbClr val="FFFFFF"/>
              </a:solidFill>
              <a:latin typeface="Montserrat Bold"/>
              <a:ea typeface="Montserrat Bold"/>
              <a:cs typeface="Montserrat Bold"/>
              <a:sym typeface="Montserrat Bold"/>
            </a:endParaRPr>
          </a:p>
        </p:txBody>
      </p:sp>
      <p:sp>
        <p:nvSpPr>
          <p:cNvPr id="28" name="TextBox 28"/>
          <p:cNvSpPr txBox="1"/>
          <p:nvPr/>
        </p:nvSpPr>
        <p:spPr>
          <a:xfrm>
            <a:off x="10807201" y="6222105"/>
            <a:ext cx="2299199" cy="345479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marL="0" lvl="0" indent="0" algn="l">
              <a:lnSpc>
                <a:spcPts val="2940"/>
              </a:lnSpc>
              <a:spcBef>
                <a:spcPct val="0"/>
              </a:spcBef>
            </a:pPr>
            <a:r>
              <a:rPr lang="en-US" sz="2100" b="1" dirty="0" err="1">
                <a:solidFill>
                  <a:srgbClr val="FFFFFF"/>
                </a:solidFill>
                <a:latin typeface="Montserrat Bold"/>
                <a:ea typeface="Montserrat Bold"/>
                <a:cs typeface="Montserrat Bold"/>
                <a:sym typeface="Montserrat Bold"/>
              </a:rPr>
              <a:t>Dengede</a:t>
            </a:r>
            <a:r>
              <a:rPr lang="en-US" sz="2100" b="1" dirty="0">
                <a:solidFill>
                  <a:srgbClr val="FFFFFF"/>
                </a:solidFill>
                <a:latin typeface="Montserrat Bold"/>
                <a:ea typeface="Montserrat Bold"/>
                <a:cs typeface="Montserrat Bold"/>
                <a:sym typeface="Montserrat Bold"/>
              </a:rPr>
              <a:t> </a:t>
            </a:r>
            <a:r>
              <a:rPr lang="en-US" sz="2100" b="1" dirty="0" err="1">
                <a:solidFill>
                  <a:srgbClr val="FFFFFF"/>
                </a:solidFill>
                <a:latin typeface="Montserrat Bold"/>
                <a:ea typeface="Montserrat Bold"/>
                <a:cs typeface="Montserrat Bold"/>
                <a:sym typeface="Montserrat Bold"/>
              </a:rPr>
              <a:t>Şapka</a:t>
            </a:r>
            <a:endParaRPr lang="en-US" sz="2100" b="1" dirty="0">
              <a:solidFill>
                <a:srgbClr val="FFFFFF"/>
              </a:solidFill>
              <a:latin typeface="Montserrat Bold"/>
              <a:ea typeface="Montserrat Bold"/>
              <a:cs typeface="Montserrat Bold"/>
              <a:sym typeface="Montserrat Bold"/>
            </a:endParaRPr>
          </a:p>
        </p:txBody>
      </p:sp>
      <p:sp>
        <p:nvSpPr>
          <p:cNvPr id="29" name="TextBox 29"/>
          <p:cNvSpPr txBox="1"/>
          <p:nvPr/>
        </p:nvSpPr>
        <p:spPr>
          <a:xfrm>
            <a:off x="14687005" y="6222105"/>
            <a:ext cx="1553834" cy="345479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marL="0" lvl="0" indent="0" algn="l">
              <a:lnSpc>
                <a:spcPts val="2940"/>
              </a:lnSpc>
              <a:spcBef>
                <a:spcPct val="0"/>
              </a:spcBef>
            </a:pPr>
            <a:r>
              <a:rPr lang="en-US" sz="2100" b="1" dirty="0">
                <a:solidFill>
                  <a:srgbClr val="FFFFFF"/>
                </a:solidFill>
                <a:latin typeface="Montserrat Bold"/>
                <a:ea typeface="Montserrat Bold"/>
                <a:cs typeface="Montserrat Bold"/>
                <a:sym typeface="Montserrat Bold"/>
              </a:rPr>
              <a:t>Koca Ayak</a:t>
            </a:r>
          </a:p>
        </p:txBody>
      </p:sp>
      <p:sp>
        <p:nvSpPr>
          <p:cNvPr id="30" name="TextBox 30"/>
          <p:cNvSpPr txBox="1"/>
          <p:nvPr/>
        </p:nvSpPr>
        <p:spPr>
          <a:xfrm>
            <a:off x="2437848" y="8390461"/>
            <a:ext cx="1829351" cy="345479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marL="0" lvl="0" indent="0" algn="l">
              <a:lnSpc>
                <a:spcPts val="2940"/>
              </a:lnSpc>
              <a:spcBef>
                <a:spcPct val="0"/>
              </a:spcBef>
            </a:pPr>
            <a:r>
              <a:rPr lang="en-US" sz="2100" b="1" dirty="0">
                <a:solidFill>
                  <a:srgbClr val="FFFFFF"/>
                </a:solidFill>
                <a:latin typeface="Montserrat Bold"/>
                <a:ea typeface="Montserrat Bold"/>
                <a:cs typeface="Montserrat Bold"/>
                <a:sym typeface="Montserrat Bold"/>
              </a:rPr>
              <a:t>Halka Atma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6609868" y="8390462"/>
            <a:ext cx="1578114" cy="345478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marL="0" lvl="0" indent="0" algn="l">
              <a:lnSpc>
                <a:spcPts val="2940"/>
              </a:lnSpc>
              <a:spcBef>
                <a:spcPct val="0"/>
              </a:spcBef>
            </a:pPr>
            <a:r>
              <a:rPr lang="en-US" sz="2100" b="1" dirty="0">
                <a:solidFill>
                  <a:srgbClr val="FFFFFF"/>
                </a:solidFill>
                <a:latin typeface="Montserrat Bold"/>
                <a:ea typeface="Montserrat Bold"/>
                <a:cs typeface="Montserrat Bold"/>
                <a:sym typeface="Montserrat Bold"/>
              </a:rPr>
              <a:t>Dev Jenga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6503486" y="5593279"/>
            <a:ext cx="1684496" cy="356234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0" lvl="0" indent="0" algn="ctr">
              <a:lnSpc>
                <a:spcPts val="2940"/>
              </a:lnSpc>
              <a:spcBef>
                <a:spcPct val="0"/>
              </a:spcBef>
            </a:pPr>
            <a:r>
              <a:rPr lang="en-US" sz="2100" b="1" dirty="0" err="1">
                <a:solidFill>
                  <a:srgbClr val="FFFFFF"/>
                </a:solidFill>
                <a:latin typeface="Montserrat Bold"/>
                <a:ea typeface="Montserrat Bold"/>
                <a:cs typeface="Montserrat Bold"/>
                <a:sym typeface="Montserrat Bold"/>
              </a:rPr>
              <a:t>Yürüyen</a:t>
            </a:r>
            <a:r>
              <a:rPr lang="en-US" sz="2100" b="1" dirty="0">
                <a:solidFill>
                  <a:srgbClr val="FFFFFF"/>
                </a:solidFill>
                <a:latin typeface="Montserrat Bold"/>
                <a:ea typeface="Montserrat Bold"/>
                <a:cs typeface="Montserrat Bold"/>
                <a:sym typeface="Montserrat Bold"/>
              </a:rPr>
              <a:t> Yol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11365366" y="9022617"/>
            <a:ext cx="1207634" cy="356234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marL="0" lvl="0" indent="0" algn="l">
              <a:lnSpc>
                <a:spcPts val="2940"/>
              </a:lnSpc>
              <a:spcBef>
                <a:spcPct val="0"/>
              </a:spcBef>
            </a:pPr>
            <a:r>
              <a:rPr lang="en-US" sz="2100" b="1" dirty="0">
                <a:solidFill>
                  <a:srgbClr val="FFFFFF"/>
                </a:solidFill>
                <a:latin typeface="Montserrat Bold"/>
                <a:ea typeface="Montserrat Bold"/>
                <a:cs typeface="Montserrat Bold"/>
                <a:sym typeface="Montserrat Bold"/>
              </a:rPr>
              <a:t>Ok </a:t>
            </a:r>
            <a:r>
              <a:rPr lang="en-US" sz="2100" b="1" dirty="0" err="1">
                <a:solidFill>
                  <a:srgbClr val="FFFFFF"/>
                </a:solidFill>
                <a:latin typeface="Montserrat Bold"/>
                <a:ea typeface="Montserrat Bold"/>
                <a:cs typeface="Montserrat Bold"/>
                <a:sym typeface="Montserrat Bold"/>
              </a:rPr>
              <a:t>Atışı</a:t>
            </a:r>
            <a:endParaRPr lang="en-US" sz="2100" b="1" dirty="0">
              <a:solidFill>
                <a:srgbClr val="FFFFFF"/>
              </a:solidFill>
              <a:latin typeface="Montserrat Bold"/>
              <a:ea typeface="Montserrat Bold"/>
              <a:cs typeface="Montserrat Bold"/>
              <a:sym typeface="Montserrat Bold"/>
            </a:endParaRPr>
          </a:p>
        </p:txBody>
      </p:sp>
      <p:sp>
        <p:nvSpPr>
          <p:cNvPr id="34" name="TextBox 34"/>
          <p:cNvSpPr txBox="1"/>
          <p:nvPr/>
        </p:nvSpPr>
        <p:spPr>
          <a:xfrm>
            <a:off x="14906080" y="9022617"/>
            <a:ext cx="1035963" cy="356234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0" lvl="0" indent="0" algn="l">
              <a:lnSpc>
                <a:spcPts val="2940"/>
              </a:lnSpc>
              <a:spcBef>
                <a:spcPct val="0"/>
              </a:spcBef>
            </a:pPr>
            <a:r>
              <a:rPr lang="en-US" sz="2100" b="1" dirty="0">
                <a:solidFill>
                  <a:srgbClr val="FFFFFF"/>
                </a:solidFill>
                <a:latin typeface="Montserrat Bold"/>
                <a:ea typeface="Montserrat Bold"/>
                <a:cs typeface="Montserrat Bold"/>
                <a:sym typeface="Montserrat Bold"/>
              </a:rPr>
              <a:t>Twister</a:t>
            </a:r>
          </a:p>
        </p:txBody>
      </p:sp>
    </p:spTree>
  </p:cSld>
  <p:clrMapOvr>
    <a:masterClrMapping/>
  </p:clrMapOvr>
</p:sld>
</file>

<file path=ppt/slides/slide1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2"/>
          <p:cNvGrpSpPr/>
          <p:nvPr/>
        </p:nvGrpSpPr>
        <p:grpSpPr>
          <a:xfrm>
            <a:off x="8248064" y="3475906"/>
            <a:ext cx="9034674" cy="6204868"/>
            <a:chOff x="0" y="0"/>
            <a:chExt cx="2379503" cy="1634204"/>
          </a:xfrm>
        </p:grpSpPr>
        <p:sp>
          <p:nvSpPr>
            <p:cNvPr id="3" name="Freeform 3"/>
            <p:cNvSpPr/>
            <p:nvPr/>
          </p:nvSpPr>
          <p:spPr>
            <a:xfrm>
              <a:off x="0" y="0"/>
              <a:ext cx="2379503" cy="1634204"/>
            </a:xfrm>
            <a:custGeom>
              <a:avLst/>
              <a:gdLst/>
              <a:ahLst/>
              <a:cxnLst/>
              <a:rect l="l" t="t" r="r" b="b"/>
              <a:pathLst>
                <a:path w="2379503" h="1634204">
                  <a:moveTo>
                    <a:pt x="0" y="0"/>
                  </a:moveTo>
                  <a:lnTo>
                    <a:pt x="2379503" y="0"/>
                  </a:lnTo>
                  <a:lnTo>
                    <a:pt x="2379503" y="1634204"/>
                  </a:lnTo>
                  <a:lnTo>
                    <a:pt x="0" y="1634204"/>
                  </a:lnTo>
                  <a:close/>
                </a:path>
              </a:pathLst>
            </a:custGeom>
            <a:solidFill>
              <a:srgbClr val="38283E"/>
            </a:solidFill>
          </p:spPr>
          <p:txBody>
            <a:bodyPr/>
            <a:lstStyle/>
            <a:p>
              <a:endParaRPr lang="tr-TR"/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0" y="-57150"/>
              <a:ext cx="2379503" cy="1691354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3723"/>
                </a:lnSpc>
              </a:pPr>
              <a:endParaRPr/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851334" y="2938294"/>
            <a:ext cx="9341162" cy="5979549"/>
            <a:chOff x="0" y="0"/>
            <a:chExt cx="2460224" cy="1574861"/>
          </a:xfrm>
        </p:grpSpPr>
        <p:sp>
          <p:nvSpPr>
            <p:cNvPr id="6" name="Freeform 6"/>
            <p:cNvSpPr/>
            <p:nvPr/>
          </p:nvSpPr>
          <p:spPr>
            <a:xfrm>
              <a:off x="0" y="0"/>
              <a:ext cx="2460224" cy="1574861"/>
            </a:xfrm>
            <a:custGeom>
              <a:avLst/>
              <a:gdLst/>
              <a:ahLst/>
              <a:cxnLst/>
              <a:rect l="l" t="t" r="r" b="b"/>
              <a:pathLst>
                <a:path w="2460224" h="1574861">
                  <a:moveTo>
                    <a:pt x="0" y="0"/>
                  </a:moveTo>
                  <a:lnTo>
                    <a:pt x="2460224" y="0"/>
                  </a:lnTo>
                  <a:lnTo>
                    <a:pt x="2460224" y="1574861"/>
                  </a:lnTo>
                  <a:lnTo>
                    <a:pt x="0" y="1574861"/>
                  </a:lnTo>
                  <a:close/>
                </a:path>
              </a:pathLst>
            </a:custGeom>
            <a:solidFill>
              <a:srgbClr val="ED1C24"/>
            </a:solidFill>
          </p:spPr>
          <p:txBody>
            <a:bodyPr/>
            <a:lstStyle/>
            <a:p>
              <a:endParaRPr lang="tr-TR"/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0" y="-38100"/>
              <a:ext cx="2460224" cy="1612961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940"/>
                </a:lnSpc>
              </a:pPr>
              <a:endParaRPr/>
            </a:p>
          </p:txBody>
        </p:sp>
      </p:grpSp>
      <p:sp>
        <p:nvSpPr>
          <p:cNvPr id="8" name="Freeform 8"/>
          <p:cNvSpPr/>
          <p:nvPr/>
        </p:nvSpPr>
        <p:spPr>
          <a:xfrm>
            <a:off x="16052795" y="596667"/>
            <a:ext cx="1216708" cy="1216708"/>
          </a:xfrm>
          <a:custGeom>
            <a:avLst/>
            <a:gdLst/>
            <a:ahLst/>
            <a:cxnLst/>
            <a:rect l="l" t="t" r="r" b="b"/>
            <a:pathLst>
              <a:path w="1216708" h="1216708">
                <a:moveTo>
                  <a:pt x="0" y="0"/>
                </a:moveTo>
                <a:lnTo>
                  <a:pt x="1216708" y="0"/>
                </a:lnTo>
                <a:lnTo>
                  <a:pt x="1216708" y="1216708"/>
                </a:lnTo>
                <a:lnTo>
                  <a:pt x="0" y="1216708"/>
                </a:lnTo>
                <a:lnTo>
                  <a:pt x="0" y="0"/>
                </a:lnTo>
                <a:close/>
              </a:path>
            </a:pathLst>
          </a:custGeom>
          <a:blipFill>
            <a:blip r:embed="rId2"/>
            <a:stretch>
              <a:fillRect/>
            </a:stretch>
          </a:blipFill>
          <a:ln cap="sq">
            <a:noFill/>
            <a:prstDash val="solid"/>
            <a:miter/>
          </a:ln>
        </p:spPr>
        <p:txBody>
          <a:bodyPr/>
          <a:lstStyle/>
          <a:p>
            <a:endParaRPr lang="tr-TR"/>
          </a:p>
        </p:txBody>
      </p:sp>
      <p:sp>
        <p:nvSpPr>
          <p:cNvPr id="9" name="Freeform 9"/>
          <p:cNvSpPr/>
          <p:nvPr/>
        </p:nvSpPr>
        <p:spPr>
          <a:xfrm>
            <a:off x="851334" y="596667"/>
            <a:ext cx="2061427" cy="2061427"/>
          </a:xfrm>
          <a:custGeom>
            <a:avLst/>
            <a:gdLst/>
            <a:ahLst/>
            <a:cxnLst/>
            <a:rect l="l" t="t" r="r" b="b"/>
            <a:pathLst>
              <a:path w="2061427" h="2061427">
                <a:moveTo>
                  <a:pt x="0" y="0"/>
                </a:moveTo>
                <a:lnTo>
                  <a:pt x="2061428" y="0"/>
                </a:lnTo>
                <a:lnTo>
                  <a:pt x="2061428" y="2061427"/>
                </a:lnTo>
                <a:lnTo>
                  <a:pt x="0" y="2061427"/>
                </a:lnTo>
                <a:lnTo>
                  <a:pt x="0" y="0"/>
                </a:lnTo>
                <a:close/>
              </a:path>
            </a:pathLst>
          </a:custGeom>
          <a:blipFill>
            <a:blip r:embed="rId3">
              <a:extLst>
                <a:ext uri="{96DAC541-7B7A-43D3-8B79-37D633B846F1}">
                  <asvg:svgBlip xmlns:asvg="http://schemas.microsoft.com/office/drawing/2016/SVG/main" r:embed="rId4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tr-TR"/>
          </a:p>
        </p:txBody>
      </p:sp>
      <p:grpSp>
        <p:nvGrpSpPr>
          <p:cNvPr id="10" name="Group 10"/>
          <p:cNvGrpSpPr/>
          <p:nvPr/>
        </p:nvGrpSpPr>
        <p:grpSpPr>
          <a:xfrm>
            <a:off x="10421096" y="3894215"/>
            <a:ext cx="2987724" cy="2205261"/>
            <a:chOff x="0" y="0"/>
            <a:chExt cx="3983632" cy="2940348"/>
          </a:xfrm>
        </p:grpSpPr>
        <p:pic>
          <p:nvPicPr>
            <p:cNvPr id="11" name="Picture 11"/>
            <p:cNvPicPr>
              <a:picLocks noChangeAspect="1"/>
            </p:cNvPicPr>
            <p:nvPr/>
          </p:nvPicPr>
          <p:blipFill>
            <a:blip r:embed="rId5"/>
            <a:srcRect t="17152" b="9037"/>
            <a:stretch>
              <a:fillRect/>
            </a:stretch>
          </p:blipFill>
          <p:spPr>
            <a:xfrm>
              <a:off x="0" y="0"/>
              <a:ext cx="3983632" cy="2940348"/>
            </a:xfrm>
            <a:prstGeom prst="rect">
              <a:avLst/>
            </a:prstGeom>
          </p:spPr>
        </p:pic>
      </p:grpSp>
      <p:grpSp>
        <p:nvGrpSpPr>
          <p:cNvPr id="12" name="Group 12"/>
          <p:cNvGrpSpPr/>
          <p:nvPr/>
        </p:nvGrpSpPr>
        <p:grpSpPr>
          <a:xfrm>
            <a:off x="13890861" y="3894215"/>
            <a:ext cx="2996750" cy="2205261"/>
            <a:chOff x="0" y="0"/>
            <a:chExt cx="3995667" cy="2940348"/>
          </a:xfrm>
        </p:grpSpPr>
        <p:pic>
          <p:nvPicPr>
            <p:cNvPr id="13" name="Picture 13"/>
            <p:cNvPicPr>
              <a:picLocks noChangeAspect="1"/>
            </p:cNvPicPr>
            <p:nvPr/>
          </p:nvPicPr>
          <p:blipFill>
            <a:blip r:embed="rId6"/>
            <a:srcRect t="5567" b="35701"/>
            <a:stretch>
              <a:fillRect/>
            </a:stretch>
          </p:blipFill>
          <p:spPr>
            <a:xfrm>
              <a:off x="0" y="0"/>
              <a:ext cx="3995667" cy="2940348"/>
            </a:xfrm>
            <a:prstGeom prst="rect">
              <a:avLst/>
            </a:prstGeom>
          </p:spPr>
        </p:pic>
      </p:grpSp>
      <p:grpSp>
        <p:nvGrpSpPr>
          <p:cNvPr id="14" name="Group 14"/>
          <p:cNvGrpSpPr/>
          <p:nvPr/>
        </p:nvGrpSpPr>
        <p:grpSpPr>
          <a:xfrm>
            <a:off x="13890861" y="6718947"/>
            <a:ext cx="2996750" cy="2198896"/>
            <a:chOff x="0" y="0"/>
            <a:chExt cx="3995667" cy="2931861"/>
          </a:xfrm>
        </p:grpSpPr>
        <p:pic>
          <p:nvPicPr>
            <p:cNvPr id="15" name="Picture 15"/>
            <p:cNvPicPr>
              <a:picLocks noChangeAspect="1"/>
            </p:cNvPicPr>
            <p:nvPr/>
          </p:nvPicPr>
          <p:blipFill>
            <a:blip r:embed="rId7"/>
            <a:srcRect t="11164" b="15222"/>
            <a:stretch>
              <a:fillRect/>
            </a:stretch>
          </p:blipFill>
          <p:spPr>
            <a:xfrm>
              <a:off x="0" y="0"/>
              <a:ext cx="3995667" cy="2931861"/>
            </a:xfrm>
            <a:prstGeom prst="rect">
              <a:avLst/>
            </a:prstGeom>
          </p:spPr>
        </p:pic>
      </p:grpSp>
      <p:grpSp>
        <p:nvGrpSpPr>
          <p:cNvPr id="16" name="Group 16"/>
          <p:cNvGrpSpPr/>
          <p:nvPr/>
        </p:nvGrpSpPr>
        <p:grpSpPr>
          <a:xfrm>
            <a:off x="10421096" y="6718947"/>
            <a:ext cx="2987724" cy="2198896"/>
            <a:chOff x="0" y="0"/>
            <a:chExt cx="3983632" cy="2931861"/>
          </a:xfrm>
        </p:grpSpPr>
        <p:pic>
          <p:nvPicPr>
            <p:cNvPr id="17" name="Picture 17"/>
            <p:cNvPicPr>
              <a:picLocks noChangeAspect="1"/>
            </p:cNvPicPr>
            <p:nvPr/>
          </p:nvPicPr>
          <p:blipFill>
            <a:blip r:embed="rId8"/>
            <a:srcRect t="18713" b="7928"/>
            <a:stretch>
              <a:fillRect/>
            </a:stretch>
          </p:blipFill>
          <p:spPr>
            <a:xfrm>
              <a:off x="0" y="0"/>
              <a:ext cx="3983632" cy="2931861"/>
            </a:xfrm>
            <a:prstGeom prst="rect">
              <a:avLst/>
            </a:prstGeom>
          </p:spPr>
        </p:pic>
      </p:grpSp>
      <p:grpSp>
        <p:nvGrpSpPr>
          <p:cNvPr id="18" name="Group 18"/>
          <p:cNvGrpSpPr/>
          <p:nvPr/>
        </p:nvGrpSpPr>
        <p:grpSpPr>
          <a:xfrm>
            <a:off x="1759994" y="6099476"/>
            <a:ext cx="2996750" cy="2205261"/>
            <a:chOff x="0" y="0"/>
            <a:chExt cx="3995667" cy="2940348"/>
          </a:xfrm>
        </p:grpSpPr>
        <p:pic>
          <p:nvPicPr>
            <p:cNvPr id="19" name="Picture 19"/>
            <p:cNvPicPr>
              <a:picLocks noChangeAspect="1"/>
            </p:cNvPicPr>
            <p:nvPr/>
          </p:nvPicPr>
          <p:blipFill>
            <a:blip r:embed="rId9"/>
            <a:srcRect l="3907" t="21740" r="24226" b="7806"/>
            <a:stretch>
              <a:fillRect/>
            </a:stretch>
          </p:blipFill>
          <p:spPr>
            <a:xfrm>
              <a:off x="0" y="0"/>
              <a:ext cx="3995667" cy="2940348"/>
            </a:xfrm>
            <a:prstGeom prst="rect">
              <a:avLst/>
            </a:prstGeom>
          </p:spPr>
        </p:pic>
      </p:grpSp>
      <p:grpSp>
        <p:nvGrpSpPr>
          <p:cNvPr id="20" name="Group 20"/>
          <p:cNvGrpSpPr/>
          <p:nvPr/>
        </p:nvGrpSpPr>
        <p:grpSpPr>
          <a:xfrm>
            <a:off x="1759994" y="3276155"/>
            <a:ext cx="2996750" cy="2205261"/>
            <a:chOff x="0" y="0"/>
            <a:chExt cx="3995667" cy="2940348"/>
          </a:xfrm>
        </p:grpSpPr>
        <p:pic>
          <p:nvPicPr>
            <p:cNvPr id="21" name="Picture 21"/>
            <p:cNvPicPr>
              <a:picLocks noChangeAspect="1"/>
            </p:cNvPicPr>
            <p:nvPr/>
          </p:nvPicPr>
          <p:blipFill>
            <a:blip r:embed="rId10"/>
            <a:srcRect t="10372" b="15784"/>
            <a:stretch>
              <a:fillRect/>
            </a:stretch>
          </p:blipFill>
          <p:spPr>
            <a:xfrm>
              <a:off x="0" y="0"/>
              <a:ext cx="3995667" cy="2940348"/>
            </a:xfrm>
            <a:prstGeom prst="rect">
              <a:avLst/>
            </a:prstGeom>
          </p:spPr>
        </p:pic>
      </p:grpSp>
      <p:grpSp>
        <p:nvGrpSpPr>
          <p:cNvPr id="22" name="Group 22"/>
          <p:cNvGrpSpPr/>
          <p:nvPr/>
        </p:nvGrpSpPr>
        <p:grpSpPr>
          <a:xfrm>
            <a:off x="5847359" y="3276155"/>
            <a:ext cx="2996750" cy="2205261"/>
            <a:chOff x="0" y="0"/>
            <a:chExt cx="3995667" cy="2940348"/>
          </a:xfrm>
        </p:grpSpPr>
        <p:pic>
          <p:nvPicPr>
            <p:cNvPr id="23" name="Picture 23"/>
            <p:cNvPicPr>
              <a:picLocks noChangeAspect="1"/>
            </p:cNvPicPr>
            <p:nvPr/>
          </p:nvPicPr>
          <p:blipFill>
            <a:blip r:embed="rId11"/>
            <a:srcRect t="11183" b="15228"/>
            <a:stretch>
              <a:fillRect/>
            </a:stretch>
          </p:blipFill>
          <p:spPr>
            <a:xfrm>
              <a:off x="0" y="0"/>
              <a:ext cx="3995667" cy="2940348"/>
            </a:xfrm>
            <a:prstGeom prst="rect">
              <a:avLst/>
            </a:prstGeom>
          </p:spPr>
        </p:pic>
      </p:grpSp>
      <p:grpSp>
        <p:nvGrpSpPr>
          <p:cNvPr id="24" name="Group 24"/>
          <p:cNvGrpSpPr/>
          <p:nvPr/>
        </p:nvGrpSpPr>
        <p:grpSpPr>
          <a:xfrm>
            <a:off x="5847359" y="6099476"/>
            <a:ext cx="2996750" cy="2205261"/>
            <a:chOff x="0" y="0"/>
            <a:chExt cx="3995667" cy="2940348"/>
          </a:xfrm>
        </p:grpSpPr>
        <p:pic>
          <p:nvPicPr>
            <p:cNvPr id="25" name="Picture 25"/>
            <p:cNvPicPr>
              <a:picLocks noChangeAspect="1"/>
            </p:cNvPicPr>
            <p:nvPr/>
          </p:nvPicPr>
          <p:blipFill>
            <a:blip r:embed="rId12"/>
            <a:srcRect t="16686" b="9966"/>
            <a:stretch>
              <a:fillRect/>
            </a:stretch>
          </p:blipFill>
          <p:spPr>
            <a:xfrm>
              <a:off x="0" y="0"/>
              <a:ext cx="3995667" cy="2940348"/>
            </a:xfrm>
            <a:prstGeom prst="rect">
              <a:avLst/>
            </a:prstGeom>
          </p:spPr>
        </p:pic>
      </p:grpSp>
      <p:sp>
        <p:nvSpPr>
          <p:cNvPr id="26" name="TextBox 26"/>
          <p:cNvSpPr txBox="1"/>
          <p:nvPr/>
        </p:nvSpPr>
        <p:spPr>
          <a:xfrm>
            <a:off x="1127035" y="1522605"/>
            <a:ext cx="9440648" cy="822868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6620"/>
              </a:lnSpc>
            </a:pPr>
            <a:r>
              <a:rPr lang="en-US" sz="4728">
                <a:solidFill>
                  <a:srgbClr val="000000"/>
                </a:solidFill>
                <a:latin typeface="Roboto Condensed"/>
                <a:ea typeface="Roboto Condensed"/>
                <a:cs typeface="Roboto Condensed"/>
                <a:sym typeface="Roboto Condensed"/>
              </a:rPr>
              <a:t>YİYECEK &amp; İÇECEK</a:t>
            </a:r>
          </a:p>
        </p:txBody>
      </p:sp>
      <p:sp>
        <p:nvSpPr>
          <p:cNvPr id="27" name="TextBox 27"/>
          <p:cNvSpPr txBox="1"/>
          <p:nvPr/>
        </p:nvSpPr>
        <p:spPr>
          <a:xfrm>
            <a:off x="2322358" y="5571833"/>
            <a:ext cx="2021041" cy="345479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marL="0" lvl="0" indent="0" algn="l">
              <a:lnSpc>
                <a:spcPts val="2940"/>
              </a:lnSpc>
              <a:spcBef>
                <a:spcPct val="0"/>
              </a:spcBef>
            </a:pPr>
            <a:r>
              <a:rPr lang="en-US" sz="2100" b="1" dirty="0">
                <a:solidFill>
                  <a:srgbClr val="FFFFFF"/>
                </a:solidFill>
                <a:latin typeface="Montserrat Bold"/>
                <a:ea typeface="Montserrat Bold"/>
                <a:cs typeface="Montserrat Bold"/>
                <a:sym typeface="Montserrat Bold"/>
              </a:rPr>
              <a:t>Pamuk Şeker</a:t>
            </a:r>
          </a:p>
        </p:txBody>
      </p:sp>
      <p:sp>
        <p:nvSpPr>
          <p:cNvPr id="28" name="TextBox 28"/>
          <p:cNvSpPr txBox="1"/>
          <p:nvPr/>
        </p:nvSpPr>
        <p:spPr>
          <a:xfrm>
            <a:off x="10735465" y="6222105"/>
            <a:ext cx="2518505" cy="345479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marL="0" lvl="0" indent="0" algn="l">
              <a:lnSpc>
                <a:spcPts val="2940"/>
              </a:lnSpc>
              <a:spcBef>
                <a:spcPct val="0"/>
              </a:spcBef>
            </a:pPr>
            <a:r>
              <a:rPr lang="en-US" sz="2100" b="1" dirty="0" err="1">
                <a:solidFill>
                  <a:srgbClr val="FFFFFF"/>
                </a:solidFill>
                <a:latin typeface="Montserrat Bold"/>
                <a:ea typeface="Montserrat Bold"/>
                <a:cs typeface="Montserrat Bold"/>
                <a:sym typeface="Montserrat Bold"/>
              </a:rPr>
              <a:t>Osmanlı</a:t>
            </a:r>
            <a:r>
              <a:rPr lang="en-US" sz="2100" b="1" dirty="0">
                <a:solidFill>
                  <a:srgbClr val="FFFFFF"/>
                </a:solidFill>
                <a:latin typeface="Montserrat Bold"/>
                <a:ea typeface="Montserrat Bold"/>
                <a:cs typeface="Montserrat Bold"/>
                <a:sym typeface="Montserrat Bold"/>
              </a:rPr>
              <a:t> </a:t>
            </a:r>
            <a:r>
              <a:rPr lang="en-US" sz="2100" b="1" dirty="0" err="1">
                <a:solidFill>
                  <a:srgbClr val="FFFFFF"/>
                </a:solidFill>
                <a:latin typeface="Montserrat Bold"/>
                <a:ea typeface="Montserrat Bold"/>
                <a:cs typeface="Montserrat Bold"/>
                <a:sym typeface="Montserrat Bold"/>
              </a:rPr>
              <a:t>Macunu</a:t>
            </a:r>
            <a:endParaRPr lang="en-US" sz="2100" b="1" dirty="0">
              <a:solidFill>
                <a:srgbClr val="FFFFFF"/>
              </a:solidFill>
              <a:latin typeface="Montserrat Bold"/>
              <a:ea typeface="Montserrat Bold"/>
              <a:cs typeface="Montserrat Bold"/>
              <a:sym typeface="Montserrat Bold"/>
            </a:endParaRPr>
          </a:p>
        </p:txBody>
      </p:sp>
      <p:sp>
        <p:nvSpPr>
          <p:cNvPr id="29" name="TextBox 29"/>
          <p:cNvSpPr txBox="1"/>
          <p:nvPr/>
        </p:nvSpPr>
        <p:spPr>
          <a:xfrm>
            <a:off x="14636046" y="6212044"/>
            <a:ext cx="1506379" cy="356234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0" lvl="0" indent="0" algn="l">
              <a:lnSpc>
                <a:spcPts val="2940"/>
              </a:lnSpc>
              <a:spcBef>
                <a:spcPct val="0"/>
              </a:spcBef>
            </a:pPr>
            <a:r>
              <a:rPr lang="en-US" sz="2100" b="1">
                <a:solidFill>
                  <a:srgbClr val="FFFFFF"/>
                </a:solidFill>
                <a:latin typeface="Montserrat Bold"/>
                <a:ea typeface="Montserrat Bold"/>
                <a:cs typeface="Montserrat Bold"/>
                <a:sym typeface="Montserrat Bold"/>
              </a:rPr>
              <a:t>Dondurma</a:t>
            </a:r>
          </a:p>
        </p:txBody>
      </p:sp>
      <p:sp>
        <p:nvSpPr>
          <p:cNvPr id="30" name="TextBox 30"/>
          <p:cNvSpPr txBox="1"/>
          <p:nvPr/>
        </p:nvSpPr>
        <p:spPr>
          <a:xfrm>
            <a:off x="2678534" y="8390462"/>
            <a:ext cx="1159669" cy="356234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0" lvl="0" indent="0" algn="l">
              <a:lnSpc>
                <a:spcPts val="2940"/>
              </a:lnSpc>
              <a:spcBef>
                <a:spcPct val="0"/>
              </a:spcBef>
            </a:pPr>
            <a:r>
              <a:rPr lang="en-US" sz="2100" b="1">
                <a:solidFill>
                  <a:srgbClr val="FFFFFF"/>
                </a:solidFill>
                <a:latin typeface="Montserrat Bold"/>
                <a:ea typeface="Montserrat Bold"/>
                <a:cs typeface="Montserrat Bold"/>
                <a:sym typeface="Montserrat Bold"/>
              </a:rPr>
              <a:t>Şerbetçi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6541466" y="8390461"/>
            <a:ext cx="1706597" cy="345479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marL="0" lvl="0" indent="0" algn="l">
              <a:lnSpc>
                <a:spcPts val="2940"/>
              </a:lnSpc>
              <a:spcBef>
                <a:spcPct val="0"/>
              </a:spcBef>
            </a:pPr>
            <a:r>
              <a:rPr lang="en-US" sz="2100" b="1" dirty="0" err="1">
                <a:solidFill>
                  <a:srgbClr val="FFFFFF"/>
                </a:solidFill>
                <a:latin typeface="Montserrat Bold"/>
                <a:ea typeface="Montserrat Bold"/>
                <a:cs typeface="Montserrat Bold"/>
                <a:sym typeface="Montserrat Bold"/>
              </a:rPr>
              <a:t>Kağıt</a:t>
            </a:r>
            <a:r>
              <a:rPr lang="en-US" sz="2100" b="1" dirty="0">
                <a:solidFill>
                  <a:srgbClr val="FFFFFF"/>
                </a:solidFill>
                <a:latin typeface="Montserrat Bold"/>
                <a:ea typeface="Montserrat Bold"/>
                <a:cs typeface="Montserrat Bold"/>
                <a:sym typeface="Montserrat Bold"/>
              </a:rPr>
              <a:t> </a:t>
            </a:r>
            <a:r>
              <a:rPr lang="en-US" sz="2100" b="1" dirty="0" err="1">
                <a:solidFill>
                  <a:srgbClr val="FFFFFF"/>
                </a:solidFill>
                <a:latin typeface="Montserrat Bold"/>
                <a:ea typeface="Montserrat Bold"/>
                <a:cs typeface="Montserrat Bold"/>
                <a:sym typeface="Montserrat Bold"/>
              </a:rPr>
              <a:t>Helva</a:t>
            </a:r>
            <a:endParaRPr lang="en-US" sz="2100" b="1" dirty="0">
              <a:solidFill>
                <a:srgbClr val="FFFFFF"/>
              </a:solidFill>
              <a:latin typeface="Montserrat Bold"/>
              <a:ea typeface="Montserrat Bold"/>
              <a:cs typeface="Montserrat Bold"/>
              <a:sym typeface="Montserrat Bold"/>
            </a:endParaRPr>
          </a:p>
        </p:txBody>
      </p:sp>
      <p:sp>
        <p:nvSpPr>
          <p:cNvPr id="32" name="TextBox 32"/>
          <p:cNvSpPr txBox="1"/>
          <p:nvPr/>
        </p:nvSpPr>
        <p:spPr>
          <a:xfrm>
            <a:off x="6696307" y="5593279"/>
            <a:ext cx="1298853" cy="356234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0" lvl="0" indent="0" algn="ctr">
              <a:lnSpc>
                <a:spcPts val="2940"/>
              </a:lnSpc>
              <a:spcBef>
                <a:spcPct val="0"/>
              </a:spcBef>
            </a:pPr>
            <a:r>
              <a:rPr lang="en-US" sz="2100" b="1">
                <a:solidFill>
                  <a:srgbClr val="FFFFFF"/>
                </a:solidFill>
                <a:latin typeface="Montserrat Bold"/>
                <a:ea typeface="Montserrat Bold"/>
                <a:cs typeface="Montserrat Bold"/>
                <a:sym typeface="Montserrat Bold"/>
              </a:rPr>
              <a:t>Pop Corn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11009726" y="9022617"/>
            <a:ext cx="1810464" cy="356234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0" lvl="0" indent="0" algn="l">
              <a:lnSpc>
                <a:spcPts val="2940"/>
              </a:lnSpc>
              <a:spcBef>
                <a:spcPct val="0"/>
              </a:spcBef>
            </a:pPr>
            <a:r>
              <a:rPr lang="en-US" sz="2100" b="1">
                <a:solidFill>
                  <a:srgbClr val="FFFFFF"/>
                </a:solidFill>
                <a:latin typeface="Montserrat Bold"/>
                <a:ea typeface="Montserrat Bold"/>
                <a:cs typeface="Montserrat Bold"/>
                <a:sym typeface="Montserrat Bold"/>
              </a:rPr>
              <a:t>Türk Kahvesi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14370954" y="9022617"/>
            <a:ext cx="2088246" cy="345479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marL="0" lvl="0" indent="0" algn="l">
              <a:lnSpc>
                <a:spcPts val="2940"/>
              </a:lnSpc>
              <a:spcBef>
                <a:spcPct val="0"/>
              </a:spcBef>
            </a:pPr>
            <a:r>
              <a:rPr lang="en-US" sz="2100" b="1" dirty="0" err="1">
                <a:solidFill>
                  <a:srgbClr val="FFFFFF"/>
                </a:solidFill>
                <a:latin typeface="Montserrat Bold"/>
                <a:ea typeface="Montserrat Bold"/>
                <a:cs typeface="Montserrat Bold"/>
                <a:sym typeface="Montserrat Bold"/>
              </a:rPr>
              <a:t>Bardakta</a:t>
            </a:r>
            <a:r>
              <a:rPr lang="en-US" sz="2100" b="1" dirty="0">
                <a:solidFill>
                  <a:srgbClr val="FFFFFF"/>
                </a:solidFill>
                <a:latin typeface="Montserrat Bold"/>
                <a:ea typeface="Montserrat Bold"/>
                <a:cs typeface="Montserrat Bold"/>
                <a:sym typeface="Montserrat Bold"/>
              </a:rPr>
              <a:t> </a:t>
            </a:r>
            <a:r>
              <a:rPr lang="en-US" sz="2100" b="1" dirty="0" err="1">
                <a:solidFill>
                  <a:srgbClr val="FFFFFF"/>
                </a:solidFill>
                <a:latin typeface="Montserrat Bold"/>
                <a:ea typeface="Montserrat Bold"/>
                <a:cs typeface="Montserrat Bold"/>
                <a:sym typeface="Montserrat Bold"/>
              </a:rPr>
              <a:t>Mısır</a:t>
            </a:r>
            <a:endParaRPr lang="en-US" sz="2100" b="1" dirty="0">
              <a:solidFill>
                <a:srgbClr val="FFFFFF"/>
              </a:solidFill>
              <a:latin typeface="Montserrat Bold"/>
              <a:ea typeface="Montserrat Bold"/>
              <a:cs typeface="Montserrat Bold"/>
              <a:sym typeface="Montserrat Bold"/>
            </a:endParaRPr>
          </a:p>
        </p:txBody>
      </p:sp>
    </p:spTree>
  </p:cSld>
  <p:clrMapOvr>
    <a:masterClrMapping/>
  </p:clrMapOvr>
</p:sld>
</file>

<file path=ppt/slides/slide1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2"/>
          <p:cNvGrpSpPr/>
          <p:nvPr/>
        </p:nvGrpSpPr>
        <p:grpSpPr>
          <a:xfrm>
            <a:off x="8248064" y="3475906"/>
            <a:ext cx="9034674" cy="6204868"/>
            <a:chOff x="0" y="0"/>
            <a:chExt cx="2379503" cy="1634204"/>
          </a:xfrm>
        </p:grpSpPr>
        <p:sp>
          <p:nvSpPr>
            <p:cNvPr id="3" name="Freeform 3"/>
            <p:cNvSpPr/>
            <p:nvPr/>
          </p:nvSpPr>
          <p:spPr>
            <a:xfrm>
              <a:off x="0" y="0"/>
              <a:ext cx="2379503" cy="1634204"/>
            </a:xfrm>
            <a:custGeom>
              <a:avLst/>
              <a:gdLst/>
              <a:ahLst/>
              <a:cxnLst/>
              <a:rect l="l" t="t" r="r" b="b"/>
              <a:pathLst>
                <a:path w="2379503" h="1634204">
                  <a:moveTo>
                    <a:pt x="0" y="0"/>
                  </a:moveTo>
                  <a:lnTo>
                    <a:pt x="2379503" y="0"/>
                  </a:lnTo>
                  <a:lnTo>
                    <a:pt x="2379503" y="1634204"/>
                  </a:lnTo>
                  <a:lnTo>
                    <a:pt x="0" y="1634204"/>
                  </a:lnTo>
                  <a:close/>
                </a:path>
              </a:pathLst>
            </a:custGeom>
            <a:solidFill>
              <a:srgbClr val="38283E"/>
            </a:solidFill>
          </p:spPr>
          <p:txBody>
            <a:bodyPr/>
            <a:lstStyle/>
            <a:p>
              <a:endParaRPr lang="tr-TR"/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0" y="-57150"/>
              <a:ext cx="2379503" cy="1691354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3723"/>
                </a:lnSpc>
              </a:pPr>
              <a:endParaRPr/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851334" y="2938294"/>
            <a:ext cx="9341162" cy="5979549"/>
            <a:chOff x="0" y="0"/>
            <a:chExt cx="2460224" cy="1574861"/>
          </a:xfrm>
        </p:grpSpPr>
        <p:sp>
          <p:nvSpPr>
            <p:cNvPr id="6" name="Freeform 6"/>
            <p:cNvSpPr/>
            <p:nvPr/>
          </p:nvSpPr>
          <p:spPr>
            <a:xfrm>
              <a:off x="0" y="0"/>
              <a:ext cx="2460224" cy="1574861"/>
            </a:xfrm>
            <a:custGeom>
              <a:avLst/>
              <a:gdLst/>
              <a:ahLst/>
              <a:cxnLst/>
              <a:rect l="l" t="t" r="r" b="b"/>
              <a:pathLst>
                <a:path w="2460224" h="1574861">
                  <a:moveTo>
                    <a:pt x="0" y="0"/>
                  </a:moveTo>
                  <a:lnTo>
                    <a:pt x="2460224" y="0"/>
                  </a:lnTo>
                  <a:lnTo>
                    <a:pt x="2460224" y="1574861"/>
                  </a:lnTo>
                  <a:lnTo>
                    <a:pt x="0" y="1574861"/>
                  </a:lnTo>
                  <a:close/>
                </a:path>
              </a:pathLst>
            </a:custGeom>
            <a:solidFill>
              <a:srgbClr val="ED1C24"/>
            </a:solidFill>
          </p:spPr>
          <p:txBody>
            <a:bodyPr/>
            <a:lstStyle/>
            <a:p>
              <a:endParaRPr lang="tr-TR"/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0" y="-38100"/>
              <a:ext cx="2460224" cy="1612961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940"/>
                </a:lnSpc>
              </a:pPr>
              <a:endParaRPr/>
            </a:p>
          </p:txBody>
        </p:sp>
      </p:grpSp>
      <p:sp>
        <p:nvSpPr>
          <p:cNvPr id="8" name="Freeform 8"/>
          <p:cNvSpPr/>
          <p:nvPr/>
        </p:nvSpPr>
        <p:spPr>
          <a:xfrm>
            <a:off x="16052795" y="596667"/>
            <a:ext cx="1216708" cy="1216708"/>
          </a:xfrm>
          <a:custGeom>
            <a:avLst/>
            <a:gdLst/>
            <a:ahLst/>
            <a:cxnLst/>
            <a:rect l="l" t="t" r="r" b="b"/>
            <a:pathLst>
              <a:path w="1216708" h="1216708">
                <a:moveTo>
                  <a:pt x="0" y="0"/>
                </a:moveTo>
                <a:lnTo>
                  <a:pt x="1216708" y="0"/>
                </a:lnTo>
                <a:lnTo>
                  <a:pt x="1216708" y="1216708"/>
                </a:lnTo>
                <a:lnTo>
                  <a:pt x="0" y="1216708"/>
                </a:lnTo>
                <a:lnTo>
                  <a:pt x="0" y="0"/>
                </a:lnTo>
                <a:close/>
              </a:path>
            </a:pathLst>
          </a:custGeom>
          <a:blipFill>
            <a:blip r:embed="rId2"/>
            <a:stretch>
              <a:fillRect/>
            </a:stretch>
          </a:blipFill>
          <a:ln cap="sq">
            <a:noFill/>
            <a:prstDash val="solid"/>
            <a:miter/>
          </a:ln>
        </p:spPr>
        <p:txBody>
          <a:bodyPr/>
          <a:lstStyle/>
          <a:p>
            <a:endParaRPr lang="tr-TR"/>
          </a:p>
        </p:txBody>
      </p:sp>
      <p:sp>
        <p:nvSpPr>
          <p:cNvPr id="9" name="Freeform 9"/>
          <p:cNvSpPr/>
          <p:nvPr/>
        </p:nvSpPr>
        <p:spPr>
          <a:xfrm>
            <a:off x="851334" y="596667"/>
            <a:ext cx="2061427" cy="2061427"/>
          </a:xfrm>
          <a:custGeom>
            <a:avLst/>
            <a:gdLst/>
            <a:ahLst/>
            <a:cxnLst/>
            <a:rect l="l" t="t" r="r" b="b"/>
            <a:pathLst>
              <a:path w="2061427" h="2061427">
                <a:moveTo>
                  <a:pt x="0" y="0"/>
                </a:moveTo>
                <a:lnTo>
                  <a:pt x="2061428" y="0"/>
                </a:lnTo>
                <a:lnTo>
                  <a:pt x="2061428" y="2061427"/>
                </a:lnTo>
                <a:lnTo>
                  <a:pt x="0" y="2061427"/>
                </a:lnTo>
                <a:lnTo>
                  <a:pt x="0" y="0"/>
                </a:lnTo>
                <a:close/>
              </a:path>
            </a:pathLst>
          </a:custGeom>
          <a:blipFill>
            <a:blip r:embed="rId3">
              <a:extLst>
                <a:ext uri="{96DAC541-7B7A-43D3-8B79-37D633B846F1}">
                  <asvg:svgBlip xmlns:asvg="http://schemas.microsoft.com/office/drawing/2016/SVG/main" r:embed="rId4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tr-TR"/>
          </a:p>
        </p:txBody>
      </p:sp>
      <p:grpSp>
        <p:nvGrpSpPr>
          <p:cNvPr id="10" name="Group 10"/>
          <p:cNvGrpSpPr/>
          <p:nvPr/>
        </p:nvGrpSpPr>
        <p:grpSpPr>
          <a:xfrm>
            <a:off x="10421096" y="3894215"/>
            <a:ext cx="2987724" cy="2205261"/>
            <a:chOff x="0" y="0"/>
            <a:chExt cx="3983632" cy="2940348"/>
          </a:xfrm>
        </p:grpSpPr>
        <p:pic>
          <p:nvPicPr>
            <p:cNvPr id="11" name="Picture 11"/>
            <p:cNvPicPr>
              <a:picLocks noChangeAspect="1"/>
            </p:cNvPicPr>
            <p:nvPr/>
          </p:nvPicPr>
          <p:blipFill>
            <a:blip r:embed="rId5"/>
            <a:srcRect b="26189"/>
            <a:stretch>
              <a:fillRect/>
            </a:stretch>
          </p:blipFill>
          <p:spPr>
            <a:xfrm>
              <a:off x="0" y="0"/>
              <a:ext cx="3983632" cy="2940348"/>
            </a:xfrm>
            <a:prstGeom prst="rect">
              <a:avLst/>
            </a:prstGeom>
          </p:spPr>
        </p:pic>
      </p:grpSp>
      <p:grpSp>
        <p:nvGrpSpPr>
          <p:cNvPr id="12" name="Group 12"/>
          <p:cNvGrpSpPr/>
          <p:nvPr/>
        </p:nvGrpSpPr>
        <p:grpSpPr>
          <a:xfrm>
            <a:off x="13890861" y="3894215"/>
            <a:ext cx="2996750" cy="2205261"/>
            <a:chOff x="0" y="0"/>
            <a:chExt cx="3995667" cy="2940348"/>
          </a:xfrm>
        </p:grpSpPr>
        <p:pic>
          <p:nvPicPr>
            <p:cNvPr id="13" name="Picture 13"/>
            <p:cNvPicPr>
              <a:picLocks noChangeAspect="1"/>
            </p:cNvPicPr>
            <p:nvPr/>
          </p:nvPicPr>
          <p:blipFill>
            <a:blip r:embed="rId6"/>
            <a:srcRect t="1743" b="24667"/>
            <a:stretch>
              <a:fillRect/>
            </a:stretch>
          </p:blipFill>
          <p:spPr>
            <a:xfrm>
              <a:off x="0" y="0"/>
              <a:ext cx="3995667" cy="2940348"/>
            </a:xfrm>
            <a:prstGeom prst="rect">
              <a:avLst/>
            </a:prstGeom>
          </p:spPr>
        </p:pic>
      </p:grpSp>
      <p:grpSp>
        <p:nvGrpSpPr>
          <p:cNvPr id="14" name="Group 14"/>
          <p:cNvGrpSpPr/>
          <p:nvPr/>
        </p:nvGrpSpPr>
        <p:grpSpPr>
          <a:xfrm>
            <a:off x="13890861" y="6718947"/>
            <a:ext cx="2996750" cy="2198896"/>
            <a:chOff x="0" y="0"/>
            <a:chExt cx="3995667" cy="2931861"/>
          </a:xfrm>
        </p:grpSpPr>
        <p:pic>
          <p:nvPicPr>
            <p:cNvPr id="15" name="Picture 15"/>
            <p:cNvPicPr>
              <a:picLocks noChangeAspect="1"/>
            </p:cNvPicPr>
            <p:nvPr/>
          </p:nvPicPr>
          <p:blipFill>
            <a:blip r:embed="rId7"/>
            <a:srcRect t="20823" b="6038"/>
            <a:stretch>
              <a:fillRect/>
            </a:stretch>
          </p:blipFill>
          <p:spPr>
            <a:xfrm>
              <a:off x="0" y="0"/>
              <a:ext cx="3995667" cy="2931861"/>
            </a:xfrm>
            <a:prstGeom prst="rect">
              <a:avLst/>
            </a:prstGeom>
          </p:spPr>
        </p:pic>
      </p:grpSp>
      <p:grpSp>
        <p:nvGrpSpPr>
          <p:cNvPr id="16" name="Group 16"/>
          <p:cNvGrpSpPr/>
          <p:nvPr/>
        </p:nvGrpSpPr>
        <p:grpSpPr>
          <a:xfrm>
            <a:off x="10421096" y="6718947"/>
            <a:ext cx="2987724" cy="2198896"/>
            <a:chOff x="0" y="0"/>
            <a:chExt cx="3983632" cy="2931861"/>
          </a:xfrm>
        </p:grpSpPr>
        <p:pic>
          <p:nvPicPr>
            <p:cNvPr id="17" name="Picture 17"/>
            <p:cNvPicPr>
              <a:picLocks noChangeAspect="1"/>
            </p:cNvPicPr>
            <p:nvPr/>
          </p:nvPicPr>
          <p:blipFill>
            <a:blip r:embed="rId8"/>
            <a:srcRect t="11848" b="14553"/>
            <a:stretch>
              <a:fillRect/>
            </a:stretch>
          </p:blipFill>
          <p:spPr>
            <a:xfrm>
              <a:off x="0" y="0"/>
              <a:ext cx="3983632" cy="2931861"/>
            </a:xfrm>
            <a:prstGeom prst="rect">
              <a:avLst/>
            </a:prstGeom>
          </p:spPr>
        </p:pic>
      </p:grpSp>
      <p:grpSp>
        <p:nvGrpSpPr>
          <p:cNvPr id="18" name="Group 18"/>
          <p:cNvGrpSpPr/>
          <p:nvPr/>
        </p:nvGrpSpPr>
        <p:grpSpPr>
          <a:xfrm>
            <a:off x="1759994" y="6099476"/>
            <a:ext cx="2996750" cy="2205261"/>
            <a:chOff x="0" y="0"/>
            <a:chExt cx="3995667" cy="2940348"/>
          </a:xfrm>
        </p:grpSpPr>
        <p:pic>
          <p:nvPicPr>
            <p:cNvPr id="19" name="Picture 19"/>
            <p:cNvPicPr>
              <a:picLocks noChangeAspect="1"/>
            </p:cNvPicPr>
            <p:nvPr/>
          </p:nvPicPr>
          <p:blipFill>
            <a:blip r:embed="rId9"/>
            <a:srcRect t="6463" b="19948"/>
            <a:stretch>
              <a:fillRect/>
            </a:stretch>
          </p:blipFill>
          <p:spPr>
            <a:xfrm>
              <a:off x="0" y="0"/>
              <a:ext cx="3995667" cy="2940348"/>
            </a:xfrm>
            <a:prstGeom prst="rect">
              <a:avLst/>
            </a:prstGeom>
          </p:spPr>
        </p:pic>
      </p:grpSp>
      <p:grpSp>
        <p:nvGrpSpPr>
          <p:cNvPr id="20" name="Group 20"/>
          <p:cNvGrpSpPr/>
          <p:nvPr/>
        </p:nvGrpSpPr>
        <p:grpSpPr>
          <a:xfrm>
            <a:off x="1759994" y="3276155"/>
            <a:ext cx="2996750" cy="2205261"/>
            <a:chOff x="0" y="0"/>
            <a:chExt cx="3995667" cy="2940348"/>
          </a:xfrm>
        </p:grpSpPr>
        <p:pic>
          <p:nvPicPr>
            <p:cNvPr id="21" name="Picture 21"/>
            <p:cNvPicPr>
              <a:picLocks noChangeAspect="1"/>
            </p:cNvPicPr>
            <p:nvPr/>
          </p:nvPicPr>
          <p:blipFill>
            <a:blip r:embed="rId10"/>
            <a:srcRect t="9160" b="17251"/>
            <a:stretch>
              <a:fillRect/>
            </a:stretch>
          </p:blipFill>
          <p:spPr>
            <a:xfrm>
              <a:off x="0" y="0"/>
              <a:ext cx="3995667" cy="2940348"/>
            </a:xfrm>
            <a:prstGeom prst="rect">
              <a:avLst/>
            </a:prstGeom>
          </p:spPr>
        </p:pic>
      </p:grpSp>
      <p:grpSp>
        <p:nvGrpSpPr>
          <p:cNvPr id="22" name="Group 22"/>
          <p:cNvGrpSpPr/>
          <p:nvPr/>
        </p:nvGrpSpPr>
        <p:grpSpPr>
          <a:xfrm>
            <a:off x="5847359" y="3276155"/>
            <a:ext cx="2996750" cy="2205261"/>
            <a:chOff x="0" y="0"/>
            <a:chExt cx="3995667" cy="2940348"/>
          </a:xfrm>
        </p:grpSpPr>
        <p:pic>
          <p:nvPicPr>
            <p:cNvPr id="23" name="Picture 23"/>
            <p:cNvPicPr>
              <a:picLocks noChangeAspect="1"/>
            </p:cNvPicPr>
            <p:nvPr/>
          </p:nvPicPr>
          <p:blipFill>
            <a:blip r:embed="rId11"/>
            <a:srcRect t="13205" b="13205"/>
            <a:stretch>
              <a:fillRect/>
            </a:stretch>
          </p:blipFill>
          <p:spPr>
            <a:xfrm>
              <a:off x="0" y="0"/>
              <a:ext cx="3995667" cy="2940348"/>
            </a:xfrm>
            <a:prstGeom prst="rect">
              <a:avLst/>
            </a:prstGeom>
          </p:spPr>
        </p:pic>
      </p:grpSp>
      <p:grpSp>
        <p:nvGrpSpPr>
          <p:cNvPr id="24" name="Group 24"/>
          <p:cNvGrpSpPr/>
          <p:nvPr/>
        </p:nvGrpSpPr>
        <p:grpSpPr>
          <a:xfrm>
            <a:off x="5847359" y="6099476"/>
            <a:ext cx="2996750" cy="2205261"/>
            <a:chOff x="0" y="0"/>
            <a:chExt cx="3995667" cy="2940348"/>
          </a:xfrm>
        </p:grpSpPr>
        <p:pic>
          <p:nvPicPr>
            <p:cNvPr id="25" name="Picture 25"/>
            <p:cNvPicPr>
              <a:picLocks noChangeAspect="1"/>
            </p:cNvPicPr>
            <p:nvPr/>
          </p:nvPicPr>
          <p:blipFill>
            <a:blip r:embed="rId12"/>
            <a:srcRect t="17925" b="8486"/>
            <a:stretch>
              <a:fillRect/>
            </a:stretch>
          </p:blipFill>
          <p:spPr>
            <a:xfrm>
              <a:off x="0" y="0"/>
              <a:ext cx="3995667" cy="2940348"/>
            </a:xfrm>
            <a:prstGeom prst="rect">
              <a:avLst/>
            </a:prstGeom>
          </p:spPr>
        </p:pic>
      </p:grpSp>
      <p:sp>
        <p:nvSpPr>
          <p:cNvPr id="26" name="TextBox 26"/>
          <p:cNvSpPr txBox="1"/>
          <p:nvPr/>
        </p:nvSpPr>
        <p:spPr>
          <a:xfrm>
            <a:off x="1127035" y="1522605"/>
            <a:ext cx="9440648" cy="822868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6620"/>
              </a:lnSpc>
            </a:pPr>
            <a:r>
              <a:rPr lang="en-US" sz="4728">
                <a:solidFill>
                  <a:srgbClr val="000000"/>
                </a:solidFill>
                <a:latin typeface="Roboto Condensed"/>
                <a:ea typeface="Roboto Condensed"/>
                <a:cs typeface="Roboto Condensed"/>
                <a:sym typeface="Roboto Condensed"/>
              </a:rPr>
              <a:t>YİYECEK &amp; İÇECEK</a:t>
            </a:r>
          </a:p>
        </p:txBody>
      </p:sp>
      <p:sp>
        <p:nvSpPr>
          <p:cNvPr id="27" name="TextBox 27"/>
          <p:cNvSpPr txBox="1"/>
          <p:nvPr/>
        </p:nvSpPr>
        <p:spPr>
          <a:xfrm>
            <a:off x="2650019" y="5571834"/>
            <a:ext cx="1216700" cy="356234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0" lvl="0" indent="0" algn="l">
              <a:lnSpc>
                <a:spcPts val="2940"/>
              </a:lnSpc>
              <a:spcBef>
                <a:spcPct val="0"/>
              </a:spcBef>
            </a:pPr>
            <a:r>
              <a:rPr lang="en-US" sz="2100" b="1">
                <a:solidFill>
                  <a:srgbClr val="FFFFFF"/>
                </a:solidFill>
                <a:latin typeface="Montserrat Bold"/>
                <a:ea typeface="Montserrat Bold"/>
                <a:cs typeface="Montserrat Bold"/>
                <a:sym typeface="Montserrat Bold"/>
              </a:rPr>
              <a:t>Süt Mısır</a:t>
            </a:r>
          </a:p>
        </p:txBody>
      </p:sp>
      <p:sp>
        <p:nvSpPr>
          <p:cNvPr id="28" name="TextBox 28"/>
          <p:cNvSpPr txBox="1"/>
          <p:nvPr/>
        </p:nvSpPr>
        <p:spPr>
          <a:xfrm>
            <a:off x="11456090" y="6222106"/>
            <a:ext cx="1040709" cy="342652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marL="0" lvl="0" indent="0" algn="ctr">
              <a:lnSpc>
                <a:spcPts val="2940"/>
              </a:lnSpc>
              <a:spcBef>
                <a:spcPct val="0"/>
              </a:spcBef>
            </a:pPr>
            <a:r>
              <a:rPr lang="en-US" sz="2100" b="1" dirty="0" err="1">
                <a:solidFill>
                  <a:srgbClr val="FFFFFF"/>
                </a:solidFill>
                <a:latin typeface="Montserrat Bold"/>
                <a:ea typeface="Montserrat Bold"/>
                <a:cs typeface="Montserrat Bold"/>
                <a:sym typeface="Montserrat Bold"/>
              </a:rPr>
              <a:t>Pilavcı</a:t>
            </a:r>
            <a:endParaRPr lang="en-US" sz="2100" b="1" dirty="0">
              <a:solidFill>
                <a:srgbClr val="FFFFFF"/>
              </a:solidFill>
              <a:latin typeface="Montserrat Bold"/>
              <a:ea typeface="Montserrat Bold"/>
              <a:cs typeface="Montserrat Bold"/>
              <a:sym typeface="Montserrat Bold"/>
            </a:endParaRPr>
          </a:p>
        </p:txBody>
      </p:sp>
      <p:sp>
        <p:nvSpPr>
          <p:cNvPr id="29" name="TextBox 29"/>
          <p:cNvSpPr txBox="1"/>
          <p:nvPr/>
        </p:nvSpPr>
        <p:spPr>
          <a:xfrm>
            <a:off x="14954777" y="6212044"/>
            <a:ext cx="1033342" cy="352714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marL="0" lvl="0" indent="0" algn="l">
              <a:lnSpc>
                <a:spcPts val="2940"/>
              </a:lnSpc>
              <a:spcBef>
                <a:spcPct val="0"/>
              </a:spcBef>
            </a:pPr>
            <a:r>
              <a:rPr lang="en-US" sz="2100" b="1" dirty="0" err="1">
                <a:solidFill>
                  <a:srgbClr val="FFFFFF"/>
                </a:solidFill>
                <a:latin typeface="Montserrat Bold"/>
                <a:ea typeface="Montserrat Bold"/>
                <a:cs typeface="Montserrat Bold"/>
                <a:sym typeface="Montserrat Bold"/>
              </a:rPr>
              <a:t>Sosisli</a:t>
            </a:r>
            <a:endParaRPr lang="en-US" sz="2100" b="1" dirty="0">
              <a:solidFill>
                <a:srgbClr val="FFFFFF"/>
              </a:solidFill>
              <a:latin typeface="Montserrat Bold"/>
              <a:ea typeface="Montserrat Bold"/>
              <a:cs typeface="Montserrat Bold"/>
              <a:sym typeface="Montserrat Bold"/>
            </a:endParaRPr>
          </a:p>
        </p:txBody>
      </p:sp>
      <p:sp>
        <p:nvSpPr>
          <p:cNvPr id="30" name="TextBox 30"/>
          <p:cNvSpPr txBox="1"/>
          <p:nvPr/>
        </p:nvSpPr>
        <p:spPr>
          <a:xfrm>
            <a:off x="2650019" y="8390462"/>
            <a:ext cx="1194078" cy="356234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0" lvl="0" indent="0" algn="ctr">
              <a:lnSpc>
                <a:spcPts val="2940"/>
              </a:lnSpc>
              <a:spcBef>
                <a:spcPct val="0"/>
              </a:spcBef>
            </a:pPr>
            <a:r>
              <a:rPr lang="en-US" sz="2100" b="1">
                <a:solidFill>
                  <a:srgbClr val="FFFFFF"/>
                </a:solidFill>
                <a:latin typeface="Montserrat Bold"/>
                <a:ea typeface="Montserrat Bold"/>
                <a:cs typeface="Montserrat Bold"/>
                <a:sym typeface="Montserrat Bold"/>
              </a:rPr>
              <a:t>Lokmacı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6205174" y="8390461"/>
            <a:ext cx="2329226" cy="345479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marL="0" lvl="0" indent="0" algn="l">
              <a:lnSpc>
                <a:spcPts val="2940"/>
              </a:lnSpc>
              <a:spcBef>
                <a:spcPct val="0"/>
              </a:spcBef>
            </a:pPr>
            <a:r>
              <a:rPr lang="en-US" sz="2100" b="1" dirty="0" err="1">
                <a:solidFill>
                  <a:srgbClr val="FFFFFF"/>
                </a:solidFill>
                <a:latin typeface="Montserrat Bold"/>
                <a:ea typeface="Montserrat Bold"/>
                <a:cs typeface="Montserrat Bold"/>
                <a:sym typeface="Montserrat Bold"/>
              </a:rPr>
              <a:t>Çikolata</a:t>
            </a:r>
            <a:r>
              <a:rPr lang="en-US" sz="2100" b="1" dirty="0">
                <a:solidFill>
                  <a:srgbClr val="FFFFFF"/>
                </a:solidFill>
                <a:latin typeface="Montserrat Bold"/>
                <a:ea typeface="Montserrat Bold"/>
                <a:cs typeface="Montserrat Bold"/>
                <a:sym typeface="Montserrat Bold"/>
              </a:rPr>
              <a:t> </a:t>
            </a:r>
            <a:r>
              <a:rPr lang="en-US" sz="2100" b="1" dirty="0" err="1">
                <a:solidFill>
                  <a:srgbClr val="FFFFFF"/>
                </a:solidFill>
                <a:latin typeface="Montserrat Bold"/>
                <a:ea typeface="Montserrat Bold"/>
                <a:cs typeface="Montserrat Bold"/>
                <a:sym typeface="Montserrat Bold"/>
              </a:rPr>
              <a:t>Şelalesi</a:t>
            </a:r>
            <a:endParaRPr lang="en-US" sz="2100" b="1" dirty="0">
              <a:solidFill>
                <a:srgbClr val="FFFFFF"/>
              </a:solidFill>
              <a:latin typeface="Montserrat Bold"/>
              <a:ea typeface="Montserrat Bold"/>
              <a:cs typeface="Montserrat Bold"/>
              <a:sym typeface="Montserrat Bold"/>
            </a:endParaRPr>
          </a:p>
        </p:txBody>
      </p:sp>
      <p:sp>
        <p:nvSpPr>
          <p:cNvPr id="32" name="TextBox 32"/>
          <p:cNvSpPr txBox="1"/>
          <p:nvPr/>
        </p:nvSpPr>
        <p:spPr>
          <a:xfrm>
            <a:off x="6683091" y="5571834"/>
            <a:ext cx="1336373" cy="356234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marL="0" lvl="0" indent="0" algn="ctr">
              <a:lnSpc>
                <a:spcPts val="2940"/>
              </a:lnSpc>
              <a:spcBef>
                <a:spcPct val="0"/>
              </a:spcBef>
            </a:pPr>
            <a:r>
              <a:rPr lang="en-US" sz="2100" b="1" dirty="0" err="1">
                <a:solidFill>
                  <a:srgbClr val="FFFFFF"/>
                </a:solidFill>
                <a:latin typeface="Montserrat Bold"/>
                <a:ea typeface="Montserrat Bold"/>
                <a:cs typeface="Montserrat Bold"/>
                <a:sym typeface="Montserrat Bold"/>
              </a:rPr>
              <a:t>Limonata</a:t>
            </a:r>
            <a:endParaRPr lang="en-US" sz="2100" b="1" dirty="0">
              <a:solidFill>
                <a:srgbClr val="FFFFFF"/>
              </a:solidFill>
              <a:latin typeface="Montserrat Bold"/>
              <a:ea typeface="Montserrat Bold"/>
              <a:cs typeface="Montserrat Bold"/>
              <a:sym typeface="Montserrat Bold"/>
            </a:endParaRPr>
          </a:p>
        </p:txBody>
      </p:sp>
      <p:sp>
        <p:nvSpPr>
          <p:cNvPr id="33" name="TextBox 33"/>
          <p:cNvSpPr txBox="1"/>
          <p:nvPr/>
        </p:nvSpPr>
        <p:spPr>
          <a:xfrm>
            <a:off x="11531278" y="9022617"/>
            <a:ext cx="813121" cy="356234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marL="0" lvl="0" indent="0" algn="l">
              <a:lnSpc>
                <a:spcPts val="2940"/>
              </a:lnSpc>
              <a:spcBef>
                <a:spcPct val="0"/>
              </a:spcBef>
            </a:pPr>
            <a:r>
              <a:rPr lang="en-US" sz="2100" b="1" dirty="0" err="1">
                <a:solidFill>
                  <a:srgbClr val="FFFFFF"/>
                </a:solidFill>
                <a:latin typeface="Montserrat Bold"/>
                <a:ea typeface="Montserrat Bold"/>
                <a:cs typeface="Montserrat Bold"/>
                <a:sym typeface="Montserrat Bold"/>
              </a:rPr>
              <a:t>Salep</a:t>
            </a:r>
            <a:endParaRPr lang="en-US" sz="2100" b="1" dirty="0">
              <a:solidFill>
                <a:srgbClr val="FFFFFF"/>
              </a:solidFill>
              <a:latin typeface="Montserrat Bold"/>
              <a:ea typeface="Montserrat Bold"/>
              <a:cs typeface="Montserrat Bold"/>
              <a:sym typeface="Montserrat Bold"/>
            </a:endParaRPr>
          </a:p>
        </p:txBody>
      </p:sp>
      <p:sp>
        <p:nvSpPr>
          <p:cNvPr id="34" name="TextBox 34"/>
          <p:cNvSpPr txBox="1"/>
          <p:nvPr/>
        </p:nvSpPr>
        <p:spPr>
          <a:xfrm>
            <a:off x="15045145" y="9022617"/>
            <a:ext cx="813121" cy="356234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marL="0" lvl="0" indent="0" algn="l">
              <a:lnSpc>
                <a:spcPts val="2940"/>
              </a:lnSpc>
              <a:spcBef>
                <a:spcPct val="0"/>
              </a:spcBef>
            </a:pPr>
            <a:r>
              <a:rPr lang="en-US" sz="2100" b="1" dirty="0">
                <a:solidFill>
                  <a:srgbClr val="FFFFFF"/>
                </a:solidFill>
                <a:latin typeface="Montserrat Bold"/>
                <a:ea typeface="Montserrat Bold"/>
                <a:cs typeface="Montserrat Bold"/>
                <a:sym typeface="Montserrat Bold"/>
              </a:rPr>
              <a:t>Boza</a:t>
            </a:r>
          </a:p>
        </p:txBody>
      </p:sp>
    </p:spTree>
  </p:cSld>
  <p:clrMapOvr>
    <a:masterClrMapping/>
  </p:clrMapOvr>
</p:sld>
</file>

<file path=ppt/slides/slide1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2"/>
          <p:cNvGrpSpPr/>
          <p:nvPr/>
        </p:nvGrpSpPr>
        <p:grpSpPr>
          <a:xfrm>
            <a:off x="8248064" y="3475906"/>
            <a:ext cx="9034674" cy="6204868"/>
            <a:chOff x="0" y="0"/>
            <a:chExt cx="2379503" cy="1634204"/>
          </a:xfrm>
        </p:grpSpPr>
        <p:sp>
          <p:nvSpPr>
            <p:cNvPr id="3" name="Freeform 3"/>
            <p:cNvSpPr/>
            <p:nvPr/>
          </p:nvSpPr>
          <p:spPr>
            <a:xfrm>
              <a:off x="0" y="0"/>
              <a:ext cx="2379503" cy="1634204"/>
            </a:xfrm>
            <a:custGeom>
              <a:avLst/>
              <a:gdLst/>
              <a:ahLst/>
              <a:cxnLst/>
              <a:rect l="l" t="t" r="r" b="b"/>
              <a:pathLst>
                <a:path w="2379503" h="1634204">
                  <a:moveTo>
                    <a:pt x="0" y="0"/>
                  </a:moveTo>
                  <a:lnTo>
                    <a:pt x="2379503" y="0"/>
                  </a:lnTo>
                  <a:lnTo>
                    <a:pt x="2379503" y="1634204"/>
                  </a:lnTo>
                  <a:lnTo>
                    <a:pt x="0" y="1634204"/>
                  </a:lnTo>
                  <a:close/>
                </a:path>
              </a:pathLst>
            </a:custGeom>
            <a:solidFill>
              <a:srgbClr val="38283E"/>
            </a:solidFill>
          </p:spPr>
          <p:txBody>
            <a:bodyPr/>
            <a:lstStyle/>
            <a:p>
              <a:endParaRPr lang="tr-TR"/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0" y="-57150"/>
              <a:ext cx="2379503" cy="1691354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3723"/>
                </a:lnSpc>
              </a:pPr>
              <a:endParaRPr/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851334" y="2938294"/>
            <a:ext cx="9341162" cy="5979549"/>
            <a:chOff x="0" y="0"/>
            <a:chExt cx="2460224" cy="1574861"/>
          </a:xfrm>
        </p:grpSpPr>
        <p:sp>
          <p:nvSpPr>
            <p:cNvPr id="6" name="Freeform 6"/>
            <p:cNvSpPr/>
            <p:nvPr/>
          </p:nvSpPr>
          <p:spPr>
            <a:xfrm>
              <a:off x="0" y="0"/>
              <a:ext cx="2460224" cy="1574861"/>
            </a:xfrm>
            <a:custGeom>
              <a:avLst/>
              <a:gdLst/>
              <a:ahLst/>
              <a:cxnLst/>
              <a:rect l="l" t="t" r="r" b="b"/>
              <a:pathLst>
                <a:path w="2460224" h="1574861">
                  <a:moveTo>
                    <a:pt x="0" y="0"/>
                  </a:moveTo>
                  <a:lnTo>
                    <a:pt x="2460224" y="0"/>
                  </a:lnTo>
                  <a:lnTo>
                    <a:pt x="2460224" y="1574861"/>
                  </a:lnTo>
                  <a:lnTo>
                    <a:pt x="0" y="1574861"/>
                  </a:lnTo>
                  <a:close/>
                </a:path>
              </a:pathLst>
            </a:custGeom>
            <a:solidFill>
              <a:srgbClr val="ED1C24"/>
            </a:solidFill>
          </p:spPr>
          <p:txBody>
            <a:bodyPr/>
            <a:lstStyle/>
            <a:p>
              <a:endParaRPr lang="tr-TR"/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0" y="-38100"/>
              <a:ext cx="2460224" cy="1612961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940"/>
                </a:lnSpc>
              </a:pPr>
              <a:endParaRPr/>
            </a:p>
          </p:txBody>
        </p:sp>
      </p:grpSp>
      <p:sp>
        <p:nvSpPr>
          <p:cNvPr id="8" name="Freeform 8"/>
          <p:cNvSpPr/>
          <p:nvPr/>
        </p:nvSpPr>
        <p:spPr>
          <a:xfrm>
            <a:off x="16052795" y="596667"/>
            <a:ext cx="1216708" cy="1216708"/>
          </a:xfrm>
          <a:custGeom>
            <a:avLst/>
            <a:gdLst/>
            <a:ahLst/>
            <a:cxnLst/>
            <a:rect l="l" t="t" r="r" b="b"/>
            <a:pathLst>
              <a:path w="1216708" h="1216708">
                <a:moveTo>
                  <a:pt x="0" y="0"/>
                </a:moveTo>
                <a:lnTo>
                  <a:pt x="1216708" y="0"/>
                </a:lnTo>
                <a:lnTo>
                  <a:pt x="1216708" y="1216708"/>
                </a:lnTo>
                <a:lnTo>
                  <a:pt x="0" y="1216708"/>
                </a:lnTo>
                <a:lnTo>
                  <a:pt x="0" y="0"/>
                </a:lnTo>
                <a:close/>
              </a:path>
            </a:pathLst>
          </a:custGeom>
          <a:blipFill>
            <a:blip r:embed="rId2"/>
            <a:stretch>
              <a:fillRect/>
            </a:stretch>
          </a:blipFill>
          <a:ln cap="sq">
            <a:noFill/>
            <a:prstDash val="solid"/>
            <a:miter/>
          </a:ln>
        </p:spPr>
        <p:txBody>
          <a:bodyPr/>
          <a:lstStyle/>
          <a:p>
            <a:endParaRPr lang="tr-TR"/>
          </a:p>
        </p:txBody>
      </p:sp>
      <p:sp>
        <p:nvSpPr>
          <p:cNvPr id="9" name="Freeform 9"/>
          <p:cNvSpPr/>
          <p:nvPr/>
        </p:nvSpPr>
        <p:spPr>
          <a:xfrm>
            <a:off x="851334" y="596667"/>
            <a:ext cx="2061427" cy="2061427"/>
          </a:xfrm>
          <a:custGeom>
            <a:avLst/>
            <a:gdLst/>
            <a:ahLst/>
            <a:cxnLst/>
            <a:rect l="l" t="t" r="r" b="b"/>
            <a:pathLst>
              <a:path w="2061427" h="2061427">
                <a:moveTo>
                  <a:pt x="0" y="0"/>
                </a:moveTo>
                <a:lnTo>
                  <a:pt x="2061428" y="0"/>
                </a:lnTo>
                <a:lnTo>
                  <a:pt x="2061428" y="2061427"/>
                </a:lnTo>
                <a:lnTo>
                  <a:pt x="0" y="2061427"/>
                </a:lnTo>
                <a:lnTo>
                  <a:pt x="0" y="0"/>
                </a:lnTo>
                <a:close/>
              </a:path>
            </a:pathLst>
          </a:custGeom>
          <a:blipFill>
            <a:blip r:embed="rId3">
              <a:extLst>
                <a:ext uri="{96DAC541-7B7A-43D3-8B79-37D633B846F1}">
                  <asvg:svgBlip xmlns:asvg="http://schemas.microsoft.com/office/drawing/2016/SVG/main" r:embed="rId4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tr-TR"/>
          </a:p>
        </p:txBody>
      </p:sp>
      <p:grpSp>
        <p:nvGrpSpPr>
          <p:cNvPr id="10" name="Group 10"/>
          <p:cNvGrpSpPr/>
          <p:nvPr/>
        </p:nvGrpSpPr>
        <p:grpSpPr>
          <a:xfrm>
            <a:off x="10421096" y="3894215"/>
            <a:ext cx="2987724" cy="2205261"/>
            <a:chOff x="0" y="0"/>
            <a:chExt cx="3983632" cy="2940348"/>
          </a:xfrm>
        </p:grpSpPr>
        <p:pic>
          <p:nvPicPr>
            <p:cNvPr id="11" name="Picture 11"/>
            <p:cNvPicPr>
              <a:picLocks noChangeAspect="1"/>
            </p:cNvPicPr>
            <p:nvPr/>
          </p:nvPicPr>
          <p:blipFill>
            <a:blip r:embed="rId5"/>
            <a:srcRect l="1076" t="30861" r="19368" b="10417"/>
            <a:stretch>
              <a:fillRect/>
            </a:stretch>
          </p:blipFill>
          <p:spPr>
            <a:xfrm>
              <a:off x="0" y="0"/>
              <a:ext cx="3983632" cy="2940348"/>
            </a:xfrm>
            <a:prstGeom prst="rect">
              <a:avLst/>
            </a:prstGeom>
          </p:spPr>
        </p:pic>
      </p:grpSp>
      <p:grpSp>
        <p:nvGrpSpPr>
          <p:cNvPr id="12" name="Group 12"/>
          <p:cNvGrpSpPr/>
          <p:nvPr/>
        </p:nvGrpSpPr>
        <p:grpSpPr>
          <a:xfrm>
            <a:off x="13890861" y="3894215"/>
            <a:ext cx="2996750" cy="2205261"/>
            <a:chOff x="0" y="0"/>
            <a:chExt cx="3995667" cy="2940348"/>
          </a:xfrm>
        </p:grpSpPr>
        <p:pic>
          <p:nvPicPr>
            <p:cNvPr id="13" name="Picture 13"/>
            <p:cNvPicPr>
              <a:picLocks noChangeAspect="1"/>
            </p:cNvPicPr>
            <p:nvPr/>
          </p:nvPicPr>
          <p:blipFill>
            <a:blip r:embed="rId6"/>
            <a:srcRect t="13338" b="13338"/>
            <a:stretch>
              <a:fillRect/>
            </a:stretch>
          </p:blipFill>
          <p:spPr>
            <a:xfrm>
              <a:off x="0" y="0"/>
              <a:ext cx="3995667" cy="2940348"/>
            </a:xfrm>
            <a:prstGeom prst="rect">
              <a:avLst/>
            </a:prstGeom>
          </p:spPr>
        </p:pic>
      </p:grpSp>
      <p:grpSp>
        <p:nvGrpSpPr>
          <p:cNvPr id="14" name="Group 14"/>
          <p:cNvGrpSpPr/>
          <p:nvPr/>
        </p:nvGrpSpPr>
        <p:grpSpPr>
          <a:xfrm>
            <a:off x="13890861" y="6718947"/>
            <a:ext cx="2996750" cy="2198896"/>
            <a:chOff x="0" y="0"/>
            <a:chExt cx="3995667" cy="2931861"/>
          </a:xfrm>
        </p:grpSpPr>
        <p:pic>
          <p:nvPicPr>
            <p:cNvPr id="15" name="Picture 15"/>
            <p:cNvPicPr>
              <a:picLocks noChangeAspect="1"/>
            </p:cNvPicPr>
            <p:nvPr/>
          </p:nvPicPr>
          <p:blipFill>
            <a:blip r:embed="rId7"/>
            <a:srcRect t="13433" b="13433"/>
            <a:stretch>
              <a:fillRect/>
            </a:stretch>
          </p:blipFill>
          <p:spPr>
            <a:xfrm>
              <a:off x="0" y="0"/>
              <a:ext cx="3995667" cy="2931861"/>
            </a:xfrm>
            <a:prstGeom prst="rect">
              <a:avLst/>
            </a:prstGeom>
          </p:spPr>
        </p:pic>
      </p:grpSp>
      <p:grpSp>
        <p:nvGrpSpPr>
          <p:cNvPr id="16" name="Group 16"/>
          <p:cNvGrpSpPr/>
          <p:nvPr/>
        </p:nvGrpSpPr>
        <p:grpSpPr>
          <a:xfrm>
            <a:off x="10421096" y="6718947"/>
            <a:ext cx="2987724" cy="2198896"/>
            <a:chOff x="0" y="0"/>
            <a:chExt cx="3983632" cy="2931861"/>
          </a:xfrm>
        </p:grpSpPr>
        <p:pic>
          <p:nvPicPr>
            <p:cNvPr id="17" name="Picture 17"/>
            <p:cNvPicPr>
              <a:picLocks noChangeAspect="1"/>
            </p:cNvPicPr>
            <p:nvPr/>
          </p:nvPicPr>
          <p:blipFill>
            <a:blip r:embed="rId8"/>
            <a:srcRect t="13082" b="13082"/>
            <a:stretch>
              <a:fillRect/>
            </a:stretch>
          </p:blipFill>
          <p:spPr>
            <a:xfrm>
              <a:off x="0" y="0"/>
              <a:ext cx="3983632" cy="2931861"/>
            </a:xfrm>
            <a:prstGeom prst="rect">
              <a:avLst/>
            </a:prstGeom>
          </p:spPr>
        </p:pic>
      </p:grpSp>
      <p:grpSp>
        <p:nvGrpSpPr>
          <p:cNvPr id="18" name="Group 18"/>
          <p:cNvGrpSpPr/>
          <p:nvPr/>
        </p:nvGrpSpPr>
        <p:grpSpPr>
          <a:xfrm>
            <a:off x="1759994" y="6099476"/>
            <a:ext cx="2996750" cy="2205261"/>
            <a:chOff x="0" y="0"/>
            <a:chExt cx="3995667" cy="2940348"/>
          </a:xfrm>
        </p:grpSpPr>
        <p:pic>
          <p:nvPicPr>
            <p:cNvPr id="19" name="Picture 19"/>
            <p:cNvPicPr>
              <a:picLocks noChangeAspect="1"/>
            </p:cNvPicPr>
            <p:nvPr/>
          </p:nvPicPr>
          <p:blipFill>
            <a:blip r:embed="rId9"/>
            <a:srcRect t="13337" b="13337"/>
            <a:stretch>
              <a:fillRect/>
            </a:stretch>
          </p:blipFill>
          <p:spPr>
            <a:xfrm>
              <a:off x="0" y="0"/>
              <a:ext cx="3995667" cy="2940348"/>
            </a:xfrm>
            <a:prstGeom prst="rect">
              <a:avLst/>
            </a:prstGeom>
          </p:spPr>
        </p:pic>
      </p:grpSp>
      <p:grpSp>
        <p:nvGrpSpPr>
          <p:cNvPr id="20" name="Group 20"/>
          <p:cNvGrpSpPr/>
          <p:nvPr/>
        </p:nvGrpSpPr>
        <p:grpSpPr>
          <a:xfrm>
            <a:off x="1759994" y="3276155"/>
            <a:ext cx="2996750" cy="2205261"/>
            <a:chOff x="0" y="0"/>
            <a:chExt cx="3995667" cy="2940348"/>
          </a:xfrm>
        </p:grpSpPr>
        <p:pic>
          <p:nvPicPr>
            <p:cNvPr id="21" name="Picture 21"/>
            <p:cNvPicPr>
              <a:picLocks noChangeAspect="1"/>
            </p:cNvPicPr>
            <p:nvPr/>
          </p:nvPicPr>
          <p:blipFill>
            <a:blip r:embed="rId10"/>
            <a:srcRect t="9439" b="16972"/>
            <a:stretch>
              <a:fillRect/>
            </a:stretch>
          </p:blipFill>
          <p:spPr>
            <a:xfrm>
              <a:off x="0" y="0"/>
              <a:ext cx="3995667" cy="2940348"/>
            </a:xfrm>
            <a:prstGeom prst="rect">
              <a:avLst/>
            </a:prstGeom>
          </p:spPr>
        </p:pic>
      </p:grpSp>
      <p:grpSp>
        <p:nvGrpSpPr>
          <p:cNvPr id="22" name="Group 22"/>
          <p:cNvGrpSpPr/>
          <p:nvPr/>
        </p:nvGrpSpPr>
        <p:grpSpPr>
          <a:xfrm>
            <a:off x="5847359" y="3276155"/>
            <a:ext cx="2996750" cy="2205261"/>
            <a:chOff x="0" y="0"/>
            <a:chExt cx="3995667" cy="2940348"/>
          </a:xfrm>
        </p:grpSpPr>
        <p:pic>
          <p:nvPicPr>
            <p:cNvPr id="23" name="Picture 23"/>
            <p:cNvPicPr>
              <a:picLocks noChangeAspect="1"/>
            </p:cNvPicPr>
            <p:nvPr/>
          </p:nvPicPr>
          <p:blipFill>
            <a:blip r:embed="rId11"/>
            <a:srcRect t="9160" b="17251"/>
            <a:stretch>
              <a:fillRect/>
            </a:stretch>
          </p:blipFill>
          <p:spPr>
            <a:xfrm>
              <a:off x="0" y="0"/>
              <a:ext cx="3995667" cy="2940348"/>
            </a:xfrm>
            <a:prstGeom prst="rect">
              <a:avLst/>
            </a:prstGeom>
          </p:spPr>
        </p:pic>
      </p:grpSp>
      <p:grpSp>
        <p:nvGrpSpPr>
          <p:cNvPr id="24" name="Group 24"/>
          <p:cNvGrpSpPr/>
          <p:nvPr/>
        </p:nvGrpSpPr>
        <p:grpSpPr>
          <a:xfrm>
            <a:off x="5847359" y="6099476"/>
            <a:ext cx="2996750" cy="2205261"/>
            <a:chOff x="0" y="0"/>
            <a:chExt cx="3995667" cy="2940348"/>
          </a:xfrm>
        </p:grpSpPr>
        <p:pic>
          <p:nvPicPr>
            <p:cNvPr id="25" name="Picture 25"/>
            <p:cNvPicPr>
              <a:picLocks noChangeAspect="1"/>
            </p:cNvPicPr>
            <p:nvPr/>
          </p:nvPicPr>
          <p:blipFill>
            <a:blip r:embed="rId12"/>
            <a:srcRect t="13083" b="13083"/>
            <a:stretch>
              <a:fillRect/>
            </a:stretch>
          </p:blipFill>
          <p:spPr>
            <a:xfrm>
              <a:off x="0" y="0"/>
              <a:ext cx="3995667" cy="2940348"/>
            </a:xfrm>
            <a:prstGeom prst="rect">
              <a:avLst/>
            </a:prstGeom>
          </p:spPr>
        </p:pic>
      </p:grpSp>
      <p:sp>
        <p:nvSpPr>
          <p:cNvPr id="26" name="TextBox 26"/>
          <p:cNvSpPr txBox="1"/>
          <p:nvPr/>
        </p:nvSpPr>
        <p:spPr>
          <a:xfrm>
            <a:off x="1127035" y="1522605"/>
            <a:ext cx="9440648" cy="822868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6620"/>
              </a:lnSpc>
            </a:pPr>
            <a:r>
              <a:rPr lang="en-US" sz="4728">
                <a:solidFill>
                  <a:srgbClr val="000000"/>
                </a:solidFill>
                <a:latin typeface="Roboto Condensed"/>
                <a:ea typeface="Roboto Condensed"/>
                <a:cs typeface="Roboto Condensed"/>
                <a:sym typeface="Roboto Condensed"/>
              </a:rPr>
              <a:t>YİYECEK &amp; İÇECEK</a:t>
            </a:r>
          </a:p>
        </p:txBody>
      </p:sp>
      <p:sp>
        <p:nvSpPr>
          <p:cNvPr id="27" name="TextBox 27"/>
          <p:cNvSpPr txBox="1"/>
          <p:nvPr/>
        </p:nvSpPr>
        <p:spPr>
          <a:xfrm>
            <a:off x="2086198" y="5571833"/>
            <a:ext cx="2463501" cy="345479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marL="0" lvl="0" indent="0" algn="l">
              <a:lnSpc>
                <a:spcPts val="2940"/>
              </a:lnSpc>
              <a:spcBef>
                <a:spcPct val="0"/>
              </a:spcBef>
            </a:pPr>
            <a:r>
              <a:rPr lang="en-US" sz="2100" b="1" dirty="0" err="1">
                <a:solidFill>
                  <a:srgbClr val="FFFFFF"/>
                </a:solidFill>
                <a:latin typeface="Montserrat Bold"/>
                <a:ea typeface="Montserrat Bold"/>
                <a:cs typeface="Montserrat Bold"/>
                <a:sym typeface="Montserrat Bold"/>
              </a:rPr>
              <a:t>Çubukta</a:t>
            </a:r>
            <a:r>
              <a:rPr lang="en-US" sz="2100" b="1" dirty="0">
                <a:solidFill>
                  <a:srgbClr val="FFFFFF"/>
                </a:solidFill>
                <a:latin typeface="Montserrat Bold"/>
                <a:ea typeface="Montserrat Bold"/>
                <a:cs typeface="Montserrat Bold"/>
                <a:sym typeface="Montserrat Bold"/>
              </a:rPr>
              <a:t> </a:t>
            </a:r>
            <a:r>
              <a:rPr lang="en-US" sz="2100" b="1" dirty="0" err="1">
                <a:solidFill>
                  <a:srgbClr val="FFFFFF"/>
                </a:solidFill>
                <a:latin typeface="Montserrat Bold"/>
                <a:ea typeface="Montserrat Bold"/>
                <a:cs typeface="Montserrat Bold"/>
                <a:sym typeface="Montserrat Bold"/>
              </a:rPr>
              <a:t>Patates</a:t>
            </a:r>
            <a:endParaRPr lang="en-US" sz="2100" b="1" dirty="0">
              <a:solidFill>
                <a:srgbClr val="FFFFFF"/>
              </a:solidFill>
              <a:latin typeface="Montserrat Bold"/>
              <a:ea typeface="Montserrat Bold"/>
              <a:cs typeface="Montserrat Bold"/>
              <a:sym typeface="Montserrat Bold"/>
            </a:endParaRPr>
          </a:p>
        </p:txBody>
      </p:sp>
      <p:sp>
        <p:nvSpPr>
          <p:cNvPr id="28" name="TextBox 28"/>
          <p:cNvSpPr txBox="1"/>
          <p:nvPr/>
        </p:nvSpPr>
        <p:spPr>
          <a:xfrm>
            <a:off x="11304048" y="6212044"/>
            <a:ext cx="1221819" cy="356234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0" lvl="0" indent="0" algn="ctr">
              <a:lnSpc>
                <a:spcPts val="2940"/>
              </a:lnSpc>
              <a:spcBef>
                <a:spcPct val="0"/>
              </a:spcBef>
            </a:pPr>
            <a:r>
              <a:rPr lang="en-US" sz="2100" b="1">
                <a:solidFill>
                  <a:srgbClr val="FFFFFF"/>
                </a:solidFill>
                <a:latin typeface="Montserrat Bold"/>
                <a:ea typeface="Montserrat Bold"/>
                <a:cs typeface="Montserrat Bold"/>
                <a:sym typeface="Montserrat Bold"/>
              </a:rPr>
              <a:t>Gözleme</a:t>
            </a:r>
          </a:p>
        </p:txBody>
      </p:sp>
      <p:sp>
        <p:nvSpPr>
          <p:cNvPr id="29" name="TextBox 29"/>
          <p:cNvSpPr txBox="1"/>
          <p:nvPr/>
        </p:nvSpPr>
        <p:spPr>
          <a:xfrm>
            <a:off x="14940072" y="6212043"/>
            <a:ext cx="985728" cy="345479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marL="0" lvl="0" indent="0" algn="l">
              <a:lnSpc>
                <a:spcPts val="2940"/>
              </a:lnSpc>
              <a:spcBef>
                <a:spcPct val="0"/>
              </a:spcBef>
            </a:pPr>
            <a:r>
              <a:rPr lang="en-US" sz="2100" b="1" dirty="0" err="1">
                <a:solidFill>
                  <a:srgbClr val="FFFFFF"/>
                </a:solidFill>
                <a:latin typeface="Montserrat Bold"/>
                <a:ea typeface="Montserrat Bold"/>
                <a:cs typeface="Montserrat Bold"/>
                <a:sym typeface="Montserrat Bold"/>
              </a:rPr>
              <a:t>Kebap</a:t>
            </a:r>
            <a:endParaRPr lang="en-US" sz="2100" b="1" dirty="0">
              <a:solidFill>
                <a:srgbClr val="FFFFFF"/>
              </a:solidFill>
              <a:latin typeface="Montserrat Bold"/>
              <a:ea typeface="Montserrat Bold"/>
              <a:cs typeface="Montserrat Bold"/>
              <a:sym typeface="Montserrat Bold"/>
            </a:endParaRPr>
          </a:p>
        </p:txBody>
      </p:sp>
      <p:sp>
        <p:nvSpPr>
          <p:cNvPr id="30" name="TextBox 30"/>
          <p:cNvSpPr txBox="1"/>
          <p:nvPr/>
        </p:nvSpPr>
        <p:spPr>
          <a:xfrm>
            <a:off x="2641158" y="8390462"/>
            <a:ext cx="1163717" cy="356234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0" lvl="0" indent="0" algn="ctr">
              <a:lnSpc>
                <a:spcPts val="2940"/>
              </a:lnSpc>
              <a:spcBef>
                <a:spcPct val="0"/>
              </a:spcBef>
            </a:pPr>
            <a:r>
              <a:rPr lang="en-US" sz="2100" b="1">
                <a:solidFill>
                  <a:srgbClr val="FFFFFF"/>
                </a:solidFill>
                <a:latin typeface="Montserrat Bold"/>
                <a:ea typeface="Montserrat Bold"/>
                <a:cs typeface="Montserrat Bold"/>
                <a:sym typeface="Montserrat Bold"/>
              </a:rPr>
              <a:t>Kokoreç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6452765" y="8390461"/>
            <a:ext cx="1929235" cy="345479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marL="0" lvl="0" indent="0" algn="l">
              <a:lnSpc>
                <a:spcPts val="2940"/>
              </a:lnSpc>
              <a:spcBef>
                <a:spcPct val="0"/>
              </a:spcBef>
            </a:pPr>
            <a:r>
              <a:rPr lang="en-US" sz="2100" b="1" dirty="0" err="1">
                <a:solidFill>
                  <a:srgbClr val="FFFFFF"/>
                </a:solidFill>
                <a:latin typeface="Montserrat Bold"/>
                <a:ea typeface="Montserrat Bold"/>
                <a:cs typeface="Montserrat Bold"/>
                <a:sym typeface="Montserrat Bold"/>
              </a:rPr>
              <a:t>Köfte</a:t>
            </a:r>
            <a:r>
              <a:rPr lang="en-US" sz="2100" b="1" dirty="0">
                <a:solidFill>
                  <a:srgbClr val="FFFFFF"/>
                </a:solidFill>
                <a:latin typeface="Montserrat Bold"/>
                <a:ea typeface="Montserrat Bold"/>
                <a:cs typeface="Montserrat Bold"/>
                <a:sym typeface="Montserrat Bold"/>
              </a:rPr>
              <a:t> </a:t>
            </a:r>
            <a:r>
              <a:rPr lang="en-US" sz="2100" b="1" dirty="0" err="1">
                <a:solidFill>
                  <a:srgbClr val="FFFFFF"/>
                </a:solidFill>
                <a:latin typeface="Montserrat Bold"/>
                <a:ea typeface="Montserrat Bold"/>
                <a:cs typeface="Montserrat Bold"/>
                <a:sym typeface="Montserrat Bold"/>
              </a:rPr>
              <a:t>Ekmek</a:t>
            </a:r>
            <a:endParaRPr lang="en-US" sz="2100" b="1" dirty="0">
              <a:solidFill>
                <a:srgbClr val="FFFFFF"/>
              </a:solidFill>
              <a:latin typeface="Montserrat Bold"/>
              <a:ea typeface="Montserrat Bold"/>
              <a:cs typeface="Montserrat Bold"/>
              <a:sym typeface="Montserrat Bold"/>
            </a:endParaRPr>
          </a:p>
        </p:txBody>
      </p:sp>
      <p:sp>
        <p:nvSpPr>
          <p:cNvPr id="32" name="TextBox 32"/>
          <p:cNvSpPr txBox="1"/>
          <p:nvPr/>
        </p:nvSpPr>
        <p:spPr>
          <a:xfrm>
            <a:off x="6424547" y="5571833"/>
            <a:ext cx="1957453" cy="345479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marL="0" lvl="0" indent="0" algn="ctr">
              <a:lnSpc>
                <a:spcPts val="2940"/>
              </a:lnSpc>
              <a:spcBef>
                <a:spcPct val="0"/>
              </a:spcBef>
            </a:pPr>
            <a:r>
              <a:rPr lang="en-US" sz="2100" b="1" dirty="0" err="1">
                <a:solidFill>
                  <a:srgbClr val="FFFFFF"/>
                </a:solidFill>
                <a:latin typeface="Montserrat Bold"/>
                <a:ea typeface="Montserrat Bold"/>
                <a:cs typeface="Montserrat Bold"/>
                <a:sym typeface="Montserrat Bold"/>
              </a:rPr>
              <a:t>Midye</a:t>
            </a:r>
            <a:r>
              <a:rPr lang="en-US" sz="2100" b="1" dirty="0">
                <a:solidFill>
                  <a:srgbClr val="FFFFFF"/>
                </a:solidFill>
                <a:latin typeface="Montserrat Bold"/>
                <a:ea typeface="Montserrat Bold"/>
                <a:cs typeface="Montserrat Bold"/>
                <a:sym typeface="Montserrat Bold"/>
              </a:rPr>
              <a:t> Dolma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10952516" y="9022617"/>
            <a:ext cx="1924884" cy="356234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0" lvl="0" indent="0" algn="l">
              <a:lnSpc>
                <a:spcPts val="2940"/>
              </a:lnSpc>
              <a:spcBef>
                <a:spcPct val="0"/>
              </a:spcBef>
            </a:pPr>
            <a:r>
              <a:rPr lang="en-US" sz="2100" b="1">
                <a:solidFill>
                  <a:srgbClr val="FFFFFF"/>
                </a:solidFill>
                <a:latin typeface="Montserrat Bold"/>
                <a:ea typeface="Montserrat Bold"/>
                <a:cs typeface="Montserrat Bold"/>
                <a:sym typeface="Montserrat Bold"/>
              </a:rPr>
              <a:t>Sucuk Ekmek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14220518" y="9022617"/>
            <a:ext cx="2467282" cy="356234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marL="0" lvl="0" indent="0" algn="l">
              <a:lnSpc>
                <a:spcPts val="2940"/>
              </a:lnSpc>
              <a:spcBef>
                <a:spcPct val="0"/>
              </a:spcBef>
            </a:pPr>
            <a:r>
              <a:rPr lang="en-US" sz="2100" b="1" dirty="0" err="1">
                <a:solidFill>
                  <a:srgbClr val="FFFFFF"/>
                </a:solidFill>
                <a:latin typeface="Montserrat Bold"/>
                <a:ea typeface="Montserrat Bold"/>
                <a:cs typeface="Montserrat Bold"/>
                <a:sym typeface="Montserrat Bold"/>
              </a:rPr>
              <a:t>Islak</a:t>
            </a:r>
            <a:r>
              <a:rPr lang="en-US" sz="2100" b="1" dirty="0">
                <a:solidFill>
                  <a:srgbClr val="FFFFFF"/>
                </a:solidFill>
                <a:latin typeface="Montserrat Bold"/>
                <a:ea typeface="Montserrat Bold"/>
                <a:cs typeface="Montserrat Bold"/>
                <a:sym typeface="Montserrat Bold"/>
              </a:rPr>
              <a:t> Hamburger</a:t>
            </a:r>
          </a:p>
        </p:txBody>
      </p:sp>
    </p:spTree>
  </p:cSld>
  <p:clrMapOvr>
    <a:masterClrMapping/>
  </p:clrMapOvr>
</p:sld>
</file>

<file path=ppt/slides/slide1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2"/>
          <p:cNvGrpSpPr/>
          <p:nvPr/>
        </p:nvGrpSpPr>
        <p:grpSpPr>
          <a:xfrm>
            <a:off x="8248064" y="3475906"/>
            <a:ext cx="9034674" cy="6204868"/>
            <a:chOff x="0" y="0"/>
            <a:chExt cx="2379503" cy="1634204"/>
          </a:xfrm>
        </p:grpSpPr>
        <p:sp>
          <p:nvSpPr>
            <p:cNvPr id="3" name="Freeform 3"/>
            <p:cNvSpPr/>
            <p:nvPr/>
          </p:nvSpPr>
          <p:spPr>
            <a:xfrm>
              <a:off x="0" y="0"/>
              <a:ext cx="2379503" cy="1634204"/>
            </a:xfrm>
            <a:custGeom>
              <a:avLst/>
              <a:gdLst/>
              <a:ahLst/>
              <a:cxnLst/>
              <a:rect l="l" t="t" r="r" b="b"/>
              <a:pathLst>
                <a:path w="2379503" h="1634204">
                  <a:moveTo>
                    <a:pt x="0" y="0"/>
                  </a:moveTo>
                  <a:lnTo>
                    <a:pt x="2379503" y="0"/>
                  </a:lnTo>
                  <a:lnTo>
                    <a:pt x="2379503" y="1634204"/>
                  </a:lnTo>
                  <a:lnTo>
                    <a:pt x="0" y="1634204"/>
                  </a:lnTo>
                  <a:close/>
                </a:path>
              </a:pathLst>
            </a:custGeom>
            <a:solidFill>
              <a:srgbClr val="38283E"/>
            </a:solidFill>
          </p:spPr>
          <p:txBody>
            <a:bodyPr/>
            <a:lstStyle/>
            <a:p>
              <a:endParaRPr lang="tr-TR"/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0" y="-57150"/>
              <a:ext cx="2379503" cy="1691354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3723"/>
                </a:lnSpc>
              </a:pPr>
              <a:endParaRPr/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851334" y="2938294"/>
            <a:ext cx="9341162" cy="5979549"/>
            <a:chOff x="0" y="0"/>
            <a:chExt cx="2460224" cy="1574861"/>
          </a:xfrm>
        </p:grpSpPr>
        <p:sp>
          <p:nvSpPr>
            <p:cNvPr id="6" name="Freeform 6"/>
            <p:cNvSpPr/>
            <p:nvPr/>
          </p:nvSpPr>
          <p:spPr>
            <a:xfrm>
              <a:off x="0" y="0"/>
              <a:ext cx="2460224" cy="1574861"/>
            </a:xfrm>
            <a:custGeom>
              <a:avLst/>
              <a:gdLst/>
              <a:ahLst/>
              <a:cxnLst/>
              <a:rect l="l" t="t" r="r" b="b"/>
              <a:pathLst>
                <a:path w="2460224" h="1574861">
                  <a:moveTo>
                    <a:pt x="0" y="0"/>
                  </a:moveTo>
                  <a:lnTo>
                    <a:pt x="2460224" y="0"/>
                  </a:lnTo>
                  <a:lnTo>
                    <a:pt x="2460224" y="1574861"/>
                  </a:lnTo>
                  <a:lnTo>
                    <a:pt x="0" y="1574861"/>
                  </a:lnTo>
                  <a:close/>
                </a:path>
              </a:pathLst>
            </a:custGeom>
            <a:solidFill>
              <a:srgbClr val="ED1C24"/>
            </a:solidFill>
          </p:spPr>
          <p:txBody>
            <a:bodyPr/>
            <a:lstStyle/>
            <a:p>
              <a:endParaRPr lang="tr-TR"/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0" y="-38100"/>
              <a:ext cx="2460224" cy="1612961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940"/>
                </a:lnSpc>
              </a:pPr>
              <a:endParaRPr/>
            </a:p>
          </p:txBody>
        </p:sp>
      </p:grpSp>
      <p:sp>
        <p:nvSpPr>
          <p:cNvPr id="8" name="Freeform 8"/>
          <p:cNvSpPr/>
          <p:nvPr/>
        </p:nvSpPr>
        <p:spPr>
          <a:xfrm>
            <a:off x="16052795" y="596667"/>
            <a:ext cx="1216708" cy="1216708"/>
          </a:xfrm>
          <a:custGeom>
            <a:avLst/>
            <a:gdLst/>
            <a:ahLst/>
            <a:cxnLst/>
            <a:rect l="l" t="t" r="r" b="b"/>
            <a:pathLst>
              <a:path w="1216708" h="1216708">
                <a:moveTo>
                  <a:pt x="0" y="0"/>
                </a:moveTo>
                <a:lnTo>
                  <a:pt x="1216708" y="0"/>
                </a:lnTo>
                <a:lnTo>
                  <a:pt x="1216708" y="1216708"/>
                </a:lnTo>
                <a:lnTo>
                  <a:pt x="0" y="1216708"/>
                </a:lnTo>
                <a:lnTo>
                  <a:pt x="0" y="0"/>
                </a:lnTo>
                <a:close/>
              </a:path>
            </a:pathLst>
          </a:custGeom>
          <a:blipFill>
            <a:blip r:embed="rId2"/>
            <a:stretch>
              <a:fillRect/>
            </a:stretch>
          </a:blipFill>
          <a:ln cap="sq">
            <a:noFill/>
            <a:prstDash val="solid"/>
            <a:miter/>
          </a:ln>
        </p:spPr>
        <p:txBody>
          <a:bodyPr/>
          <a:lstStyle/>
          <a:p>
            <a:endParaRPr lang="tr-TR"/>
          </a:p>
        </p:txBody>
      </p:sp>
      <p:sp>
        <p:nvSpPr>
          <p:cNvPr id="9" name="Freeform 9"/>
          <p:cNvSpPr/>
          <p:nvPr/>
        </p:nvSpPr>
        <p:spPr>
          <a:xfrm>
            <a:off x="851334" y="596667"/>
            <a:ext cx="2061427" cy="2061427"/>
          </a:xfrm>
          <a:custGeom>
            <a:avLst/>
            <a:gdLst/>
            <a:ahLst/>
            <a:cxnLst/>
            <a:rect l="l" t="t" r="r" b="b"/>
            <a:pathLst>
              <a:path w="2061427" h="2061427">
                <a:moveTo>
                  <a:pt x="0" y="0"/>
                </a:moveTo>
                <a:lnTo>
                  <a:pt x="2061428" y="0"/>
                </a:lnTo>
                <a:lnTo>
                  <a:pt x="2061428" y="2061427"/>
                </a:lnTo>
                <a:lnTo>
                  <a:pt x="0" y="2061427"/>
                </a:lnTo>
                <a:lnTo>
                  <a:pt x="0" y="0"/>
                </a:lnTo>
                <a:close/>
              </a:path>
            </a:pathLst>
          </a:custGeom>
          <a:blipFill>
            <a:blip r:embed="rId3">
              <a:extLst>
                <a:ext uri="{96DAC541-7B7A-43D3-8B79-37D633B846F1}">
                  <asvg:svgBlip xmlns:asvg="http://schemas.microsoft.com/office/drawing/2016/SVG/main" r:embed="rId4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tr-TR"/>
          </a:p>
        </p:txBody>
      </p:sp>
      <p:grpSp>
        <p:nvGrpSpPr>
          <p:cNvPr id="10" name="Group 10"/>
          <p:cNvGrpSpPr/>
          <p:nvPr/>
        </p:nvGrpSpPr>
        <p:grpSpPr>
          <a:xfrm>
            <a:off x="10421096" y="3894215"/>
            <a:ext cx="2987724" cy="2205261"/>
            <a:chOff x="0" y="0"/>
            <a:chExt cx="3983632" cy="2940348"/>
          </a:xfrm>
        </p:grpSpPr>
        <p:pic>
          <p:nvPicPr>
            <p:cNvPr id="11" name="Picture 11"/>
            <p:cNvPicPr>
              <a:picLocks noChangeAspect="1"/>
            </p:cNvPicPr>
            <p:nvPr/>
          </p:nvPicPr>
          <p:blipFill>
            <a:blip r:embed="rId5"/>
            <a:srcRect t="13094" b="13094"/>
            <a:stretch>
              <a:fillRect/>
            </a:stretch>
          </p:blipFill>
          <p:spPr>
            <a:xfrm>
              <a:off x="0" y="0"/>
              <a:ext cx="3983632" cy="2940348"/>
            </a:xfrm>
            <a:prstGeom prst="rect">
              <a:avLst/>
            </a:prstGeom>
          </p:spPr>
        </p:pic>
      </p:grpSp>
      <p:grpSp>
        <p:nvGrpSpPr>
          <p:cNvPr id="12" name="Group 12"/>
          <p:cNvGrpSpPr/>
          <p:nvPr/>
        </p:nvGrpSpPr>
        <p:grpSpPr>
          <a:xfrm>
            <a:off x="13890861" y="3894215"/>
            <a:ext cx="2996750" cy="2205261"/>
            <a:chOff x="0" y="0"/>
            <a:chExt cx="3995667" cy="2940348"/>
          </a:xfrm>
        </p:grpSpPr>
        <p:pic>
          <p:nvPicPr>
            <p:cNvPr id="13" name="Picture 13"/>
            <p:cNvPicPr>
              <a:picLocks noChangeAspect="1"/>
            </p:cNvPicPr>
            <p:nvPr/>
          </p:nvPicPr>
          <p:blipFill>
            <a:blip r:embed="rId6"/>
            <a:srcRect t="13205" b="13205"/>
            <a:stretch>
              <a:fillRect/>
            </a:stretch>
          </p:blipFill>
          <p:spPr>
            <a:xfrm>
              <a:off x="0" y="0"/>
              <a:ext cx="3995667" cy="2940348"/>
            </a:xfrm>
            <a:prstGeom prst="rect">
              <a:avLst/>
            </a:prstGeom>
          </p:spPr>
        </p:pic>
      </p:grpSp>
      <p:grpSp>
        <p:nvGrpSpPr>
          <p:cNvPr id="14" name="Group 14"/>
          <p:cNvGrpSpPr/>
          <p:nvPr/>
        </p:nvGrpSpPr>
        <p:grpSpPr>
          <a:xfrm>
            <a:off x="13890861" y="6718947"/>
            <a:ext cx="2996750" cy="2198896"/>
            <a:chOff x="0" y="0"/>
            <a:chExt cx="3995667" cy="2931861"/>
          </a:xfrm>
        </p:grpSpPr>
        <p:pic>
          <p:nvPicPr>
            <p:cNvPr id="15" name="Picture 15"/>
            <p:cNvPicPr>
              <a:picLocks noChangeAspect="1"/>
            </p:cNvPicPr>
            <p:nvPr/>
          </p:nvPicPr>
          <p:blipFill>
            <a:blip r:embed="rId7"/>
            <a:srcRect t="22563" b="22563"/>
            <a:stretch>
              <a:fillRect/>
            </a:stretch>
          </p:blipFill>
          <p:spPr>
            <a:xfrm>
              <a:off x="0" y="0"/>
              <a:ext cx="3995667" cy="2931861"/>
            </a:xfrm>
            <a:prstGeom prst="rect">
              <a:avLst/>
            </a:prstGeom>
          </p:spPr>
        </p:pic>
      </p:grpSp>
      <p:grpSp>
        <p:nvGrpSpPr>
          <p:cNvPr id="16" name="Group 16"/>
          <p:cNvGrpSpPr/>
          <p:nvPr/>
        </p:nvGrpSpPr>
        <p:grpSpPr>
          <a:xfrm>
            <a:off x="10421096" y="6718947"/>
            <a:ext cx="2987724" cy="2198896"/>
            <a:chOff x="0" y="0"/>
            <a:chExt cx="3983632" cy="2931861"/>
          </a:xfrm>
        </p:grpSpPr>
        <p:pic>
          <p:nvPicPr>
            <p:cNvPr id="17" name="Picture 17"/>
            <p:cNvPicPr>
              <a:picLocks noChangeAspect="1"/>
            </p:cNvPicPr>
            <p:nvPr/>
          </p:nvPicPr>
          <p:blipFill>
            <a:blip r:embed="rId8"/>
            <a:srcRect t="13201" b="13201"/>
            <a:stretch>
              <a:fillRect/>
            </a:stretch>
          </p:blipFill>
          <p:spPr>
            <a:xfrm>
              <a:off x="0" y="0"/>
              <a:ext cx="3983632" cy="2931861"/>
            </a:xfrm>
            <a:prstGeom prst="rect">
              <a:avLst/>
            </a:prstGeom>
          </p:spPr>
        </p:pic>
      </p:grpSp>
      <p:grpSp>
        <p:nvGrpSpPr>
          <p:cNvPr id="18" name="Group 18"/>
          <p:cNvGrpSpPr/>
          <p:nvPr/>
        </p:nvGrpSpPr>
        <p:grpSpPr>
          <a:xfrm>
            <a:off x="1759994" y="6099476"/>
            <a:ext cx="2996750" cy="2205261"/>
            <a:chOff x="0" y="0"/>
            <a:chExt cx="3995667" cy="2940348"/>
          </a:xfrm>
        </p:grpSpPr>
        <p:pic>
          <p:nvPicPr>
            <p:cNvPr id="19" name="Picture 19"/>
            <p:cNvPicPr>
              <a:picLocks noChangeAspect="1"/>
            </p:cNvPicPr>
            <p:nvPr/>
          </p:nvPicPr>
          <p:blipFill>
            <a:blip r:embed="rId9"/>
            <a:srcRect t="9160" b="17251"/>
            <a:stretch>
              <a:fillRect/>
            </a:stretch>
          </p:blipFill>
          <p:spPr>
            <a:xfrm>
              <a:off x="0" y="0"/>
              <a:ext cx="3995667" cy="2940348"/>
            </a:xfrm>
            <a:prstGeom prst="rect">
              <a:avLst/>
            </a:prstGeom>
          </p:spPr>
        </p:pic>
      </p:grpSp>
      <p:grpSp>
        <p:nvGrpSpPr>
          <p:cNvPr id="20" name="Group 20"/>
          <p:cNvGrpSpPr/>
          <p:nvPr/>
        </p:nvGrpSpPr>
        <p:grpSpPr>
          <a:xfrm>
            <a:off x="1759994" y="3276155"/>
            <a:ext cx="2996750" cy="2205261"/>
            <a:chOff x="0" y="0"/>
            <a:chExt cx="3995667" cy="2940348"/>
          </a:xfrm>
        </p:grpSpPr>
        <p:pic>
          <p:nvPicPr>
            <p:cNvPr id="21" name="Picture 21"/>
            <p:cNvPicPr>
              <a:picLocks noChangeAspect="1"/>
            </p:cNvPicPr>
            <p:nvPr/>
          </p:nvPicPr>
          <p:blipFill>
            <a:blip r:embed="rId10"/>
            <a:srcRect t="12531" b="13880"/>
            <a:stretch>
              <a:fillRect/>
            </a:stretch>
          </p:blipFill>
          <p:spPr>
            <a:xfrm>
              <a:off x="0" y="0"/>
              <a:ext cx="3995667" cy="2940348"/>
            </a:xfrm>
            <a:prstGeom prst="rect">
              <a:avLst/>
            </a:prstGeom>
          </p:spPr>
        </p:pic>
      </p:grpSp>
      <p:grpSp>
        <p:nvGrpSpPr>
          <p:cNvPr id="22" name="Group 22"/>
          <p:cNvGrpSpPr/>
          <p:nvPr/>
        </p:nvGrpSpPr>
        <p:grpSpPr>
          <a:xfrm>
            <a:off x="5847359" y="3276155"/>
            <a:ext cx="2996750" cy="2205261"/>
            <a:chOff x="0" y="0"/>
            <a:chExt cx="3995667" cy="2940348"/>
          </a:xfrm>
        </p:grpSpPr>
        <p:pic>
          <p:nvPicPr>
            <p:cNvPr id="23" name="Picture 23"/>
            <p:cNvPicPr>
              <a:picLocks noChangeAspect="1"/>
            </p:cNvPicPr>
            <p:nvPr/>
          </p:nvPicPr>
          <p:blipFill>
            <a:blip r:embed="rId11"/>
            <a:srcRect t="11286" b="14881"/>
            <a:stretch>
              <a:fillRect/>
            </a:stretch>
          </p:blipFill>
          <p:spPr>
            <a:xfrm>
              <a:off x="0" y="0"/>
              <a:ext cx="3995667" cy="2940348"/>
            </a:xfrm>
            <a:prstGeom prst="rect">
              <a:avLst/>
            </a:prstGeom>
          </p:spPr>
        </p:pic>
      </p:grpSp>
      <p:grpSp>
        <p:nvGrpSpPr>
          <p:cNvPr id="24" name="Group 24"/>
          <p:cNvGrpSpPr/>
          <p:nvPr/>
        </p:nvGrpSpPr>
        <p:grpSpPr>
          <a:xfrm>
            <a:off x="5847359" y="6099476"/>
            <a:ext cx="2996750" cy="2205261"/>
            <a:chOff x="0" y="0"/>
            <a:chExt cx="3995667" cy="2940348"/>
          </a:xfrm>
        </p:grpSpPr>
        <p:pic>
          <p:nvPicPr>
            <p:cNvPr id="25" name="Picture 25"/>
            <p:cNvPicPr>
              <a:picLocks noChangeAspect="1"/>
            </p:cNvPicPr>
            <p:nvPr/>
          </p:nvPicPr>
          <p:blipFill>
            <a:blip r:embed="rId12"/>
            <a:srcRect t="13326" b="13326"/>
            <a:stretch>
              <a:fillRect/>
            </a:stretch>
          </p:blipFill>
          <p:spPr>
            <a:xfrm>
              <a:off x="0" y="0"/>
              <a:ext cx="3995667" cy="2940348"/>
            </a:xfrm>
            <a:prstGeom prst="rect">
              <a:avLst/>
            </a:prstGeom>
          </p:spPr>
        </p:pic>
      </p:grpSp>
      <p:sp>
        <p:nvSpPr>
          <p:cNvPr id="26" name="TextBox 26"/>
          <p:cNvSpPr txBox="1"/>
          <p:nvPr/>
        </p:nvSpPr>
        <p:spPr>
          <a:xfrm>
            <a:off x="1127035" y="1522605"/>
            <a:ext cx="9440648" cy="822868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6620"/>
              </a:lnSpc>
            </a:pPr>
            <a:r>
              <a:rPr lang="en-US" sz="4728">
                <a:solidFill>
                  <a:srgbClr val="000000"/>
                </a:solidFill>
                <a:latin typeface="Roboto Condensed"/>
                <a:ea typeface="Roboto Condensed"/>
                <a:cs typeface="Roboto Condensed"/>
                <a:sym typeface="Roboto Condensed"/>
              </a:rPr>
              <a:t>YİYECEK &amp; İÇECEK</a:t>
            </a:r>
          </a:p>
        </p:txBody>
      </p:sp>
      <p:sp>
        <p:nvSpPr>
          <p:cNvPr id="27" name="TextBox 27"/>
          <p:cNvSpPr txBox="1"/>
          <p:nvPr/>
        </p:nvSpPr>
        <p:spPr>
          <a:xfrm>
            <a:off x="2738542" y="5571834"/>
            <a:ext cx="1039654" cy="356234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0" lvl="0" indent="0" algn="l">
              <a:lnSpc>
                <a:spcPts val="2940"/>
              </a:lnSpc>
              <a:spcBef>
                <a:spcPct val="0"/>
              </a:spcBef>
            </a:pPr>
            <a:r>
              <a:rPr lang="en-US" sz="2100" b="1">
                <a:solidFill>
                  <a:srgbClr val="FFFFFF"/>
                </a:solidFill>
                <a:latin typeface="Montserrat Bold"/>
                <a:ea typeface="Montserrat Bold"/>
                <a:cs typeface="Montserrat Bold"/>
                <a:sym typeface="Montserrat Bold"/>
              </a:rPr>
              <a:t>Kumpir</a:t>
            </a:r>
          </a:p>
        </p:txBody>
      </p:sp>
      <p:sp>
        <p:nvSpPr>
          <p:cNvPr id="28" name="TextBox 28"/>
          <p:cNvSpPr txBox="1"/>
          <p:nvPr/>
        </p:nvSpPr>
        <p:spPr>
          <a:xfrm>
            <a:off x="10900784" y="6212043"/>
            <a:ext cx="2129416" cy="345479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marL="0" lvl="0" indent="0" algn="ctr">
              <a:lnSpc>
                <a:spcPts val="2940"/>
              </a:lnSpc>
              <a:spcBef>
                <a:spcPct val="0"/>
              </a:spcBef>
            </a:pPr>
            <a:r>
              <a:rPr lang="en-US" sz="2100" b="1" dirty="0" err="1">
                <a:solidFill>
                  <a:srgbClr val="FFFFFF"/>
                </a:solidFill>
                <a:latin typeface="Montserrat Bold"/>
                <a:ea typeface="Montserrat Bold"/>
                <a:cs typeface="Montserrat Bold"/>
                <a:sym typeface="Montserrat Bold"/>
              </a:rPr>
              <a:t>Arnavut</a:t>
            </a:r>
            <a:r>
              <a:rPr lang="en-US" sz="2100" b="1" dirty="0">
                <a:solidFill>
                  <a:srgbClr val="FFFFFF"/>
                </a:solidFill>
                <a:latin typeface="Montserrat Bold"/>
                <a:ea typeface="Montserrat Bold"/>
                <a:cs typeface="Montserrat Bold"/>
                <a:sym typeface="Montserrat Bold"/>
              </a:rPr>
              <a:t> </a:t>
            </a:r>
            <a:r>
              <a:rPr lang="en-US" sz="2100" b="1" dirty="0" err="1">
                <a:solidFill>
                  <a:srgbClr val="FFFFFF"/>
                </a:solidFill>
                <a:latin typeface="Montserrat Bold"/>
                <a:ea typeface="Montserrat Bold"/>
                <a:cs typeface="Montserrat Bold"/>
                <a:sym typeface="Montserrat Bold"/>
              </a:rPr>
              <a:t>Ciğeri</a:t>
            </a:r>
            <a:endParaRPr lang="en-US" sz="2100" b="1" dirty="0">
              <a:solidFill>
                <a:srgbClr val="FFFFFF"/>
              </a:solidFill>
              <a:latin typeface="Montserrat Bold"/>
              <a:ea typeface="Montserrat Bold"/>
              <a:cs typeface="Montserrat Bold"/>
              <a:sym typeface="Montserrat Bold"/>
            </a:endParaRPr>
          </a:p>
        </p:txBody>
      </p:sp>
      <p:sp>
        <p:nvSpPr>
          <p:cNvPr id="29" name="TextBox 29"/>
          <p:cNvSpPr txBox="1"/>
          <p:nvPr/>
        </p:nvSpPr>
        <p:spPr>
          <a:xfrm>
            <a:off x="14702721" y="6212043"/>
            <a:ext cx="1350074" cy="345479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marL="0" lvl="0" indent="0" algn="l">
              <a:lnSpc>
                <a:spcPts val="2940"/>
              </a:lnSpc>
              <a:spcBef>
                <a:spcPct val="0"/>
              </a:spcBef>
            </a:pPr>
            <a:r>
              <a:rPr lang="en-US" sz="2100" b="1" dirty="0" err="1">
                <a:solidFill>
                  <a:srgbClr val="FFFFFF"/>
                </a:solidFill>
                <a:latin typeface="Montserrat Bold"/>
                <a:ea typeface="Montserrat Bold"/>
                <a:cs typeface="Montserrat Bold"/>
                <a:sym typeface="Montserrat Bold"/>
              </a:rPr>
              <a:t>Çiğ</a:t>
            </a:r>
            <a:r>
              <a:rPr lang="en-US" sz="2100" b="1" dirty="0">
                <a:solidFill>
                  <a:srgbClr val="FFFFFF"/>
                </a:solidFill>
                <a:latin typeface="Montserrat Bold"/>
                <a:ea typeface="Montserrat Bold"/>
                <a:cs typeface="Montserrat Bold"/>
                <a:sym typeface="Montserrat Bold"/>
              </a:rPr>
              <a:t> </a:t>
            </a:r>
            <a:r>
              <a:rPr lang="en-US" sz="2100" b="1" dirty="0" err="1">
                <a:solidFill>
                  <a:srgbClr val="FFFFFF"/>
                </a:solidFill>
                <a:latin typeface="Montserrat Bold"/>
                <a:ea typeface="Montserrat Bold"/>
                <a:cs typeface="Montserrat Bold"/>
                <a:sym typeface="Montserrat Bold"/>
              </a:rPr>
              <a:t>Köfte</a:t>
            </a:r>
            <a:endParaRPr lang="en-US" sz="2100" b="1" dirty="0">
              <a:solidFill>
                <a:srgbClr val="FFFFFF"/>
              </a:solidFill>
              <a:latin typeface="Montserrat Bold"/>
              <a:ea typeface="Montserrat Bold"/>
              <a:cs typeface="Montserrat Bold"/>
              <a:sym typeface="Montserrat Bold"/>
            </a:endParaRPr>
          </a:p>
        </p:txBody>
      </p:sp>
      <p:sp>
        <p:nvSpPr>
          <p:cNvPr id="30" name="TextBox 30"/>
          <p:cNvSpPr txBox="1"/>
          <p:nvPr/>
        </p:nvSpPr>
        <p:spPr>
          <a:xfrm>
            <a:off x="2378496" y="8390462"/>
            <a:ext cx="1812503" cy="356234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marL="0" lvl="0" indent="0" algn="ctr">
              <a:lnSpc>
                <a:spcPts val="2940"/>
              </a:lnSpc>
              <a:spcBef>
                <a:spcPct val="0"/>
              </a:spcBef>
            </a:pPr>
            <a:r>
              <a:rPr lang="en-US" sz="2100" b="1" dirty="0">
                <a:solidFill>
                  <a:srgbClr val="FFFFFF"/>
                </a:solidFill>
                <a:latin typeface="Montserrat Bold"/>
                <a:ea typeface="Montserrat Bold"/>
                <a:cs typeface="Montserrat Bold"/>
                <a:sym typeface="Montserrat Bold"/>
              </a:rPr>
              <a:t>Balık </a:t>
            </a:r>
            <a:r>
              <a:rPr lang="en-US" sz="2100" b="1" dirty="0" err="1">
                <a:solidFill>
                  <a:srgbClr val="FFFFFF"/>
                </a:solidFill>
                <a:latin typeface="Montserrat Bold"/>
                <a:ea typeface="Montserrat Bold"/>
                <a:cs typeface="Montserrat Bold"/>
                <a:sym typeface="Montserrat Bold"/>
              </a:rPr>
              <a:t>Ekmek</a:t>
            </a:r>
            <a:endParaRPr lang="en-US" sz="2100" b="1" dirty="0">
              <a:solidFill>
                <a:srgbClr val="FFFFFF"/>
              </a:solidFill>
              <a:latin typeface="Montserrat Bold"/>
              <a:ea typeface="Montserrat Bold"/>
              <a:cs typeface="Montserrat Bold"/>
              <a:sym typeface="Montserrat Bold"/>
            </a:endParaRPr>
          </a:p>
        </p:txBody>
      </p:sp>
      <p:sp>
        <p:nvSpPr>
          <p:cNvPr id="31" name="TextBox 31"/>
          <p:cNvSpPr txBox="1"/>
          <p:nvPr/>
        </p:nvSpPr>
        <p:spPr>
          <a:xfrm>
            <a:off x="6918180" y="8390462"/>
            <a:ext cx="833795" cy="356234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0" lvl="0" indent="0" algn="l">
              <a:lnSpc>
                <a:spcPts val="2940"/>
              </a:lnSpc>
              <a:spcBef>
                <a:spcPct val="0"/>
              </a:spcBef>
            </a:pPr>
            <a:r>
              <a:rPr lang="en-US" sz="2100" b="1">
                <a:solidFill>
                  <a:srgbClr val="FFFFFF"/>
                </a:solidFill>
                <a:latin typeface="Montserrat Bold"/>
                <a:ea typeface="Montserrat Bold"/>
                <a:cs typeface="Montserrat Bold"/>
                <a:sym typeface="Montserrat Bold"/>
              </a:rPr>
              <a:t>Çorba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6939492" y="5571834"/>
            <a:ext cx="812483" cy="356234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0" lvl="0" indent="0" algn="ctr">
              <a:lnSpc>
                <a:spcPts val="2940"/>
              </a:lnSpc>
              <a:spcBef>
                <a:spcPct val="0"/>
              </a:spcBef>
            </a:pPr>
            <a:r>
              <a:rPr lang="en-US" sz="2100" b="1">
                <a:solidFill>
                  <a:srgbClr val="FFFFFF"/>
                </a:solidFill>
                <a:latin typeface="Montserrat Bold"/>
                <a:ea typeface="Montserrat Bold"/>
                <a:cs typeface="Montserrat Bold"/>
                <a:sym typeface="Montserrat Bold"/>
              </a:rPr>
              <a:t>Aşure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11450079" y="9022617"/>
            <a:ext cx="964406" cy="356234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marL="0" lvl="0" indent="0" algn="l">
              <a:lnSpc>
                <a:spcPts val="2940"/>
              </a:lnSpc>
              <a:spcBef>
                <a:spcPct val="0"/>
              </a:spcBef>
            </a:pPr>
            <a:r>
              <a:rPr lang="en-US" sz="2100" b="1" dirty="0">
                <a:solidFill>
                  <a:srgbClr val="FFFFFF"/>
                </a:solidFill>
                <a:latin typeface="Montserrat Bold"/>
                <a:ea typeface="Montserrat Bold"/>
                <a:cs typeface="Montserrat Bold"/>
                <a:sym typeface="Montserrat Bold"/>
              </a:rPr>
              <a:t>Waffle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14869289" y="9022617"/>
            <a:ext cx="1036515" cy="356234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marL="0" lvl="0" indent="0" algn="l">
              <a:lnSpc>
                <a:spcPts val="2940"/>
              </a:lnSpc>
              <a:spcBef>
                <a:spcPct val="0"/>
              </a:spcBef>
            </a:pPr>
            <a:r>
              <a:rPr lang="en-US" sz="2100" b="1" dirty="0" err="1">
                <a:solidFill>
                  <a:srgbClr val="FFFFFF"/>
                </a:solidFill>
                <a:latin typeface="Montserrat Bold"/>
                <a:ea typeface="Montserrat Bold"/>
                <a:cs typeface="Montserrat Bold"/>
                <a:sym typeface="Montserrat Bold"/>
              </a:rPr>
              <a:t>Simitçi</a:t>
            </a:r>
            <a:endParaRPr lang="en-US" sz="2100" b="1" dirty="0">
              <a:solidFill>
                <a:srgbClr val="FFFFFF"/>
              </a:solidFill>
              <a:latin typeface="Montserrat Bold"/>
              <a:ea typeface="Montserrat Bold"/>
              <a:cs typeface="Montserrat Bold"/>
              <a:sym typeface="Montserrat Bold"/>
            </a:endParaRPr>
          </a:p>
        </p:txBody>
      </p:sp>
    </p:spTree>
  </p:cSld>
  <p:clrMapOvr>
    <a:masterClrMapping/>
  </p:clrMapOvr>
</p:sld>
</file>

<file path=ppt/slides/slide1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2"/>
          <p:cNvSpPr/>
          <p:nvPr/>
        </p:nvSpPr>
        <p:spPr>
          <a:xfrm>
            <a:off x="851334" y="596667"/>
            <a:ext cx="2061427" cy="2061427"/>
          </a:xfrm>
          <a:custGeom>
            <a:avLst/>
            <a:gdLst/>
            <a:ahLst/>
            <a:cxnLst/>
            <a:rect l="l" t="t" r="r" b="b"/>
            <a:pathLst>
              <a:path w="2061427" h="2061427">
                <a:moveTo>
                  <a:pt x="0" y="0"/>
                </a:moveTo>
                <a:lnTo>
                  <a:pt x="2061428" y="0"/>
                </a:lnTo>
                <a:lnTo>
                  <a:pt x="2061428" y="2061427"/>
                </a:lnTo>
                <a:lnTo>
                  <a:pt x="0" y="2061427"/>
                </a:lnTo>
                <a:lnTo>
                  <a:pt x="0" y="0"/>
                </a:lnTo>
                <a:close/>
              </a:path>
            </a:pathLst>
          </a:custGeom>
          <a:blipFill>
            <a:blip r:embed="rId2"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tr-TR"/>
          </a:p>
        </p:txBody>
      </p:sp>
      <p:grpSp>
        <p:nvGrpSpPr>
          <p:cNvPr id="3" name="Group 3"/>
          <p:cNvGrpSpPr/>
          <p:nvPr/>
        </p:nvGrpSpPr>
        <p:grpSpPr>
          <a:xfrm>
            <a:off x="8584141" y="3829522"/>
            <a:ext cx="9034674" cy="4614174"/>
            <a:chOff x="0" y="0"/>
            <a:chExt cx="2379503" cy="1215256"/>
          </a:xfrm>
        </p:grpSpPr>
        <p:sp>
          <p:nvSpPr>
            <p:cNvPr id="4" name="Freeform 4"/>
            <p:cNvSpPr/>
            <p:nvPr/>
          </p:nvSpPr>
          <p:spPr>
            <a:xfrm>
              <a:off x="0" y="0"/>
              <a:ext cx="2379503" cy="1215256"/>
            </a:xfrm>
            <a:custGeom>
              <a:avLst/>
              <a:gdLst/>
              <a:ahLst/>
              <a:cxnLst/>
              <a:rect l="l" t="t" r="r" b="b"/>
              <a:pathLst>
                <a:path w="2379503" h="1215256">
                  <a:moveTo>
                    <a:pt x="0" y="0"/>
                  </a:moveTo>
                  <a:lnTo>
                    <a:pt x="2379503" y="0"/>
                  </a:lnTo>
                  <a:lnTo>
                    <a:pt x="2379503" y="1215256"/>
                  </a:lnTo>
                  <a:lnTo>
                    <a:pt x="0" y="1215256"/>
                  </a:lnTo>
                  <a:close/>
                </a:path>
              </a:pathLst>
            </a:custGeom>
            <a:solidFill>
              <a:srgbClr val="38283E"/>
            </a:solidFill>
          </p:spPr>
          <p:txBody>
            <a:bodyPr/>
            <a:lstStyle/>
            <a:p>
              <a:endParaRPr lang="tr-TR"/>
            </a:p>
          </p:txBody>
        </p:sp>
        <p:sp>
          <p:nvSpPr>
            <p:cNvPr id="5" name="TextBox 5"/>
            <p:cNvSpPr txBox="1"/>
            <p:nvPr/>
          </p:nvSpPr>
          <p:spPr>
            <a:xfrm>
              <a:off x="0" y="-57150"/>
              <a:ext cx="2379503" cy="1272406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3723"/>
                </a:lnSpc>
              </a:pPr>
              <a:endParaRPr/>
            </a:p>
          </p:txBody>
        </p:sp>
      </p:grpSp>
      <p:grpSp>
        <p:nvGrpSpPr>
          <p:cNvPr id="6" name="Group 6"/>
          <p:cNvGrpSpPr/>
          <p:nvPr/>
        </p:nvGrpSpPr>
        <p:grpSpPr>
          <a:xfrm>
            <a:off x="811079" y="3113797"/>
            <a:ext cx="9034674" cy="4614174"/>
            <a:chOff x="0" y="0"/>
            <a:chExt cx="2379503" cy="1215256"/>
          </a:xfrm>
        </p:grpSpPr>
        <p:sp>
          <p:nvSpPr>
            <p:cNvPr id="7" name="Freeform 7"/>
            <p:cNvSpPr/>
            <p:nvPr/>
          </p:nvSpPr>
          <p:spPr>
            <a:xfrm>
              <a:off x="0" y="0"/>
              <a:ext cx="2379503" cy="1215256"/>
            </a:xfrm>
            <a:custGeom>
              <a:avLst/>
              <a:gdLst/>
              <a:ahLst/>
              <a:cxnLst/>
              <a:rect l="l" t="t" r="r" b="b"/>
              <a:pathLst>
                <a:path w="2379503" h="1215256">
                  <a:moveTo>
                    <a:pt x="0" y="0"/>
                  </a:moveTo>
                  <a:lnTo>
                    <a:pt x="2379503" y="0"/>
                  </a:lnTo>
                  <a:lnTo>
                    <a:pt x="2379503" y="1215256"/>
                  </a:lnTo>
                  <a:lnTo>
                    <a:pt x="0" y="1215256"/>
                  </a:lnTo>
                  <a:close/>
                </a:path>
              </a:pathLst>
            </a:custGeom>
            <a:solidFill>
              <a:srgbClr val="ED1C24"/>
            </a:solidFill>
          </p:spPr>
          <p:txBody>
            <a:bodyPr/>
            <a:lstStyle/>
            <a:p>
              <a:endParaRPr lang="tr-TR"/>
            </a:p>
          </p:txBody>
        </p:sp>
        <p:sp>
          <p:nvSpPr>
            <p:cNvPr id="8" name="TextBox 8"/>
            <p:cNvSpPr txBox="1"/>
            <p:nvPr/>
          </p:nvSpPr>
          <p:spPr>
            <a:xfrm>
              <a:off x="0" y="-57150"/>
              <a:ext cx="2379503" cy="1272406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3723"/>
                </a:lnSpc>
              </a:pPr>
              <a:endParaRPr/>
            </a:p>
          </p:txBody>
        </p:sp>
      </p:grpSp>
      <p:grpSp>
        <p:nvGrpSpPr>
          <p:cNvPr id="13" name="Group 13"/>
          <p:cNvGrpSpPr/>
          <p:nvPr/>
        </p:nvGrpSpPr>
        <p:grpSpPr>
          <a:xfrm>
            <a:off x="12576100" y="5068546"/>
            <a:ext cx="2226415" cy="1579540"/>
            <a:chOff x="0" y="0"/>
            <a:chExt cx="775141" cy="549927"/>
          </a:xfrm>
        </p:grpSpPr>
        <p:sp>
          <p:nvSpPr>
            <p:cNvPr id="14" name="Freeform 14"/>
            <p:cNvSpPr/>
            <p:nvPr/>
          </p:nvSpPr>
          <p:spPr>
            <a:xfrm>
              <a:off x="0" y="0"/>
              <a:ext cx="775141" cy="549927"/>
            </a:xfrm>
            <a:custGeom>
              <a:avLst/>
              <a:gdLst/>
              <a:ahLst/>
              <a:cxnLst/>
              <a:rect l="l" t="t" r="r" b="b"/>
              <a:pathLst>
                <a:path w="775141" h="549927">
                  <a:moveTo>
                    <a:pt x="0" y="0"/>
                  </a:moveTo>
                  <a:lnTo>
                    <a:pt x="775141" y="0"/>
                  </a:lnTo>
                  <a:lnTo>
                    <a:pt x="775141" y="549927"/>
                  </a:lnTo>
                  <a:lnTo>
                    <a:pt x="0" y="549927"/>
                  </a:lnTo>
                  <a:close/>
                </a:path>
              </a:pathLst>
            </a:custGeom>
            <a:blipFill>
              <a:blip r:embed="rId4"/>
              <a:stretch>
                <a:fillRect l="-9738" r="-9738"/>
              </a:stretch>
            </a:blipFill>
            <a:ln w="104775" cap="sq">
              <a:solidFill>
                <a:srgbClr val="FFFFFF"/>
              </a:solidFill>
              <a:prstDash val="solid"/>
              <a:miter/>
            </a:ln>
          </p:spPr>
          <p:txBody>
            <a:bodyPr/>
            <a:lstStyle/>
            <a:p>
              <a:endParaRPr lang="tr-TR"/>
            </a:p>
          </p:txBody>
        </p:sp>
      </p:grpSp>
      <p:grpSp>
        <p:nvGrpSpPr>
          <p:cNvPr id="15" name="Group 15"/>
          <p:cNvGrpSpPr/>
          <p:nvPr/>
        </p:nvGrpSpPr>
        <p:grpSpPr>
          <a:xfrm>
            <a:off x="4161501" y="4557069"/>
            <a:ext cx="2334583" cy="1579540"/>
            <a:chOff x="0" y="0"/>
            <a:chExt cx="812800" cy="549927"/>
          </a:xfrm>
        </p:grpSpPr>
        <p:sp>
          <p:nvSpPr>
            <p:cNvPr id="16" name="Freeform 16"/>
            <p:cNvSpPr/>
            <p:nvPr/>
          </p:nvSpPr>
          <p:spPr>
            <a:xfrm>
              <a:off x="0" y="0"/>
              <a:ext cx="812800" cy="549927"/>
            </a:xfrm>
            <a:custGeom>
              <a:avLst/>
              <a:gdLst/>
              <a:ahLst/>
              <a:cxnLst/>
              <a:rect l="l" t="t" r="r" b="b"/>
              <a:pathLst>
                <a:path w="812800" h="549927">
                  <a:moveTo>
                    <a:pt x="0" y="0"/>
                  </a:moveTo>
                  <a:lnTo>
                    <a:pt x="812800" y="0"/>
                  </a:lnTo>
                  <a:lnTo>
                    <a:pt x="812800" y="549927"/>
                  </a:lnTo>
                  <a:lnTo>
                    <a:pt x="0" y="549927"/>
                  </a:lnTo>
                  <a:close/>
                </a:path>
              </a:pathLst>
            </a:custGeom>
            <a:blipFill>
              <a:blip r:embed="rId5"/>
              <a:stretch>
                <a:fillRect b="-10992"/>
              </a:stretch>
            </a:blipFill>
            <a:ln w="104775" cap="sq">
              <a:solidFill>
                <a:srgbClr val="FFFFFF"/>
              </a:solidFill>
              <a:prstDash val="solid"/>
              <a:miter/>
            </a:ln>
          </p:spPr>
          <p:txBody>
            <a:bodyPr/>
            <a:lstStyle/>
            <a:p>
              <a:endParaRPr lang="tr-TR"/>
            </a:p>
          </p:txBody>
        </p:sp>
      </p:grpSp>
      <p:grpSp>
        <p:nvGrpSpPr>
          <p:cNvPr id="19" name="Group 19"/>
          <p:cNvGrpSpPr/>
          <p:nvPr/>
        </p:nvGrpSpPr>
        <p:grpSpPr>
          <a:xfrm>
            <a:off x="15018542" y="5068546"/>
            <a:ext cx="2226415" cy="1579540"/>
            <a:chOff x="0" y="0"/>
            <a:chExt cx="775141" cy="549927"/>
          </a:xfrm>
        </p:grpSpPr>
        <p:sp>
          <p:nvSpPr>
            <p:cNvPr id="20" name="Freeform 20"/>
            <p:cNvSpPr/>
            <p:nvPr/>
          </p:nvSpPr>
          <p:spPr>
            <a:xfrm>
              <a:off x="0" y="0"/>
              <a:ext cx="775141" cy="549927"/>
            </a:xfrm>
            <a:custGeom>
              <a:avLst/>
              <a:gdLst/>
              <a:ahLst/>
              <a:cxnLst/>
              <a:rect l="l" t="t" r="r" b="b"/>
              <a:pathLst>
                <a:path w="775141" h="549927">
                  <a:moveTo>
                    <a:pt x="0" y="0"/>
                  </a:moveTo>
                  <a:lnTo>
                    <a:pt x="775141" y="0"/>
                  </a:lnTo>
                  <a:lnTo>
                    <a:pt x="775141" y="549927"/>
                  </a:lnTo>
                  <a:lnTo>
                    <a:pt x="0" y="549927"/>
                  </a:lnTo>
                  <a:close/>
                </a:path>
              </a:pathLst>
            </a:custGeom>
            <a:blipFill>
              <a:blip r:embed="rId6"/>
              <a:stretch>
                <a:fillRect t="-53710" b="-19732"/>
              </a:stretch>
            </a:blipFill>
            <a:ln w="104775" cap="sq">
              <a:solidFill>
                <a:srgbClr val="FFFFFF"/>
              </a:solidFill>
              <a:prstDash val="solid"/>
              <a:miter/>
            </a:ln>
          </p:spPr>
          <p:txBody>
            <a:bodyPr/>
            <a:lstStyle/>
            <a:p>
              <a:endParaRPr lang="tr-TR"/>
            </a:p>
          </p:txBody>
        </p:sp>
      </p:grpSp>
      <p:sp>
        <p:nvSpPr>
          <p:cNvPr id="21" name="Freeform 21"/>
          <p:cNvSpPr/>
          <p:nvPr/>
        </p:nvSpPr>
        <p:spPr>
          <a:xfrm>
            <a:off x="16052795" y="596667"/>
            <a:ext cx="1216708" cy="1216708"/>
          </a:xfrm>
          <a:custGeom>
            <a:avLst/>
            <a:gdLst/>
            <a:ahLst/>
            <a:cxnLst/>
            <a:rect l="l" t="t" r="r" b="b"/>
            <a:pathLst>
              <a:path w="1216708" h="1216708">
                <a:moveTo>
                  <a:pt x="0" y="0"/>
                </a:moveTo>
                <a:lnTo>
                  <a:pt x="1216708" y="0"/>
                </a:lnTo>
                <a:lnTo>
                  <a:pt x="1216708" y="1216708"/>
                </a:lnTo>
                <a:lnTo>
                  <a:pt x="0" y="1216708"/>
                </a:lnTo>
                <a:lnTo>
                  <a:pt x="0" y="0"/>
                </a:lnTo>
                <a:close/>
              </a:path>
            </a:pathLst>
          </a:custGeom>
          <a:blipFill>
            <a:blip r:embed="rId7"/>
            <a:stretch>
              <a:fillRect/>
            </a:stretch>
          </a:blipFill>
        </p:spPr>
        <p:txBody>
          <a:bodyPr/>
          <a:lstStyle/>
          <a:p>
            <a:endParaRPr lang="tr-TR"/>
          </a:p>
        </p:txBody>
      </p:sp>
      <p:sp>
        <p:nvSpPr>
          <p:cNvPr id="22" name="Freeform 22"/>
          <p:cNvSpPr/>
          <p:nvPr/>
        </p:nvSpPr>
        <p:spPr>
          <a:xfrm>
            <a:off x="15357163" y="9258300"/>
            <a:ext cx="1912340" cy="793621"/>
          </a:xfrm>
          <a:custGeom>
            <a:avLst/>
            <a:gdLst/>
            <a:ahLst/>
            <a:cxnLst/>
            <a:rect l="l" t="t" r="r" b="b"/>
            <a:pathLst>
              <a:path w="1912340" h="793621">
                <a:moveTo>
                  <a:pt x="0" y="0"/>
                </a:moveTo>
                <a:lnTo>
                  <a:pt x="1912340" y="0"/>
                </a:lnTo>
                <a:lnTo>
                  <a:pt x="1912340" y="793621"/>
                </a:lnTo>
                <a:lnTo>
                  <a:pt x="0" y="793621"/>
                </a:lnTo>
                <a:lnTo>
                  <a:pt x="0" y="0"/>
                </a:lnTo>
                <a:close/>
              </a:path>
            </a:pathLst>
          </a:custGeom>
          <a:blipFill>
            <a:blip r:embed="rId8">
              <a:extLst>
                <a:ext uri="{96DAC541-7B7A-43D3-8B79-37D633B846F1}">
                  <asvg:svgBlip xmlns:asvg="http://schemas.microsoft.com/office/drawing/2016/SVG/main" r:embed="rId9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tr-TR"/>
          </a:p>
        </p:txBody>
      </p:sp>
      <p:grpSp>
        <p:nvGrpSpPr>
          <p:cNvPr id="23" name="Group 23"/>
          <p:cNvGrpSpPr/>
          <p:nvPr/>
        </p:nvGrpSpPr>
        <p:grpSpPr>
          <a:xfrm>
            <a:off x="1657093" y="4640210"/>
            <a:ext cx="2141430" cy="1413257"/>
            <a:chOff x="0" y="0"/>
            <a:chExt cx="2855240" cy="1884343"/>
          </a:xfrm>
        </p:grpSpPr>
        <p:pic>
          <p:nvPicPr>
            <p:cNvPr id="24" name="Picture 24"/>
            <p:cNvPicPr>
              <a:picLocks noChangeAspect="1"/>
            </p:cNvPicPr>
            <p:nvPr/>
          </p:nvPicPr>
          <p:blipFill>
            <a:blip r:embed="rId10"/>
            <a:srcRect t="15476" b="35026"/>
            <a:stretch>
              <a:fillRect/>
            </a:stretch>
          </p:blipFill>
          <p:spPr>
            <a:xfrm>
              <a:off x="0" y="0"/>
              <a:ext cx="2855240" cy="1884343"/>
            </a:xfrm>
            <a:prstGeom prst="rect">
              <a:avLst/>
            </a:prstGeom>
          </p:spPr>
        </p:pic>
      </p:grpSp>
      <p:grpSp>
        <p:nvGrpSpPr>
          <p:cNvPr id="25" name="Group 25"/>
          <p:cNvGrpSpPr/>
          <p:nvPr/>
        </p:nvGrpSpPr>
        <p:grpSpPr>
          <a:xfrm>
            <a:off x="10251089" y="5167215"/>
            <a:ext cx="1991553" cy="1382201"/>
            <a:chOff x="0" y="0"/>
            <a:chExt cx="2655404" cy="1842935"/>
          </a:xfrm>
        </p:grpSpPr>
        <p:pic>
          <p:nvPicPr>
            <p:cNvPr id="26" name="Picture 26"/>
            <p:cNvPicPr>
              <a:picLocks noChangeAspect="1"/>
            </p:cNvPicPr>
            <p:nvPr/>
          </p:nvPicPr>
          <p:blipFill>
            <a:blip r:embed="rId11"/>
            <a:srcRect l="1935" r="2596" b="2913"/>
            <a:stretch>
              <a:fillRect/>
            </a:stretch>
          </p:blipFill>
          <p:spPr>
            <a:xfrm>
              <a:off x="0" y="0"/>
              <a:ext cx="2655404" cy="1842935"/>
            </a:xfrm>
            <a:prstGeom prst="rect">
              <a:avLst/>
            </a:prstGeom>
          </p:spPr>
        </p:pic>
      </p:grpSp>
      <p:grpSp>
        <p:nvGrpSpPr>
          <p:cNvPr id="27" name="Group 27"/>
          <p:cNvGrpSpPr/>
          <p:nvPr/>
        </p:nvGrpSpPr>
        <p:grpSpPr>
          <a:xfrm>
            <a:off x="12675483" y="5167215"/>
            <a:ext cx="2052521" cy="1382201"/>
            <a:chOff x="0" y="0"/>
            <a:chExt cx="2736695" cy="1842935"/>
          </a:xfrm>
        </p:grpSpPr>
        <p:pic>
          <p:nvPicPr>
            <p:cNvPr id="28" name="Picture 28"/>
            <p:cNvPicPr>
              <a:picLocks noChangeAspect="1"/>
            </p:cNvPicPr>
            <p:nvPr/>
          </p:nvPicPr>
          <p:blipFill>
            <a:blip r:embed="rId12"/>
            <a:srcRect t="31285" r="2992" b="31967"/>
            <a:stretch>
              <a:fillRect/>
            </a:stretch>
          </p:blipFill>
          <p:spPr>
            <a:xfrm>
              <a:off x="0" y="0"/>
              <a:ext cx="2736695" cy="1842935"/>
            </a:xfrm>
            <a:prstGeom prst="rect">
              <a:avLst/>
            </a:prstGeom>
          </p:spPr>
        </p:pic>
      </p:grpSp>
      <p:grpSp>
        <p:nvGrpSpPr>
          <p:cNvPr id="29" name="Group 29"/>
          <p:cNvGrpSpPr/>
          <p:nvPr/>
        </p:nvGrpSpPr>
        <p:grpSpPr>
          <a:xfrm>
            <a:off x="4258078" y="4642617"/>
            <a:ext cx="2141430" cy="1413257"/>
            <a:chOff x="0" y="0"/>
            <a:chExt cx="2855240" cy="1884343"/>
          </a:xfrm>
        </p:grpSpPr>
        <p:pic>
          <p:nvPicPr>
            <p:cNvPr id="30" name="Picture 30"/>
            <p:cNvPicPr>
              <a:picLocks noChangeAspect="1"/>
            </p:cNvPicPr>
            <p:nvPr/>
          </p:nvPicPr>
          <p:blipFill>
            <a:blip r:embed="rId13"/>
            <a:srcRect l="20475" r="20475"/>
            <a:stretch>
              <a:fillRect/>
            </a:stretch>
          </p:blipFill>
          <p:spPr>
            <a:xfrm>
              <a:off x="0" y="0"/>
              <a:ext cx="2855240" cy="1884343"/>
            </a:xfrm>
            <a:prstGeom prst="rect">
              <a:avLst/>
            </a:prstGeom>
          </p:spPr>
        </p:pic>
      </p:grpSp>
      <p:grpSp>
        <p:nvGrpSpPr>
          <p:cNvPr id="33" name="Group 33"/>
          <p:cNvGrpSpPr/>
          <p:nvPr/>
        </p:nvGrpSpPr>
        <p:grpSpPr>
          <a:xfrm>
            <a:off x="6862092" y="4640210"/>
            <a:ext cx="2135368" cy="1413257"/>
            <a:chOff x="0" y="0"/>
            <a:chExt cx="2847158" cy="1884343"/>
          </a:xfrm>
        </p:grpSpPr>
        <p:pic>
          <p:nvPicPr>
            <p:cNvPr id="34" name="Picture 34"/>
            <p:cNvPicPr>
              <a:picLocks noChangeAspect="1"/>
            </p:cNvPicPr>
            <p:nvPr/>
          </p:nvPicPr>
          <p:blipFill>
            <a:blip r:embed="rId14"/>
            <a:srcRect l="35117" t="28683" b="6958"/>
            <a:stretch>
              <a:fillRect/>
            </a:stretch>
          </p:blipFill>
          <p:spPr>
            <a:xfrm>
              <a:off x="0" y="0"/>
              <a:ext cx="2847158" cy="1884343"/>
            </a:xfrm>
            <a:prstGeom prst="rect">
              <a:avLst/>
            </a:prstGeom>
          </p:spPr>
        </p:pic>
      </p:grpSp>
      <p:grpSp>
        <p:nvGrpSpPr>
          <p:cNvPr id="37" name="Group 37"/>
          <p:cNvGrpSpPr/>
          <p:nvPr/>
        </p:nvGrpSpPr>
        <p:grpSpPr>
          <a:xfrm>
            <a:off x="3918875" y="4642617"/>
            <a:ext cx="2480632" cy="1410851"/>
            <a:chOff x="0" y="0"/>
            <a:chExt cx="3307510" cy="1881134"/>
          </a:xfrm>
        </p:grpSpPr>
        <p:pic>
          <p:nvPicPr>
            <p:cNvPr id="38" name="Picture 38"/>
            <p:cNvPicPr>
              <a:picLocks noChangeAspect="1"/>
            </p:cNvPicPr>
            <p:nvPr/>
          </p:nvPicPr>
          <p:blipFill>
            <a:blip r:embed="rId15"/>
            <a:srcRect t="9308" r="64326" b="54643"/>
            <a:stretch>
              <a:fillRect/>
            </a:stretch>
          </p:blipFill>
          <p:spPr>
            <a:xfrm>
              <a:off x="0" y="0"/>
              <a:ext cx="3307510" cy="1881134"/>
            </a:xfrm>
            <a:prstGeom prst="rect">
              <a:avLst/>
            </a:prstGeom>
          </p:spPr>
        </p:pic>
      </p:grpSp>
      <p:grpSp>
        <p:nvGrpSpPr>
          <p:cNvPr id="39" name="Group 39"/>
          <p:cNvGrpSpPr/>
          <p:nvPr/>
        </p:nvGrpSpPr>
        <p:grpSpPr>
          <a:xfrm>
            <a:off x="10251089" y="5167215"/>
            <a:ext cx="1988422" cy="1370744"/>
            <a:chOff x="0" y="0"/>
            <a:chExt cx="2651230" cy="1827659"/>
          </a:xfrm>
        </p:grpSpPr>
        <p:pic>
          <p:nvPicPr>
            <p:cNvPr id="40" name="Picture 40"/>
            <p:cNvPicPr>
              <a:picLocks noChangeAspect="1"/>
            </p:cNvPicPr>
            <p:nvPr/>
          </p:nvPicPr>
          <p:blipFill>
            <a:blip r:embed="rId16"/>
            <a:srcRect t="408" b="408"/>
            <a:stretch>
              <a:fillRect/>
            </a:stretch>
          </p:blipFill>
          <p:spPr>
            <a:xfrm>
              <a:off x="0" y="0"/>
              <a:ext cx="2651230" cy="1827659"/>
            </a:xfrm>
            <a:prstGeom prst="rect">
              <a:avLst/>
            </a:prstGeom>
          </p:spPr>
        </p:pic>
      </p:grpSp>
      <p:grpSp>
        <p:nvGrpSpPr>
          <p:cNvPr id="41" name="Group 41"/>
          <p:cNvGrpSpPr/>
          <p:nvPr/>
        </p:nvGrpSpPr>
        <p:grpSpPr>
          <a:xfrm>
            <a:off x="12675483" y="5167215"/>
            <a:ext cx="2043739" cy="1370744"/>
            <a:chOff x="0" y="0"/>
            <a:chExt cx="2724985" cy="1827659"/>
          </a:xfrm>
        </p:grpSpPr>
        <p:pic>
          <p:nvPicPr>
            <p:cNvPr id="42" name="Picture 42"/>
            <p:cNvPicPr>
              <a:picLocks noChangeAspect="1"/>
            </p:cNvPicPr>
            <p:nvPr/>
          </p:nvPicPr>
          <p:blipFill>
            <a:blip r:embed="rId17"/>
            <a:srcRect t="3798" b="54282"/>
            <a:stretch>
              <a:fillRect/>
            </a:stretch>
          </p:blipFill>
          <p:spPr>
            <a:xfrm>
              <a:off x="0" y="0"/>
              <a:ext cx="2724985" cy="1827659"/>
            </a:xfrm>
            <a:prstGeom prst="rect">
              <a:avLst/>
            </a:prstGeom>
          </p:spPr>
        </p:pic>
      </p:grpSp>
      <p:grpSp>
        <p:nvGrpSpPr>
          <p:cNvPr id="43" name="Group 43"/>
          <p:cNvGrpSpPr/>
          <p:nvPr/>
        </p:nvGrpSpPr>
        <p:grpSpPr>
          <a:xfrm>
            <a:off x="15116840" y="5167215"/>
            <a:ext cx="2016988" cy="1382201"/>
            <a:chOff x="0" y="0"/>
            <a:chExt cx="2689317" cy="1842935"/>
          </a:xfrm>
        </p:grpSpPr>
        <p:pic>
          <p:nvPicPr>
            <p:cNvPr id="44" name="Picture 44"/>
            <p:cNvPicPr>
              <a:picLocks noChangeAspect="1"/>
            </p:cNvPicPr>
            <p:nvPr/>
          </p:nvPicPr>
          <p:blipFill>
            <a:blip r:embed="rId18"/>
            <a:srcRect l="13656" t="5131" r="21006" b="6006"/>
            <a:stretch>
              <a:fillRect/>
            </a:stretch>
          </p:blipFill>
          <p:spPr>
            <a:xfrm>
              <a:off x="0" y="0"/>
              <a:ext cx="2689317" cy="1842935"/>
            </a:xfrm>
            <a:prstGeom prst="rect">
              <a:avLst/>
            </a:prstGeom>
          </p:spPr>
        </p:pic>
      </p:grpSp>
      <p:grpSp>
        <p:nvGrpSpPr>
          <p:cNvPr id="45" name="Group 45"/>
          <p:cNvGrpSpPr/>
          <p:nvPr/>
        </p:nvGrpSpPr>
        <p:grpSpPr>
          <a:xfrm>
            <a:off x="6827993" y="4642617"/>
            <a:ext cx="2169468" cy="1413257"/>
            <a:chOff x="0" y="0"/>
            <a:chExt cx="2892624" cy="1884343"/>
          </a:xfrm>
        </p:grpSpPr>
        <p:pic>
          <p:nvPicPr>
            <p:cNvPr id="46" name="Picture 46"/>
            <p:cNvPicPr>
              <a:picLocks noChangeAspect="1"/>
            </p:cNvPicPr>
            <p:nvPr/>
          </p:nvPicPr>
          <p:blipFill>
            <a:blip r:embed="rId19"/>
            <a:srcRect l="303" t="538" r="59155" b="52519"/>
            <a:stretch>
              <a:fillRect/>
            </a:stretch>
          </p:blipFill>
          <p:spPr>
            <a:xfrm>
              <a:off x="0" y="0"/>
              <a:ext cx="2892624" cy="1884343"/>
            </a:xfrm>
            <a:prstGeom prst="rect">
              <a:avLst/>
            </a:prstGeom>
          </p:spPr>
        </p:pic>
      </p:grpSp>
      <p:grpSp>
        <p:nvGrpSpPr>
          <p:cNvPr id="49" name="Group 49"/>
          <p:cNvGrpSpPr/>
          <p:nvPr/>
        </p:nvGrpSpPr>
        <p:grpSpPr>
          <a:xfrm>
            <a:off x="4229503" y="4642617"/>
            <a:ext cx="2198580" cy="1408444"/>
            <a:chOff x="0" y="0"/>
            <a:chExt cx="2931440" cy="1877926"/>
          </a:xfrm>
        </p:grpSpPr>
        <p:pic>
          <p:nvPicPr>
            <p:cNvPr id="50" name="Picture 50"/>
            <p:cNvPicPr>
              <a:picLocks noChangeAspect="1"/>
            </p:cNvPicPr>
            <p:nvPr/>
          </p:nvPicPr>
          <p:blipFill>
            <a:blip r:embed="rId13"/>
            <a:srcRect l="19583" r="19583"/>
            <a:stretch>
              <a:fillRect/>
            </a:stretch>
          </p:blipFill>
          <p:spPr>
            <a:xfrm>
              <a:off x="0" y="0"/>
              <a:ext cx="2931440" cy="1877926"/>
            </a:xfrm>
            <a:prstGeom prst="rect">
              <a:avLst/>
            </a:prstGeom>
          </p:spPr>
        </p:pic>
      </p:grpSp>
      <p:grpSp>
        <p:nvGrpSpPr>
          <p:cNvPr id="51" name="Group 51"/>
          <p:cNvGrpSpPr/>
          <p:nvPr/>
        </p:nvGrpSpPr>
        <p:grpSpPr>
          <a:xfrm>
            <a:off x="6827993" y="4640210"/>
            <a:ext cx="2169468" cy="1415664"/>
            <a:chOff x="0" y="0"/>
            <a:chExt cx="2892624" cy="1887552"/>
          </a:xfrm>
        </p:grpSpPr>
        <p:pic>
          <p:nvPicPr>
            <p:cNvPr id="52" name="Picture 52"/>
            <p:cNvPicPr>
              <a:picLocks noChangeAspect="1"/>
            </p:cNvPicPr>
            <p:nvPr/>
          </p:nvPicPr>
          <p:blipFill>
            <a:blip r:embed="rId20"/>
            <a:srcRect l="1813" t="41686" b="10260"/>
            <a:stretch>
              <a:fillRect/>
            </a:stretch>
          </p:blipFill>
          <p:spPr>
            <a:xfrm>
              <a:off x="0" y="0"/>
              <a:ext cx="2892624" cy="1887552"/>
            </a:xfrm>
            <a:prstGeom prst="rect">
              <a:avLst/>
            </a:prstGeom>
          </p:spPr>
        </p:pic>
      </p:grpSp>
      <p:grpSp>
        <p:nvGrpSpPr>
          <p:cNvPr id="53" name="Group 53"/>
          <p:cNvGrpSpPr/>
          <p:nvPr/>
        </p:nvGrpSpPr>
        <p:grpSpPr>
          <a:xfrm>
            <a:off x="10200333" y="5167215"/>
            <a:ext cx="2061442" cy="1370744"/>
            <a:chOff x="0" y="0"/>
            <a:chExt cx="2748589" cy="1827659"/>
          </a:xfrm>
        </p:grpSpPr>
        <p:pic>
          <p:nvPicPr>
            <p:cNvPr id="54" name="Picture 54"/>
            <p:cNvPicPr>
              <a:picLocks noChangeAspect="1"/>
            </p:cNvPicPr>
            <p:nvPr/>
          </p:nvPicPr>
          <p:blipFill>
            <a:blip r:embed="rId21"/>
            <a:srcRect l="2099" t="6007" r="12425" b="10529"/>
            <a:stretch>
              <a:fillRect/>
            </a:stretch>
          </p:blipFill>
          <p:spPr>
            <a:xfrm>
              <a:off x="0" y="0"/>
              <a:ext cx="2748589" cy="1827659"/>
            </a:xfrm>
            <a:prstGeom prst="rect">
              <a:avLst/>
            </a:prstGeom>
          </p:spPr>
        </p:pic>
      </p:grpSp>
      <p:grpSp>
        <p:nvGrpSpPr>
          <p:cNvPr id="55" name="Group 55"/>
          <p:cNvGrpSpPr/>
          <p:nvPr/>
        </p:nvGrpSpPr>
        <p:grpSpPr>
          <a:xfrm>
            <a:off x="12674398" y="5143500"/>
            <a:ext cx="2044824" cy="1389918"/>
            <a:chOff x="0" y="0"/>
            <a:chExt cx="2726432" cy="1853224"/>
          </a:xfrm>
        </p:grpSpPr>
        <p:pic>
          <p:nvPicPr>
            <p:cNvPr id="56" name="Picture 56"/>
            <p:cNvPicPr>
              <a:picLocks noChangeAspect="1"/>
            </p:cNvPicPr>
            <p:nvPr/>
          </p:nvPicPr>
          <p:blipFill>
            <a:blip r:embed="rId22"/>
            <a:srcRect l="7057" t="7055" r="9493" b="9848"/>
            <a:stretch>
              <a:fillRect/>
            </a:stretch>
          </p:blipFill>
          <p:spPr>
            <a:xfrm>
              <a:off x="0" y="0"/>
              <a:ext cx="2726432" cy="1853224"/>
            </a:xfrm>
            <a:prstGeom prst="rect">
              <a:avLst/>
            </a:prstGeom>
          </p:spPr>
        </p:pic>
      </p:grpSp>
      <p:grpSp>
        <p:nvGrpSpPr>
          <p:cNvPr id="57" name="Group 57"/>
          <p:cNvGrpSpPr/>
          <p:nvPr/>
        </p:nvGrpSpPr>
        <p:grpSpPr>
          <a:xfrm>
            <a:off x="15116840" y="5167215"/>
            <a:ext cx="2016988" cy="1382201"/>
            <a:chOff x="0" y="0"/>
            <a:chExt cx="2689317" cy="1842935"/>
          </a:xfrm>
        </p:grpSpPr>
        <p:pic>
          <p:nvPicPr>
            <p:cNvPr id="58" name="Picture 58"/>
            <p:cNvPicPr>
              <a:picLocks noChangeAspect="1"/>
            </p:cNvPicPr>
            <p:nvPr/>
          </p:nvPicPr>
          <p:blipFill>
            <a:blip r:embed="rId23"/>
            <a:srcRect l="2363" t="6495" r="10983" b="48819"/>
            <a:stretch>
              <a:fillRect/>
            </a:stretch>
          </p:blipFill>
          <p:spPr>
            <a:xfrm>
              <a:off x="0" y="0"/>
              <a:ext cx="2689317" cy="1842935"/>
            </a:xfrm>
            <a:prstGeom prst="rect">
              <a:avLst/>
            </a:prstGeom>
          </p:spPr>
        </p:pic>
      </p:grpSp>
      <p:grpSp>
        <p:nvGrpSpPr>
          <p:cNvPr id="59" name="Group 59"/>
          <p:cNvGrpSpPr/>
          <p:nvPr/>
        </p:nvGrpSpPr>
        <p:grpSpPr>
          <a:xfrm>
            <a:off x="4229503" y="4642617"/>
            <a:ext cx="2198580" cy="1408444"/>
            <a:chOff x="0" y="0"/>
            <a:chExt cx="2931440" cy="1877926"/>
          </a:xfrm>
        </p:grpSpPr>
        <p:pic>
          <p:nvPicPr>
            <p:cNvPr id="60" name="Picture 60"/>
            <p:cNvPicPr>
              <a:picLocks noChangeAspect="1"/>
            </p:cNvPicPr>
            <p:nvPr/>
          </p:nvPicPr>
          <p:blipFill>
            <a:blip r:embed="rId24"/>
            <a:srcRect l="9442" t="3240" b="19409"/>
            <a:stretch>
              <a:fillRect/>
            </a:stretch>
          </p:blipFill>
          <p:spPr>
            <a:xfrm>
              <a:off x="0" y="0"/>
              <a:ext cx="2931440" cy="1877926"/>
            </a:xfrm>
            <a:prstGeom prst="rect">
              <a:avLst/>
            </a:prstGeom>
          </p:spPr>
        </p:pic>
      </p:grpSp>
      <p:grpSp>
        <p:nvGrpSpPr>
          <p:cNvPr id="63" name="Group 63"/>
          <p:cNvGrpSpPr/>
          <p:nvPr/>
        </p:nvGrpSpPr>
        <p:grpSpPr>
          <a:xfrm>
            <a:off x="4168600" y="4614609"/>
            <a:ext cx="2319633" cy="1521999"/>
            <a:chOff x="0" y="0"/>
            <a:chExt cx="2936738" cy="1887552"/>
          </a:xfrm>
        </p:grpSpPr>
        <p:pic>
          <p:nvPicPr>
            <p:cNvPr id="64" name="Picture 64"/>
            <p:cNvPicPr>
              <a:picLocks noChangeAspect="1"/>
            </p:cNvPicPr>
            <p:nvPr/>
          </p:nvPicPr>
          <p:blipFill>
            <a:blip r:embed="rId25"/>
            <a:srcRect l="9453" t="13231" r="10577" b="11737"/>
            <a:stretch>
              <a:fillRect/>
            </a:stretch>
          </p:blipFill>
          <p:spPr>
            <a:xfrm>
              <a:off x="0" y="0"/>
              <a:ext cx="2936738" cy="1887552"/>
            </a:xfrm>
            <a:prstGeom prst="rect">
              <a:avLst/>
            </a:prstGeom>
          </p:spPr>
        </p:pic>
      </p:grpSp>
      <p:grpSp>
        <p:nvGrpSpPr>
          <p:cNvPr id="69" name="Group 69"/>
          <p:cNvGrpSpPr/>
          <p:nvPr/>
        </p:nvGrpSpPr>
        <p:grpSpPr>
          <a:xfrm>
            <a:off x="12592190" y="5066012"/>
            <a:ext cx="2208427" cy="1579540"/>
            <a:chOff x="-109611" y="-103317"/>
            <a:chExt cx="2944570" cy="2106052"/>
          </a:xfrm>
        </p:grpSpPr>
        <p:pic>
          <p:nvPicPr>
            <p:cNvPr id="70" name="Picture 70"/>
            <p:cNvPicPr>
              <a:picLocks noChangeAspect="1"/>
            </p:cNvPicPr>
            <p:nvPr/>
          </p:nvPicPr>
          <p:blipFill>
            <a:blip r:embed="rId26"/>
            <a:srcRect l="9028" r="9028"/>
            <a:stretch>
              <a:fillRect/>
            </a:stretch>
          </p:blipFill>
          <p:spPr>
            <a:xfrm>
              <a:off x="-109611" y="-103317"/>
              <a:ext cx="2944570" cy="2106052"/>
            </a:xfrm>
            <a:prstGeom prst="rect">
              <a:avLst/>
            </a:prstGeom>
          </p:spPr>
        </p:pic>
      </p:grpSp>
      <p:grpSp>
        <p:nvGrpSpPr>
          <p:cNvPr id="71" name="Group 71"/>
          <p:cNvGrpSpPr/>
          <p:nvPr/>
        </p:nvGrpSpPr>
        <p:grpSpPr>
          <a:xfrm>
            <a:off x="15044300" y="5100934"/>
            <a:ext cx="2161941" cy="1544618"/>
            <a:chOff x="-146725" y="-110005"/>
            <a:chExt cx="2882588" cy="2059491"/>
          </a:xfrm>
        </p:grpSpPr>
        <p:pic>
          <p:nvPicPr>
            <p:cNvPr id="72" name="Picture 72"/>
            <p:cNvPicPr>
              <a:picLocks noChangeAspect="1"/>
            </p:cNvPicPr>
            <p:nvPr/>
          </p:nvPicPr>
          <p:blipFill>
            <a:blip r:embed="rId27"/>
            <a:srcRect l="8399" t="23135" r="11247" b="3489"/>
            <a:stretch>
              <a:fillRect/>
            </a:stretch>
          </p:blipFill>
          <p:spPr>
            <a:xfrm>
              <a:off x="-146725" y="-110005"/>
              <a:ext cx="2882588" cy="2059491"/>
            </a:xfrm>
            <a:prstGeom prst="rect">
              <a:avLst/>
            </a:prstGeom>
          </p:spPr>
        </p:pic>
      </p:grpSp>
      <p:sp>
        <p:nvSpPr>
          <p:cNvPr id="73" name="TextBox 73"/>
          <p:cNvSpPr txBox="1"/>
          <p:nvPr/>
        </p:nvSpPr>
        <p:spPr>
          <a:xfrm>
            <a:off x="1127035" y="1532130"/>
            <a:ext cx="9440648" cy="846363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6900"/>
              </a:lnSpc>
            </a:pPr>
            <a:r>
              <a:rPr lang="en-US" sz="4928">
                <a:solidFill>
                  <a:srgbClr val="000000"/>
                </a:solidFill>
                <a:latin typeface="League Spartan"/>
                <a:ea typeface="League Spartan"/>
                <a:cs typeface="League Spartan"/>
                <a:sym typeface="League Spartan"/>
              </a:rPr>
              <a:t>NELER YAPIYORUZ?</a:t>
            </a:r>
          </a:p>
        </p:txBody>
      </p:sp>
      <p:sp>
        <p:nvSpPr>
          <p:cNvPr id="74" name="TextBox 74"/>
          <p:cNvSpPr txBox="1"/>
          <p:nvPr/>
        </p:nvSpPr>
        <p:spPr>
          <a:xfrm>
            <a:off x="1930463" y="3489155"/>
            <a:ext cx="6876417" cy="51435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4200"/>
              </a:lnSpc>
            </a:pPr>
            <a:r>
              <a:rPr lang="en-US" sz="3000" b="1" spc="-60" dirty="0">
                <a:solidFill>
                  <a:srgbClr val="FFFFFF"/>
                </a:solidFill>
                <a:latin typeface="Montserrat Bold"/>
                <a:ea typeface="Montserrat Bold"/>
                <a:cs typeface="Montserrat Bold"/>
                <a:sym typeface="Montserrat Bold"/>
              </a:rPr>
              <a:t>GÖSTERİ SANATLARI</a:t>
            </a:r>
          </a:p>
        </p:txBody>
      </p:sp>
      <p:sp>
        <p:nvSpPr>
          <p:cNvPr id="75" name="TextBox 75"/>
          <p:cNvSpPr txBox="1"/>
          <p:nvPr/>
        </p:nvSpPr>
        <p:spPr>
          <a:xfrm>
            <a:off x="10007028" y="4125860"/>
            <a:ext cx="7389431" cy="51435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4200"/>
              </a:lnSpc>
            </a:pPr>
            <a:r>
              <a:rPr lang="en-US" sz="3000" b="1" spc="-60">
                <a:solidFill>
                  <a:srgbClr val="FFFFFF"/>
                </a:solidFill>
                <a:latin typeface="Montserrat Bold"/>
                <a:ea typeface="Montserrat Bold"/>
                <a:cs typeface="Montserrat Bold"/>
                <a:sym typeface="Montserrat Bold"/>
              </a:rPr>
              <a:t>GÖSTERİ SANATLARI</a:t>
            </a:r>
          </a:p>
        </p:txBody>
      </p:sp>
      <p:sp>
        <p:nvSpPr>
          <p:cNvPr id="76" name="TextBox 76"/>
          <p:cNvSpPr txBox="1"/>
          <p:nvPr/>
        </p:nvSpPr>
        <p:spPr>
          <a:xfrm>
            <a:off x="1278012" y="6399224"/>
            <a:ext cx="2899593" cy="24889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2031"/>
              </a:lnSpc>
            </a:pPr>
            <a:r>
              <a:rPr lang="en-US" sz="1450" b="1" spc="-29" dirty="0">
                <a:solidFill>
                  <a:srgbClr val="FFFFFF"/>
                </a:solidFill>
                <a:latin typeface="Montserrat Bold"/>
                <a:ea typeface="Montserrat Bold"/>
                <a:cs typeface="Montserrat Bold"/>
                <a:sym typeface="Montserrat Bold"/>
              </a:rPr>
              <a:t>Ritmbox Rio Carnaval</a:t>
            </a:r>
          </a:p>
        </p:txBody>
      </p:sp>
      <p:sp>
        <p:nvSpPr>
          <p:cNvPr id="77" name="TextBox 77"/>
          <p:cNvSpPr txBox="1"/>
          <p:nvPr/>
        </p:nvSpPr>
        <p:spPr>
          <a:xfrm>
            <a:off x="9678406" y="7141199"/>
            <a:ext cx="2899593" cy="24889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2031"/>
              </a:lnSpc>
            </a:pPr>
            <a:r>
              <a:rPr lang="en-US" sz="1450" b="1" spc="-29">
                <a:solidFill>
                  <a:srgbClr val="FFFFFF"/>
                </a:solidFill>
                <a:latin typeface="Montserrat Bold"/>
                <a:ea typeface="Montserrat Bold"/>
                <a:cs typeface="Montserrat Bold"/>
                <a:sym typeface="Montserrat Bold"/>
              </a:rPr>
              <a:t>Mobil Orkestra</a:t>
            </a:r>
          </a:p>
        </p:txBody>
      </p:sp>
      <p:sp>
        <p:nvSpPr>
          <p:cNvPr id="78" name="TextBox 78"/>
          <p:cNvSpPr txBox="1"/>
          <p:nvPr/>
        </p:nvSpPr>
        <p:spPr>
          <a:xfrm>
            <a:off x="3918875" y="6399224"/>
            <a:ext cx="2899593" cy="24889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2031"/>
              </a:lnSpc>
            </a:pPr>
            <a:r>
              <a:rPr lang="en-US" sz="1450" b="1" spc="-29">
                <a:solidFill>
                  <a:srgbClr val="FFFFFF"/>
                </a:solidFill>
                <a:latin typeface="Montserrat Bold"/>
                <a:ea typeface="Montserrat Bold"/>
                <a:cs typeface="Montserrat Bold"/>
                <a:sym typeface="Montserrat Bold"/>
              </a:rPr>
              <a:t>Varillaz</a:t>
            </a:r>
          </a:p>
        </p:txBody>
      </p:sp>
      <p:sp>
        <p:nvSpPr>
          <p:cNvPr id="79" name="TextBox 79"/>
          <p:cNvSpPr txBox="1"/>
          <p:nvPr/>
        </p:nvSpPr>
        <p:spPr>
          <a:xfrm>
            <a:off x="12239511" y="7141199"/>
            <a:ext cx="2899593" cy="24889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2031"/>
              </a:lnSpc>
            </a:pPr>
            <a:r>
              <a:rPr lang="en-US" sz="1450" b="1" spc="-29">
                <a:solidFill>
                  <a:srgbClr val="FFFFFF"/>
                </a:solidFill>
                <a:latin typeface="Montserrat Bold"/>
                <a:ea typeface="Montserrat Bold"/>
                <a:cs typeface="Montserrat Bold"/>
                <a:sym typeface="Montserrat Bold"/>
              </a:rPr>
              <a:t>Pandomim</a:t>
            </a:r>
          </a:p>
        </p:txBody>
      </p:sp>
      <p:sp>
        <p:nvSpPr>
          <p:cNvPr id="80" name="TextBox 80"/>
          <p:cNvSpPr txBox="1"/>
          <p:nvPr/>
        </p:nvSpPr>
        <p:spPr>
          <a:xfrm>
            <a:off x="6479980" y="6399224"/>
            <a:ext cx="2899593" cy="24889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2031"/>
              </a:lnSpc>
            </a:pPr>
            <a:r>
              <a:rPr lang="en-US" sz="1450" b="1" spc="-29">
                <a:solidFill>
                  <a:srgbClr val="FFFFFF"/>
                </a:solidFill>
                <a:latin typeface="Montserrat Bold"/>
                <a:ea typeface="Montserrat Bold"/>
                <a:cs typeface="Montserrat Bold"/>
                <a:sym typeface="Montserrat Bold"/>
              </a:rPr>
              <a:t>Trio, Quartet, Dj &amp; Perküsyon</a:t>
            </a:r>
          </a:p>
        </p:txBody>
      </p:sp>
      <p:sp>
        <p:nvSpPr>
          <p:cNvPr id="81" name="TextBox 81"/>
          <p:cNvSpPr txBox="1"/>
          <p:nvPr/>
        </p:nvSpPr>
        <p:spPr>
          <a:xfrm>
            <a:off x="14800617" y="7141199"/>
            <a:ext cx="2899593" cy="24889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2031"/>
              </a:lnSpc>
            </a:pPr>
            <a:r>
              <a:rPr lang="en-US" sz="1450" b="1" spc="-29">
                <a:solidFill>
                  <a:srgbClr val="FFFFFF"/>
                </a:solidFill>
                <a:latin typeface="Montserrat Bold"/>
                <a:ea typeface="Montserrat Bold"/>
                <a:cs typeface="Montserrat Bold"/>
                <a:sym typeface="Montserrat Bold"/>
              </a:rPr>
              <a:t>M3 Dans Topluluğu</a:t>
            </a:r>
          </a:p>
        </p:txBody>
      </p:sp>
      <p:sp>
        <p:nvSpPr>
          <p:cNvPr id="82" name="TextBox 82"/>
          <p:cNvSpPr txBox="1"/>
          <p:nvPr/>
        </p:nvSpPr>
        <p:spPr>
          <a:xfrm>
            <a:off x="14719222" y="8853271"/>
            <a:ext cx="2899593" cy="23939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0" lvl="0" indent="0" algn="l">
              <a:lnSpc>
                <a:spcPts val="2029"/>
              </a:lnSpc>
              <a:spcBef>
                <a:spcPct val="0"/>
              </a:spcBef>
            </a:pPr>
            <a:r>
              <a:rPr lang="en-US" sz="1449" b="1" u="none" strike="noStrike">
                <a:solidFill>
                  <a:srgbClr val="000000"/>
                </a:solidFill>
                <a:latin typeface="League Spartan"/>
                <a:ea typeface="League Spartan"/>
                <a:cs typeface="League Spartan"/>
                <a:sym typeface="League Spartan"/>
              </a:rPr>
              <a:t>VE ÇOK DAHA FAZLASI...</a:t>
            </a:r>
          </a:p>
        </p:txBody>
      </p:sp>
      <p:grpSp>
        <p:nvGrpSpPr>
          <p:cNvPr id="83" name="Group 40">
            <a:extLst>
              <a:ext uri="{FF2B5EF4-FFF2-40B4-BE49-F238E27FC236}">
                <a16:creationId xmlns:a16="http://schemas.microsoft.com/office/drawing/2014/main" id="{97892FDE-0B7A-BE3F-1A2C-B762919B8AAB}"/>
              </a:ext>
            </a:extLst>
          </p:cNvPr>
          <p:cNvGrpSpPr/>
          <p:nvPr/>
        </p:nvGrpSpPr>
        <p:grpSpPr>
          <a:xfrm>
            <a:off x="1579268" y="4557069"/>
            <a:ext cx="2334583" cy="1579540"/>
            <a:chOff x="0" y="0"/>
            <a:chExt cx="812800" cy="549927"/>
          </a:xfrm>
        </p:grpSpPr>
        <p:sp>
          <p:nvSpPr>
            <p:cNvPr id="84" name="Freeform 41">
              <a:extLst>
                <a:ext uri="{FF2B5EF4-FFF2-40B4-BE49-F238E27FC236}">
                  <a16:creationId xmlns:a16="http://schemas.microsoft.com/office/drawing/2014/main" id="{B472B586-130D-8297-063E-7F3C5C4C6A0C}"/>
                </a:ext>
              </a:extLst>
            </p:cNvPr>
            <p:cNvSpPr/>
            <p:nvPr/>
          </p:nvSpPr>
          <p:spPr>
            <a:xfrm>
              <a:off x="0" y="0"/>
              <a:ext cx="812800" cy="549927"/>
            </a:xfrm>
            <a:custGeom>
              <a:avLst/>
              <a:gdLst/>
              <a:ahLst/>
              <a:cxnLst/>
              <a:rect l="l" t="t" r="r" b="b"/>
              <a:pathLst>
                <a:path w="812800" h="549927">
                  <a:moveTo>
                    <a:pt x="0" y="0"/>
                  </a:moveTo>
                  <a:lnTo>
                    <a:pt x="812800" y="0"/>
                  </a:lnTo>
                  <a:lnTo>
                    <a:pt x="812800" y="549927"/>
                  </a:lnTo>
                  <a:lnTo>
                    <a:pt x="0" y="549927"/>
                  </a:lnTo>
                  <a:close/>
                </a:path>
              </a:pathLst>
            </a:custGeom>
            <a:blipFill>
              <a:blip r:embed="rId5"/>
              <a:stretch>
                <a:fillRect b="-10992"/>
              </a:stretch>
            </a:blipFill>
            <a:ln w="104775" cap="sq">
              <a:solidFill>
                <a:srgbClr val="FFFFFF"/>
              </a:solidFill>
              <a:prstDash val="solid"/>
              <a:miter/>
            </a:ln>
          </p:spPr>
          <p:txBody>
            <a:bodyPr/>
            <a:lstStyle/>
            <a:p>
              <a:endParaRPr lang="tr-TR"/>
            </a:p>
          </p:txBody>
        </p:sp>
      </p:grpSp>
      <p:grpSp>
        <p:nvGrpSpPr>
          <p:cNvPr id="61" name="Group 61"/>
          <p:cNvGrpSpPr/>
          <p:nvPr/>
        </p:nvGrpSpPr>
        <p:grpSpPr>
          <a:xfrm>
            <a:off x="1660796" y="4619670"/>
            <a:ext cx="2269330" cy="1516939"/>
            <a:chOff x="0" y="0"/>
            <a:chExt cx="2894710" cy="1877926"/>
          </a:xfrm>
        </p:grpSpPr>
        <p:pic>
          <p:nvPicPr>
            <p:cNvPr id="62" name="Picture 62"/>
            <p:cNvPicPr>
              <a:picLocks noChangeAspect="1"/>
            </p:cNvPicPr>
            <p:nvPr/>
          </p:nvPicPr>
          <p:blipFill>
            <a:blip r:embed="rId28"/>
            <a:srcRect t="6652" b="6652"/>
            <a:stretch>
              <a:fillRect/>
            </a:stretch>
          </p:blipFill>
          <p:spPr>
            <a:xfrm>
              <a:off x="0" y="0"/>
              <a:ext cx="2894710" cy="1877926"/>
            </a:xfrm>
            <a:prstGeom prst="rect">
              <a:avLst/>
            </a:prstGeom>
          </p:spPr>
        </p:pic>
      </p:grpSp>
      <p:grpSp>
        <p:nvGrpSpPr>
          <p:cNvPr id="85" name="Group 40">
            <a:extLst>
              <a:ext uri="{FF2B5EF4-FFF2-40B4-BE49-F238E27FC236}">
                <a16:creationId xmlns:a16="http://schemas.microsoft.com/office/drawing/2014/main" id="{31396C03-B53D-1D18-0F12-1A79F4B5BECD}"/>
              </a:ext>
            </a:extLst>
          </p:cNvPr>
          <p:cNvGrpSpPr/>
          <p:nvPr/>
        </p:nvGrpSpPr>
        <p:grpSpPr>
          <a:xfrm>
            <a:off x="6768118" y="4557068"/>
            <a:ext cx="2334583" cy="1579540"/>
            <a:chOff x="0" y="0"/>
            <a:chExt cx="812800" cy="549927"/>
          </a:xfrm>
        </p:grpSpPr>
        <p:sp>
          <p:nvSpPr>
            <p:cNvPr id="86" name="Freeform 41">
              <a:extLst>
                <a:ext uri="{FF2B5EF4-FFF2-40B4-BE49-F238E27FC236}">
                  <a16:creationId xmlns:a16="http://schemas.microsoft.com/office/drawing/2014/main" id="{CFE711C8-E154-F010-9491-192A03F5A83B}"/>
                </a:ext>
              </a:extLst>
            </p:cNvPr>
            <p:cNvSpPr/>
            <p:nvPr/>
          </p:nvSpPr>
          <p:spPr>
            <a:xfrm>
              <a:off x="0" y="0"/>
              <a:ext cx="812800" cy="549927"/>
            </a:xfrm>
            <a:custGeom>
              <a:avLst/>
              <a:gdLst/>
              <a:ahLst/>
              <a:cxnLst/>
              <a:rect l="l" t="t" r="r" b="b"/>
              <a:pathLst>
                <a:path w="812800" h="549927">
                  <a:moveTo>
                    <a:pt x="0" y="0"/>
                  </a:moveTo>
                  <a:lnTo>
                    <a:pt x="812800" y="0"/>
                  </a:lnTo>
                  <a:lnTo>
                    <a:pt x="812800" y="549927"/>
                  </a:lnTo>
                  <a:lnTo>
                    <a:pt x="0" y="549927"/>
                  </a:lnTo>
                  <a:close/>
                </a:path>
              </a:pathLst>
            </a:custGeom>
            <a:blipFill>
              <a:blip r:embed="rId5"/>
              <a:stretch>
                <a:fillRect b="-10992"/>
              </a:stretch>
            </a:blipFill>
            <a:ln w="104775" cap="sq">
              <a:solidFill>
                <a:srgbClr val="FFFFFF"/>
              </a:solidFill>
              <a:prstDash val="solid"/>
              <a:miter/>
            </a:ln>
          </p:spPr>
          <p:txBody>
            <a:bodyPr/>
            <a:lstStyle/>
            <a:p>
              <a:endParaRPr lang="tr-TR"/>
            </a:p>
          </p:txBody>
        </p:sp>
      </p:grpSp>
      <p:grpSp>
        <p:nvGrpSpPr>
          <p:cNvPr id="65" name="Group 65"/>
          <p:cNvGrpSpPr/>
          <p:nvPr/>
        </p:nvGrpSpPr>
        <p:grpSpPr>
          <a:xfrm>
            <a:off x="6806908" y="4619668"/>
            <a:ext cx="2295793" cy="1516939"/>
            <a:chOff x="0" y="-1"/>
            <a:chExt cx="2905324" cy="1990160"/>
          </a:xfrm>
        </p:grpSpPr>
        <p:pic>
          <p:nvPicPr>
            <p:cNvPr id="66" name="Picture 66"/>
            <p:cNvPicPr>
              <a:picLocks noChangeAspect="1"/>
            </p:cNvPicPr>
            <p:nvPr/>
          </p:nvPicPr>
          <p:blipFill>
            <a:blip r:embed="rId29"/>
            <a:srcRect t="1601" b="1601"/>
            <a:stretch>
              <a:fillRect/>
            </a:stretch>
          </p:blipFill>
          <p:spPr>
            <a:xfrm>
              <a:off x="0" y="-1"/>
              <a:ext cx="2905324" cy="1990160"/>
            </a:xfrm>
            <a:prstGeom prst="rect">
              <a:avLst/>
            </a:prstGeom>
          </p:spPr>
        </p:pic>
      </p:grpSp>
      <p:grpSp>
        <p:nvGrpSpPr>
          <p:cNvPr id="87" name="Group 40">
            <a:extLst>
              <a:ext uri="{FF2B5EF4-FFF2-40B4-BE49-F238E27FC236}">
                <a16:creationId xmlns:a16="http://schemas.microsoft.com/office/drawing/2014/main" id="{148AC905-90A5-9C50-0553-B6260FE8191C}"/>
              </a:ext>
            </a:extLst>
          </p:cNvPr>
          <p:cNvGrpSpPr/>
          <p:nvPr/>
        </p:nvGrpSpPr>
        <p:grpSpPr>
          <a:xfrm>
            <a:off x="9980991" y="5100934"/>
            <a:ext cx="2334583" cy="1579540"/>
            <a:chOff x="0" y="0"/>
            <a:chExt cx="812800" cy="549927"/>
          </a:xfrm>
        </p:grpSpPr>
        <p:sp>
          <p:nvSpPr>
            <p:cNvPr id="88" name="Freeform 41">
              <a:extLst>
                <a:ext uri="{FF2B5EF4-FFF2-40B4-BE49-F238E27FC236}">
                  <a16:creationId xmlns:a16="http://schemas.microsoft.com/office/drawing/2014/main" id="{3831421D-11F6-D54A-5272-6E4FC1B59A4A}"/>
                </a:ext>
              </a:extLst>
            </p:cNvPr>
            <p:cNvSpPr/>
            <p:nvPr/>
          </p:nvSpPr>
          <p:spPr>
            <a:xfrm>
              <a:off x="0" y="0"/>
              <a:ext cx="812800" cy="549927"/>
            </a:xfrm>
            <a:custGeom>
              <a:avLst/>
              <a:gdLst/>
              <a:ahLst/>
              <a:cxnLst/>
              <a:rect l="l" t="t" r="r" b="b"/>
              <a:pathLst>
                <a:path w="812800" h="549927">
                  <a:moveTo>
                    <a:pt x="0" y="0"/>
                  </a:moveTo>
                  <a:lnTo>
                    <a:pt x="812800" y="0"/>
                  </a:lnTo>
                  <a:lnTo>
                    <a:pt x="812800" y="549927"/>
                  </a:lnTo>
                  <a:lnTo>
                    <a:pt x="0" y="549927"/>
                  </a:lnTo>
                  <a:close/>
                </a:path>
              </a:pathLst>
            </a:custGeom>
            <a:blipFill>
              <a:blip r:embed="rId5"/>
              <a:stretch>
                <a:fillRect b="-10992"/>
              </a:stretch>
            </a:blipFill>
            <a:ln w="104775" cap="sq">
              <a:solidFill>
                <a:srgbClr val="FFFFFF"/>
              </a:solidFill>
              <a:prstDash val="solid"/>
              <a:miter/>
            </a:ln>
          </p:spPr>
          <p:txBody>
            <a:bodyPr/>
            <a:lstStyle/>
            <a:p>
              <a:endParaRPr lang="tr-TR"/>
            </a:p>
          </p:txBody>
        </p:sp>
      </p:grpSp>
      <p:grpSp>
        <p:nvGrpSpPr>
          <p:cNvPr id="67" name="Group 67"/>
          <p:cNvGrpSpPr/>
          <p:nvPr/>
        </p:nvGrpSpPr>
        <p:grpSpPr>
          <a:xfrm>
            <a:off x="9884543" y="5100934"/>
            <a:ext cx="2667684" cy="1702388"/>
            <a:chOff x="0" y="0"/>
            <a:chExt cx="2866963" cy="1842935"/>
          </a:xfrm>
        </p:grpSpPr>
        <p:pic>
          <p:nvPicPr>
            <p:cNvPr id="68" name="Picture 68"/>
            <p:cNvPicPr>
              <a:picLocks noChangeAspect="1"/>
            </p:cNvPicPr>
            <p:nvPr/>
          </p:nvPicPr>
          <p:blipFill>
            <a:blip r:embed="rId30"/>
            <a:srcRect t="2983" b="2983"/>
            <a:stretch>
              <a:fillRect/>
            </a:stretch>
          </p:blipFill>
          <p:spPr>
            <a:xfrm>
              <a:off x="0" y="0"/>
              <a:ext cx="2866963" cy="1842935"/>
            </a:xfrm>
            <a:prstGeom prst="rect">
              <a:avLst/>
            </a:prstGeom>
          </p:spPr>
        </p:pic>
      </p:grpSp>
    </p:spTree>
  </p:cSld>
  <p:clrMapOvr>
    <a:masterClrMapping/>
  </p:clrMapOvr>
</p:sld>
</file>

<file path=ppt/slides/slide1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2"/>
          <p:cNvGrpSpPr/>
          <p:nvPr/>
        </p:nvGrpSpPr>
        <p:grpSpPr>
          <a:xfrm>
            <a:off x="9414121" y="0"/>
            <a:ext cx="8873880" cy="10287000"/>
            <a:chOff x="0" y="0"/>
            <a:chExt cx="3358824" cy="2709333"/>
          </a:xfrm>
        </p:grpSpPr>
        <p:sp>
          <p:nvSpPr>
            <p:cNvPr id="3" name="Freeform 3"/>
            <p:cNvSpPr/>
            <p:nvPr/>
          </p:nvSpPr>
          <p:spPr>
            <a:xfrm>
              <a:off x="0" y="0"/>
              <a:ext cx="3358824" cy="2709333"/>
            </a:xfrm>
            <a:custGeom>
              <a:avLst/>
              <a:gdLst/>
              <a:ahLst/>
              <a:cxnLst/>
              <a:rect l="l" t="t" r="r" b="b"/>
              <a:pathLst>
                <a:path w="3358824" h="2709333">
                  <a:moveTo>
                    <a:pt x="0" y="0"/>
                  </a:moveTo>
                  <a:lnTo>
                    <a:pt x="3358824" y="0"/>
                  </a:lnTo>
                  <a:lnTo>
                    <a:pt x="3358824" y="2709333"/>
                  </a:lnTo>
                  <a:lnTo>
                    <a:pt x="0" y="2709333"/>
                  </a:lnTo>
                  <a:close/>
                </a:path>
              </a:pathLst>
            </a:custGeom>
            <a:solidFill>
              <a:srgbClr val="ED1C24"/>
            </a:solidFill>
          </p:spPr>
          <p:txBody>
            <a:bodyPr/>
            <a:lstStyle/>
            <a:p>
              <a:endParaRPr lang="tr-TR"/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0" y="-38100"/>
              <a:ext cx="3358824" cy="2747433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940"/>
                </a:lnSpc>
              </a:pPr>
              <a:endParaRPr/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11653271" y="2195976"/>
            <a:ext cx="3241165" cy="5559935"/>
            <a:chOff x="0" y="0"/>
            <a:chExt cx="4321553" cy="7413246"/>
          </a:xfrm>
        </p:grpSpPr>
        <p:pic>
          <p:nvPicPr>
            <p:cNvPr id="6" name="Picture 6"/>
            <p:cNvPicPr>
              <a:picLocks noChangeAspect="1"/>
            </p:cNvPicPr>
            <p:nvPr/>
          </p:nvPicPr>
          <p:blipFill>
            <a:blip r:embed="rId2"/>
            <a:srcRect l="24744" r="36553"/>
            <a:stretch>
              <a:fillRect/>
            </a:stretch>
          </p:blipFill>
          <p:spPr>
            <a:xfrm>
              <a:off x="0" y="0"/>
              <a:ext cx="4321553" cy="7413246"/>
            </a:xfrm>
            <a:prstGeom prst="rect">
              <a:avLst/>
            </a:prstGeom>
          </p:spPr>
        </p:pic>
      </p:grpSp>
      <p:grpSp>
        <p:nvGrpSpPr>
          <p:cNvPr id="7" name="Group 7"/>
          <p:cNvGrpSpPr/>
          <p:nvPr/>
        </p:nvGrpSpPr>
        <p:grpSpPr>
          <a:xfrm>
            <a:off x="15046835" y="2195976"/>
            <a:ext cx="3241165" cy="5559935"/>
            <a:chOff x="0" y="0"/>
            <a:chExt cx="4321553" cy="7413246"/>
          </a:xfrm>
        </p:grpSpPr>
        <p:pic>
          <p:nvPicPr>
            <p:cNvPr id="8" name="Picture 8"/>
            <p:cNvPicPr>
              <a:picLocks noChangeAspect="1"/>
            </p:cNvPicPr>
            <p:nvPr/>
          </p:nvPicPr>
          <p:blipFill>
            <a:blip r:embed="rId3"/>
            <a:srcRect r="56377"/>
            <a:stretch>
              <a:fillRect/>
            </a:stretch>
          </p:blipFill>
          <p:spPr>
            <a:xfrm>
              <a:off x="0" y="0"/>
              <a:ext cx="4321553" cy="7413246"/>
            </a:xfrm>
            <a:prstGeom prst="rect">
              <a:avLst/>
            </a:prstGeom>
          </p:spPr>
        </p:pic>
      </p:grpSp>
      <p:sp>
        <p:nvSpPr>
          <p:cNvPr id="9" name="Freeform 9"/>
          <p:cNvSpPr/>
          <p:nvPr/>
        </p:nvSpPr>
        <p:spPr>
          <a:xfrm>
            <a:off x="12400255" y="9021491"/>
            <a:ext cx="3211827" cy="2879938"/>
          </a:xfrm>
          <a:custGeom>
            <a:avLst/>
            <a:gdLst/>
            <a:ahLst/>
            <a:cxnLst/>
            <a:rect l="l" t="t" r="r" b="b"/>
            <a:pathLst>
              <a:path w="3211827" h="2879938">
                <a:moveTo>
                  <a:pt x="0" y="0"/>
                </a:moveTo>
                <a:lnTo>
                  <a:pt x="3211827" y="0"/>
                </a:lnTo>
                <a:lnTo>
                  <a:pt x="3211827" y="2879938"/>
                </a:lnTo>
                <a:lnTo>
                  <a:pt x="0" y="2879938"/>
                </a:lnTo>
                <a:lnTo>
                  <a:pt x="0" y="0"/>
                </a:lnTo>
                <a:close/>
              </a:path>
            </a:pathLst>
          </a:custGeom>
          <a:blipFill>
            <a:blip r:embed="rId4">
              <a:extLst>
                <a:ext uri="{96DAC541-7B7A-43D3-8B79-37D633B846F1}">
                  <asvg:svgBlip xmlns:asvg="http://schemas.microsoft.com/office/drawing/2016/SVG/main" r:embed="rId5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tr-TR"/>
          </a:p>
        </p:txBody>
      </p:sp>
      <p:sp>
        <p:nvSpPr>
          <p:cNvPr id="10" name="Freeform 10"/>
          <p:cNvSpPr/>
          <p:nvPr/>
        </p:nvSpPr>
        <p:spPr>
          <a:xfrm>
            <a:off x="16052795" y="596667"/>
            <a:ext cx="1216708" cy="1216708"/>
          </a:xfrm>
          <a:custGeom>
            <a:avLst/>
            <a:gdLst/>
            <a:ahLst/>
            <a:cxnLst/>
            <a:rect l="l" t="t" r="r" b="b"/>
            <a:pathLst>
              <a:path w="1216708" h="1216708">
                <a:moveTo>
                  <a:pt x="0" y="0"/>
                </a:moveTo>
                <a:lnTo>
                  <a:pt x="1216708" y="0"/>
                </a:lnTo>
                <a:lnTo>
                  <a:pt x="1216708" y="1216708"/>
                </a:lnTo>
                <a:lnTo>
                  <a:pt x="0" y="1216708"/>
                </a:lnTo>
                <a:lnTo>
                  <a:pt x="0" y="0"/>
                </a:lnTo>
                <a:close/>
              </a:path>
            </a:pathLst>
          </a:custGeom>
          <a:blipFill>
            <a:blip r:embed="rId6"/>
            <a:stretch>
              <a:fillRect/>
            </a:stretch>
          </a:blipFill>
          <a:ln cap="sq">
            <a:noFill/>
            <a:prstDash val="solid"/>
            <a:miter/>
          </a:ln>
        </p:spPr>
        <p:txBody>
          <a:bodyPr/>
          <a:lstStyle/>
          <a:p>
            <a:endParaRPr lang="tr-TR"/>
          </a:p>
        </p:txBody>
      </p:sp>
      <p:sp>
        <p:nvSpPr>
          <p:cNvPr id="11" name="Freeform 11"/>
          <p:cNvSpPr/>
          <p:nvPr/>
        </p:nvSpPr>
        <p:spPr>
          <a:xfrm>
            <a:off x="851334" y="596667"/>
            <a:ext cx="2061427" cy="2061427"/>
          </a:xfrm>
          <a:custGeom>
            <a:avLst/>
            <a:gdLst/>
            <a:ahLst/>
            <a:cxnLst/>
            <a:rect l="l" t="t" r="r" b="b"/>
            <a:pathLst>
              <a:path w="2061427" h="2061427">
                <a:moveTo>
                  <a:pt x="0" y="0"/>
                </a:moveTo>
                <a:lnTo>
                  <a:pt x="2061428" y="0"/>
                </a:lnTo>
                <a:lnTo>
                  <a:pt x="2061428" y="2061427"/>
                </a:lnTo>
                <a:lnTo>
                  <a:pt x="0" y="2061427"/>
                </a:lnTo>
                <a:lnTo>
                  <a:pt x="0" y="0"/>
                </a:lnTo>
                <a:close/>
              </a:path>
            </a:pathLst>
          </a:custGeom>
          <a:blipFill>
            <a:blip r:embed="rId7">
              <a:extLst>
                <a:ext uri="{96DAC541-7B7A-43D3-8B79-37D633B846F1}">
                  <asvg:svgBlip xmlns:asvg="http://schemas.microsoft.com/office/drawing/2016/SVG/main" r:embed="rId8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tr-TR"/>
          </a:p>
        </p:txBody>
      </p:sp>
      <p:grpSp>
        <p:nvGrpSpPr>
          <p:cNvPr id="12" name="Group 12"/>
          <p:cNvGrpSpPr/>
          <p:nvPr/>
        </p:nvGrpSpPr>
        <p:grpSpPr>
          <a:xfrm>
            <a:off x="8256852" y="2195976"/>
            <a:ext cx="3241165" cy="5559935"/>
            <a:chOff x="0" y="0"/>
            <a:chExt cx="4321553" cy="7413246"/>
          </a:xfrm>
        </p:grpSpPr>
        <p:pic>
          <p:nvPicPr>
            <p:cNvPr id="13" name="Picture 13"/>
            <p:cNvPicPr>
              <a:picLocks noChangeAspect="1"/>
            </p:cNvPicPr>
            <p:nvPr/>
          </p:nvPicPr>
          <p:blipFill>
            <a:blip r:embed="rId3"/>
            <a:srcRect l="26619" r="29757"/>
            <a:stretch>
              <a:fillRect/>
            </a:stretch>
          </p:blipFill>
          <p:spPr>
            <a:xfrm>
              <a:off x="0" y="0"/>
              <a:ext cx="4321553" cy="7413246"/>
            </a:xfrm>
            <a:prstGeom prst="rect">
              <a:avLst/>
            </a:prstGeom>
          </p:spPr>
        </p:pic>
      </p:grpSp>
      <p:sp>
        <p:nvSpPr>
          <p:cNvPr id="14" name="Freeform 14"/>
          <p:cNvSpPr/>
          <p:nvPr/>
        </p:nvSpPr>
        <p:spPr>
          <a:xfrm>
            <a:off x="854169" y="7252751"/>
            <a:ext cx="386295" cy="386295"/>
          </a:xfrm>
          <a:custGeom>
            <a:avLst/>
            <a:gdLst/>
            <a:ahLst/>
            <a:cxnLst/>
            <a:rect l="l" t="t" r="r" b="b"/>
            <a:pathLst>
              <a:path w="386295" h="386295">
                <a:moveTo>
                  <a:pt x="0" y="0"/>
                </a:moveTo>
                <a:lnTo>
                  <a:pt x="386295" y="0"/>
                </a:lnTo>
                <a:lnTo>
                  <a:pt x="386295" y="386295"/>
                </a:lnTo>
                <a:lnTo>
                  <a:pt x="0" y="386295"/>
                </a:lnTo>
                <a:lnTo>
                  <a:pt x="0" y="0"/>
                </a:lnTo>
                <a:close/>
              </a:path>
            </a:pathLst>
          </a:custGeom>
          <a:blipFill>
            <a:blip r:embed="rId9">
              <a:extLst>
                <a:ext uri="{96DAC541-7B7A-43D3-8B79-37D633B846F1}">
                  <asvg:svgBlip xmlns:asvg="http://schemas.microsoft.com/office/drawing/2016/SVG/main" r:embed="rId10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tr-TR"/>
          </a:p>
        </p:txBody>
      </p:sp>
      <p:sp>
        <p:nvSpPr>
          <p:cNvPr id="15" name="Freeform 15"/>
          <p:cNvSpPr/>
          <p:nvPr/>
        </p:nvSpPr>
        <p:spPr>
          <a:xfrm>
            <a:off x="812686" y="7755911"/>
            <a:ext cx="595651" cy="347711"/>
          </a:xfrm>
          <a:custGeom>
            <a:avLst/>
            <a:gdLst/>
            <a:ahLst/>
            <a:cxnLst/>
            <a:rect l="l" t="t" r="r" b="b"/>
            <a:pathLst>
              <a:path w="595651" h="347711">
                <a:moveTo>
                  <a:pt x="0" y="0"/>
                </a:moveTo>
                <a:lnTo>
                  <a:pt x="595651" y="0"/>
                </a:lnTo>
                <a:lnTo>
                  <a:pt x="595651" y="347711"/>
                </a:lnTo>
                <a:lnTo>
                  <a:pt x="0" y="347711"/>
                </a:lnTo>
                <a:lnTo>
                  <a:pt x="0" y="0"/>
                </a:lnTo>
                <a:close/>
              </a:path>
            </a:pathLst>
          </a:custGeom>
          <a:blipFill>
            <a:blip r:embed="rId11">
              <a:extLst>
                <a:ext uri="{96DAC541-7B7A-43D3-8B79-37D633B846F1}">
                  <asvg:svgBlip xmlns:asvg="http://schemas.microsoft.com/office/drawing/2016/SVG/main" r:embed="rId12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tr-TR"/>
          </a:p>
        </p:txBody>
      </p:sp>
      <p:sp>
        <p:nvSpPr>
          <p:cNvPr id="19" name="Freeform 19"/>
          <p:cNvSpPr/>
          <p:nvPr/>
        </p:nvSpPr>
        <p:spPr>
          <a:xfrm>
            <a:off x="9838607" y="9258300"/>
            <a:ext cx="824341" cy="607951"/>
          </a:xfrm>
          <a:custGeom>
            <a:avLst/>
            <a:gdLst/>
            <a:ahLst/>
            <a:cxnLst/>
            <a:rect l="l" t="t" r="r" b="b"/>
            <a:pathLst>
              <a:path w="824341" h="607951">
                <a:moveTo>
                  <a:pt x="0" y="0"/>
                </a:moveTo>
                <a:lnTo>
                  <a:pt x="824341" y="0"/>
                </a:lnTo>
                <a:lnTo>
                  <a:pt x="824341" y="607951"/>
                </a:lnTo>
                <a:lnTo>
                  <a:pt x="0" y="607951"/>
                </a:lnTo>
                <a:lnTo>
                  <a:pt x="0" y="0"/>
                </a:lnTo>
                <a:close/>
              </a:path>
            </a:pathLst>
          </a:custGeom>
        </p:spPr>
        <p:txBody>
          <a:bodyPr/>
          <a:lstStyle/>
          <a:p>
            <a:endParaRPr lang="tr-TR"/>
          </a:p>
        </p:txBody>
      </p:sp>
      <p:sp>
        <p:nvSpPr>
          <p:cNvPr id="20" name="Freeform 20"/>
          <p:cNvSpPr/>
          <p:nvPr/>
        </p:nvSpPr>
        <p:spPr>
          <a:xfrm>
            <a:off x="10384741" y="9590801"/>
            <a:ext cx="556412" cy="569949"/>
          </a:xfrm>
          <a:custGeom>
            <a:avLst/>
            <a:gdLst/>
            <a:ahLst/>
            <a:cxnLst/>
            <a:rect l="l" t="t" r="r" b="b"/>
            <a:pathLst>
              <a:path w="556412" h="569949">
                <a:moveTo>
                  <a:pt x="0" y="0"/>
                </a:moveTo>
                <a:lnTo>
                  <a:pt x="556413" y="0"/>
                </a:lnTo>
                <a:lnTo>
                  <a:pt x="556413" y="569949"/>
                </a:lnTo>
                <a:lnTo>
                  <a:pt x="0" y="569949"/>
                </a:lnTo>
                <a:lnTo>
                  <a:pt x="0" y="0"/>
                </a:lnTo>
                <a:close/>
              </a:path>
            </a:pathLst>
          </a:custGeom>
          <a:blipFill>
            <a:blip r:embed="rId13">
              <a:extLst>
                <a:ext uri="{96DAC541-7B7A-43D3-8B79-37D633B846F1}">
                  <asvg:svgBlip xmlns:asvg="http://schemas.microsoft.com/office/drawing/2016/SVG/main" r:embed="rId14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tr-TR"/>
          </a:p>
        </p:txBody>
      </p:sp>
      <p:sp>
        <p:nvSpPr>
          <p:cNvPr id="21" name="TextBox 21"/>
          <p:cNvSpPr txBox="1"/>
          <p:nvPr/>
        </p:nvSpPr>
        <p:spPr>
          <a:xfrm>
            <a:off x="851334" y="2840038"/>
            <a:ext cx="7250264" cy="4641527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just">
              <a:lnSpc>
                <a:spcPts val="2800"/>
              </a:lnSpc>
            </a:pPr>
            <a:r>
              <a:rPr lang="en-US" sz="2000" b="1" dirty="0">
                <a:solidFill>
                  <a:srgbClr val="565656"/>
                </a:solidFill>
                <a:latin typeface="Montserrat Bold"/>
                <a:ea typeface="Montserrat Bold"/>
                <a:cs typeface="Montserrat Bold"/>
                <a:sym typeface="Montserrat Bold"/>
              </a:rPr>
              <a:t>Ritmbox Rio Carnaval</a:t>
            </a:r>
          </a:p>
          <a:p>
            <a:pPr algn="just">
              <a:lnSpc>
                <a:spcPts val="2800"/>
              </a:lnSpc>
            </a:pP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Brezilya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kökenli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Samba/Batucada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ritimleriyle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sahneye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ihtiyaç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duymadan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mobil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performans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sergileyen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Ritmbox,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repinique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,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surdo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, agogo,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tamborim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gibi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otantik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enstrümanlarla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etkinlik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alanına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mini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bir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karnaval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havası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katıyor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.</a:t>
            </a:r>
          </a:p>
          <a:p>
            <a:pPr algn="just">
              <a:lnSpc>
                <a:spcPts val="2800"/>
              </a:lnSpc>
            </a:pPr>
            <a:r>
              <a:rPr lang="en-US" sz="2000" b="1" dirty="0">
                <a:solidFill>
                  <a:srgbClr val="565656"/>
                </a:solidFill>
                <a:latin typeface="Montserrat Bold"/>
                <a:ea typeface="Montserrat Bold"/>
                <a:cs typeface="Montserrat Bold"/>
                <a:sym typeface="Montserrat Bold"/>
              </a:rPr>
              <a:t>Ritmbox </a:t>
            </a:r>
            <a:r>
              <a:rPr lang="en-US" sz="2000" b="1" dirty="0" err="1">
                <a:solidFill>
                  <a:srgbClr val="565656"/>
                </a:solidFill>
                <a:latin typeface="Montserrat Bold"/>
                <a:ea typeface="Montserrat Bold"/>
                <a:cs typeface="Montserrat Bold"/>
                <a:sym typeface="Montserrat Bold"/>
              </a:rPr>
              <a:t>Perküsyon</a:t>
            </a:r>
            <a:r>
              <a:rPr lang="en-US" sz="2000" b="1" dirty="0">
                <a:solidFill>
                  <a:srgbClr val="565656"/>
                </a:solidFill>
                <a:latin typeface="Montserrat Bold"/>
                <a:ea typeface="Montserrat Bold"/>
                <a:cs typeface="Montserrat Bold"/>
                <a:sym typeface="Montserrat Bold"/>
              </a:rPr>
              <a:t> </a:t>
            </a:r>
            <a:r>
              <a:rPr lang="en-US" sz="2000" b="1" dirty="0" err="1">
                <a:solidFill>
                  <a:srgbClr val="565656"/>
                </a:solidFill>
                <a:latin typeface="Montserrat Bold"/>
                <a:ea typeface="Montserrat Bold"/>
                <a:cs typeface="Montserrat Bold"/>
                <a:sym typeface="Montserrat Bold"/>
              </a:rPr>
              <a:t>Topluluğu</a:t>
            </a:r>
            <a:endParaRPr lang="en-US" sz="2000" b="1" dirty="0">
              <a:solidFill>
                <a:srgbClr val="565656"/>
              </a:solidFill>
              <a:latin typeface="Montserrat Bold"/>
              <a:ea typeface="Montserrat Bold"/>
              <a:cs typeface="Montserrat Bold"/>
              <a:sym typeface="Montserrat Bold"/>
            </a:endParaRPr>
          </a:p>
          <a:p>
            <a:pPr algn="just">
              <a:lnSpc>
                <a:spcPts val="2800"/>
              </a:lnSpc>
            </a:pP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Latin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ve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Doğu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ezgilerinden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oluşan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geniş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repertuarıyla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, sadece vurmalı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çalgılarla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tanınmış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parçaları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yorumlayan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topluluk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; 10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dakikadan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2,5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saate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uzanan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gösterilerini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mekana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göre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farklı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ekip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ve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dansçılarla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destekleyerek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sahneye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taşıyor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.</a:t>
            </a:r>
          </a:p>
          <a:p>
            <a:pPr algn="l">
              <a:lnSpc>
                <a:spcPts val="2800"/>
              </a:lnSpc>
            </a:pPr>
            <a:endParaRPr lang="en-US" sz="2000" dirty="0">
              <a:solidFill>
                <a:srgbClr val="565656"/>
              </a:solidFill>
              <a:latin typeface="Montserrat"/>
              <a:ea typeface="Montserrat"/>
              <a:cs typeface="Montserrat"/>
              <a:sym typeface="Montserrat"/>
            </a:endParaRPr>
          </a:p>
        </p:txBody>
      </p:sp>
      <p:sp>
        <p:nvSpPr>
          <p:cNvPr id="22" name="TextBox 22"/>
          <p:cNvSpPr txBox="1"/>
          <p:nvPr/>
        </p:nvSpPr>
        <p:spPr>
          <a:xfrm>
            <a:off x="1882048" y="2358708"/>
            <a:ext cx="9440648" cy="35877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2800"/>
              </a:lnSpc>
            </a:pPr>
            <a:r>
              <a:rPr lang="en-US" sz="2000">
                <a:solidFill>
                  <a:srgbClr val="000000"/>
                </a:solidFill>
                <a:latin typeface="Roboto Condensed"/>
                <a:ea typeface="Roboto Condensed"/>
                <a:cs typeface="Roboto Condensed"/>
                <a:sym typeface="Roboto Condensed"/>
              </a:rPr>
              <a:t>GÖSTERİ SANATLARI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1589642" y="7248730"/>
            <a:ext cx="1419436" cy="345479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marL="0" lvl="0" indent="0" algn="l">
              <a:lnSpc>
                <a:spcPts val="2940"/>
              </a:lnSpc>
              <a:spcBef>
                <a:spcPct val="0"/>
              </a:spcBef>
            </a:pPr>
            <a:r>
              <a:rPr lang="en-US" sz="2100" b="1" dirty="0">
                <a:solidFill>
                  <a:srgbClr val="565656"/>
                </a:solidFill>
                <a:latin typeface="Montserrat Bold"/>
                <a:ea typeface="Montserrat Bold"/>
                <a:cs typeface="Montserrat Bold"/>
                <a:sym typeface="Montserrat Bold"/>
              </a:rPr>
              <a:t>10-180 dk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1589642" y="7756913"/>
            <a:ext cx="4887358" cy="356234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marL="0" lvl="0" indent="0" algn="l">
              <a:lnSpc>
                <a:spcPts val="2940"/>
              </a:lnSpc>
              <a:spcBef>
                <a:spcPct val="0"/>
              </a:spcBef>
            </a:pPr>
            <a:r>
              <a:rPr lang="en-US" sz="2100" b="1" dirty="0">
                <a:solidFill>
                  <a:srgbClr val="565656"/>
                </a:solidFill>
                <a:latin typeface="Montserrat Bold"/>
                <a:ea typeface="Montserrat Bold"/>
                <a:cs typeface="Montserrat Bold"/>
                <a:sym typeface="Montserrat Bold"/>
              </a:rPr>
              <a:t>1 moderatör, </a:t>
            </a:r>
            <a:r>
              <a:rPr lang="en-US" sz="2100" b="1" u="none" strike="noStrike" dirty="0">
                <a:solidFill>
                  <a:srgbClr val="565656"/>
                </a:solidFill>
                <a:latin typeface="Montserrat Bold"/>
                <a:ea typeface="Montserrat Bold"/>
                <a:cs typeface="Montserrat Bold"/>
                <a:sym typeface="Montserrat Bold"/>
              </a:rPr>
              <a:t>1 koordinatör, asistan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3593736" y="9528431"/>
            <a:ext cx="5583487" cy="65659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0" lvl="0" indent="0" algn="ctr">
              <a:lnSpc>
                <a:spcPts val="2660"/>
              </a:lnSpc>
              <a:spcBef>
                <a:spcPct val="0"/>
              </a:spcBef>
            </a:pPr>
            <a:r>
              <a:rPr lang="en-US" sz="190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https://www.m3.com.tr/etkinlik/ritmbox-rio-carnaval/ 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5572493" y="9240719"/>
            <a:ext cx="1818907" cy="350082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marL="0" lvl="0" indent="0" algn="l">
              <a:lnSpc>
                <a:spcPts val="2940"/>
              </a:lnSpc>
              <a:spcBef>
                <a:spcPct val="0"/>
              </a:spcBef>
            </a:pPr>
            <a:r>
              <a:rPr lang="en-US" sz="2100" b="1" dirty="0">
                <a:solidFill>
                  <a:srgbClr val="565656"/>
                </a:solidFill>
                <a:latin typeface="Montserrat Bold"/>
                <a:ea typeface="Montserrat Bold"/>
                <a:cs typeface="Montserrat Bold"/>
                <a:sym typeface="Montserrat Bold"/>
              </a:rPr>
              <a:t>Detaylı bilgi:</a:t>
            </a:r>
          </a:p>
        </p:txBody>
      </p:sp>
      <p:sp>
        <p:nvSpPr>
          <p:cNvPr id="27" name="TextBox 27"/>
          <p:cNvSpPr txBox="1"/>
          <p:nvPr/>
        </p:nvSpPr>
        <p:spPr>
          <a:xfrm>
            <a:off x="1028700" y="9463603"/>
            <a:ext cx="1980378" cy="26670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2160"/>
              </a:lnSpc>
            </a:pPr>
            <a:r>
              <a:rPr lang="en-US" sz="1800" b="1">
                <a:solidFill>
                  <a:srgbClr val="FFFFFF"/>
                </a:solidFill>
                <a:latin typeface="Montserrat Bold"/>
                <a:ea typeface="Montserrat Bold"/>
                <a:cs typeface="Montserrat Bold"/>
                <a:sym typeface="Montserrat Bold"/>
              </a:rPr>
              <a:t>Fiyat: </a:t>
            </a:r>
          </a:p>
        </p:txBody>
      </p:sp>
      <p:sp>
        <p:nvSpPr>
          <p:cNvPr id="28" name="TextBox 28"/>
          <p:cNvSpPr txBox="1"/>
          <p:nvPr/>
        </p:nvSpPr>
        <p:spPr>
          <a:xfrm>
            <a:off x="1127035" y="1522605"/>
            <a:ext cx="9440648" cy="822868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6620"/>
              </a:lnSpc>
            </a:pPr>
            <a:r>
              <a:rPr lang="en-US" sz="4728" dirty="0">
                <a:solidFill>
                  <a:srgbClr val="000000"/>
                </a:solidFill>
                <a:latin typeface="Roboto Condensed"/>
                <a:ea typeface="Roboto Condensed"/>
                <a:cs typeface="Roboto Condensed"/>
                <a:sym typeface="Roboto Condensed"/>
              </a:rPr>
              <a:t>RITMBOX RIO CARNAVAL</a:t>
            </a:r>
          </a:p>
        </p:txBody>
      </p:sp>
      <p:sp>
        <p:nvSpPr>
          <p:cNvPr id="29" name="TextBox 29"/>
          <p:cNvSpPr txBox="1"/>
          <p:nvPr/>
        </p:nvSpPr>
        <p:spPr>
          <a:xfrm>
            <a:off x="834811" y="8265547"/>
            <a:ext cx="3356189" cy="345479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marL="0" lvl="0" indent="0" algn="l">
              <a:lnSpc>
                <a:spcPts val="2940"/>
              </a:lnSpc>
              <a:spcBef>
                <a:spcPct val="0"/>
              </a:spcBef>
            </a:pPr>
            <a:r>
              <a:rPr lang="en-US" sz="2100" b="1" u="none" strike="noStrike" dirty="0">
                <a:solidFill>
                  <a:srgbClr val="565656"/>
                </a:solidFill>
                <a:latin typeface="Montserrat Bold"/>
                <a:ea typeface="Montserrat Bold"/>
                <a:cs typeface="Montserrat Bold"/>
                <a:sym typeface="Montserrat Bold"/>
              </a:rPr>
              <a:t>Katılımcı Sayısı: 5-1000</a:t>
            </a:r>
          </a:p>
        </p:txBody>
      </p:sp>
    </p:spTree>
  </p:cSld>
  <p:clrMapOvr>
    <a:masterClrMapping/>
  </p:clrMapOvr>
</p:sld>
</file>

<file path=ppt/slides/slide1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2"/>
          <p:cNvGrpSpPr/>
          <p:nvPr/>
        </p:nvGrpSpPr>
        <p:grpSpPr>
          <a:xfrm>
            <a:off x="9414121" y="0"/>
            <a:ext cx="8873879" cy="10287000"/>
            <a:chOff x="0" y="0"/>
            <a:chExt cx="3358824" cy="2709333"/>
          </a:xfrm>
        </p:grpSpPr>
        <p:sp>
          <p:nvSpPr>
            <p:cNvPr id="3" name="Freeform 3"/>
            <p:cNvSpPr/>
            <p:nvPr/>
          </p:nvSpPr>
          <p:spPr>
            <a:xfrm>
              <a:off x="0" y="0"/>
              <a:ext cx="3358824" cy="2709333"/>
            </a:xfrm>
            <a:custGeom>
              <a:avLst/>
              <a:gdLst/>
              <a:ahLst/>
              <a:cxnLst/>
              <a:rect l="l" t="t" r="r" b="b"/>
              <a:pathLst>
                <a:path w="3358824" h="2709333">
                  <a:moveTo>
                    <a:pt x="0" y="0"/>
                  </a:moveTo>
                  <a:lnTo>
                    <a:pt x="3358824" y="0"/>
                  </a:lnTo>
                  <a:lnTo>
                    <a:pt x="3358824" y="2709333"/>
                  </a:lnTo>
                  <a:lnTo>
                    <a:pt x="0" y="2709333"/>
                  </a:lnTo>
                  <a:close/>
                </a:path>
              </a:pathLst>
            </a:custGeom>
            <a:solidFill>
              <a:srgbClr val="ED1C24"/>
            </a:solidFill>
          </p:spPr>
          <p:txBody>
            <a:bodyPr/>
            <a:lstStyle/>
            <a:p>
              <a:endParaRPr lang="tr-TR"/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0" y="-38100"/>
              <a:ext cx="3358824" cy="2747433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940"/>
                </a:lnSpc>
              </a:pPr>
              <a:endParaRPr/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11653271" y="2195976"/>
            <a:ext cx="3241165" cy="5559935"/>
            <a:chOff x="0" y="0"/>
            <a:chExt cx="4321553" cy="7413246"/>
          </a:xfrm>
        </p:grpSpPr>
        <p:pic>
          <p:nvPicPr>
            <p:cNvPr id="6" name="Picture 6"/>
            <p:cNvPicPr>
              <a:picLocks noChangeAspect="1"/>
            </p:cNvPicPr>
            <p:nvPr/>
          </p:nvPicPr>
          <p:blipFill>
            <a:blip r:embed="rId2"/>
            <a:srcRect l="26002" t="12064" r="45868" b="51565"/>
            <a:stretch>
              <a:fillRect/>
            </a:stretch>
          </p:blipFill>
          <p:spPr>
            <a:xfrm>
              <a:off x="0" y="0"/>
              <a:ext cx="4321553" cy="7413246"/>
            </a:xfrm>
            <a:prstGeom prst="rect">
              <a:avLst/>
            </a:prstGeom>
          </p:spPr>
        </p:pic>
      </p:grpSp>
      <p:grpSp>
        <p:nvGrpSpPr>
          <p:cNvPr id="7" name="Group 7"/>
          <p:cNvGrpSpPr/>
          <p:nvPr/>
        </p:nvGrpSpPr>
        <p:grpSpPr>
          <a:xfrm>
            <a:off x="15046835" y="2195976"/>
            <a:ext cx="3241165" cy="5559935"/>
            <a:chOff x="0" y="0"/>
            <a:chExt cx="4321553" cy="7413246"/>
          </a:xfrm>
        </p:grpSpPr>
        <p:pic>
          <p:nvPicPr>
            <p:cNvPr id="8" name="Picture 8"/>
            <p:cNvPicPr>
              <a:picLocks noChangeAspect="1"/>
            </p:cNvPicPr>
            <p:nvPr/>
          </p:nvPicPr>
          <p:blipFill>
            <a:blip r:embed="rId3"/>
            <a:srcRect l="10996" t="9493" r="56933" b="13354"/>
            <a:stretch>
              <a:fillRect/>
            </a:stretch>
          </p:blipFill>
          <p:spPr>
            <a:xfrm>
              <a:off x="0" y="0"/>
              <a:ext cx="4321553" cy="7413246"/>
            </a:xfrm>
            <a:prstGeom prst="rect">
              <a:avLst/>
            </a:prstGeom>
          </p:spPr>
        </p:pic>
      </p:grpSp>
      <p:sp>
        <p:nvSpPr>
          <p:cNvPr id="9" name="Freeform 9"/>
          <p:cNvSpPr/>
          <p:nvPr/>
        </p:nvSpPr>
        <p:spPr>
          <a:xfrm>
            <a:off x="12400255" y="9021491"/>
            <a:ext cx="3211827" cy="2879938"/>
          </a:xfrm>
          <a:custGeom>
            <a:avLst/>
            <a:gdLst/>
            <a:ahLst/>
            <a:cxnLst/>
            <a:rect l="l" t="t" r="r" b="b"/>
            <a:pathLst>
              <a:path w="3211827" h="2879938">
                <a:moveTo>
                  <a:pt x="0" y="0"/>
                </a:moveTo>
                <a:lnTo>
                  <a:pt x="3211827" y="0"/>
                </a:lnTo>
                <a:lnTo>
                  <a:pt x="3211827" y="2879938"/>
                </a:lnTo>
                <a:lnTo>
                  <a:pt x="0" y="2879938"/>
                </a:lnTo>
                <a:lnTo>
                  <a:pt x="0" y="0"/>
                </a:lnTo>
                <a:close/>
              </a:path>
            </a:pathLst>
          </a:custGeom>
          <a:blipFill>
            <a:blip r:embed="rId4">
              <a:extLst>
                <a:ext uri="{96DAC541-7B7A-43D3-8B79-37D633B846F1}">
                  <asvg:svgBlip xmlns:asvg="http://schemas.microsoft.com/office/drawing/2016/SVG/main" r:embed="rId5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tr-TR"/>
          </a:p>
        </p:txBody>
      </p:sp>
      <p:sp>
        <p:nvSpPr>
          <p:cNvPr id="10" name="Freeform 10"/>
          <p:cNvSpPr/>
          <p:nvPr/>
        </p:nvSpPr>
        <p:spPr>
          <a:xfrm>
            <a:off x="16052795" y="596667"/>
            <a:ext cx="1216708" cy="1216708"/>
          </a:xfrm>
          <a:custGeom>
            <a:avLst/>
            <a:gdLst/>
            <a:ahLst/>
            <a:cxnLst/>
            <a:rect l="l" t="t" r="r" b="b"/>
            <a:pathLst>
              <a:path w="1216708" h="1216708">
                <a:moveTo>
                  <a:pt x="0" y="0"/>
                </a:moveTo>
                <a:lnTo>
                  <a:pt x="1216708" y="0"/>
                </a:lnTo>
                <a:lnTo>
                  <a:pt x="1216708" y="1216708"/>
                </a:lnTo>
                <a:lnTo>
                  <a:pt x="0" y="1216708"/>
                </a:lnTo>
                <a:lnTo>
                  <a:pt x="0" y="0"/>
                </a:lnTo>
                <a:close/>
              </a:path>
            </a:pathLst>
          </a:custGeom>
          <a:blipFill>
            <a:blip r:embed="rId6"/>
            <a:stretch>
              <a:fillRect/>
            </a:stretch>
          </a:blipFill>
          <a:ln cap="sq">
            <a:noFill/>
            <a:prstDash val="solid"/>
            <a:miter/>
          </a:ln>
        </p:spPr>
        <p:txBody>
          <a:bodyPr/>
          <a:lstStyle/>
          <a:p>
            <a:endParaRPr lang="tr-TR"/>
          </a:p>
        </p:txBody>
      </p:sp>
      <p:sp>
        <p:nvSpPr>
          <p:cNvPr id="11" name="Freeform 11"/>
          <p:cNvSpPr/>
          <p:nvPr/>
        </p:nvSpPr>
        <p:spPr>
          <a:xfrm>
            <a:off x="851334" y="596667"/>
            <a:ext cx="2061427" cy="2061427"/>
          </a:xfrm>
          <a:custGeom>
            <a:avLst/>
            <a:gdLst/>
            <a:ahLst/>
            <a:cxnLst/>
            <a:rect l="l" t="t" r="r" b="b"/>
            <a:pathLst>
              <a:path w="2061427" h="2061427">
                <a:moveTo>
                  <a:pt x="0" y="0"/>
                </a:moveTo>
                <a:lnTo>
                  <a:pt x="2061428" y="0"/>
                </a:lnTo>
                <a:lnTo>
                  <a:pt x="2061428" y="2061427"/>
                </a:lnTo>
                <a:lnTo>
                  <a:pt x="0" y="2061427"/>
                </a:lnTo>
                <a:lnTo>
                  <a:pt x="0" y="0"/>
                </a:lnTo>
                <a:close/>
              </a:path>
            </a:pathLst>
          </a:custGeom>
          <a:blipFill>
            <a:blip r:embed="rId7">
              <a:extLst>
                <a:ext uri="{96DAC541-7B7A-43D3-8B79-37D633B846F1}">
                  <asvg:svgBlip xmlns:asvg="http://schemas.microsoft.com/office/drawing/2016/SVG/main" r:embed="rId8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tr-TR"/>
          </a:p>
        </p:txBody>
      </p:sp>
      <p:grpSp>
        <p:nvGrpSpPr>
          <p:cNvPr id="12" name="Group 12"/>
          <p:cNvGrpSpPr/>
          <p:nvPr/>
        </p:nvGrpSpPr>
        <p:grpSpPr>
          <a:xfrm>
            <a:off x="8256852" y="2195976"/>
            <a:ext cx="3241165" cy="5559935"/>
            <a:chOff x="0" y="0"/>
            <a:chExt cx="4321553" cy="7413246"/>
          </a:xfrm>
        </p:grpSpPr>
        <p:pic>
          <p:nvPicPr>
            <p:cNvPr id="13" name="Picture 13"/>
            <p:cNvPicPr>
              <a:picLocks noChangeAspect="1"/>
            </p:cNvPicPr>
            <p:nvPr/>
          </p:nvPicPr>
          <p:blipFill>
            <a:blip r:embed="rId3"/>
            <a:srcRect l="30480" t="5775" r="37183" b="16431"/>
            <a:stretch>
              <a:fillRect/>
            </a:stretch>
          </p:blipFill>
          <p:spPr>
            <a:xfrm>
              <a:off x="0" y="0"/>
              <a:ext cx="4321553" cy="7413246"/>
            </a:xfrm>
            <a:prstGeom prst="rect">
              <a:avLst/>
            </a:prstGeom>
          </p:spPr>
        </p:pic>
      </p:grpSp>
      <p:sp>
        <p:nvSpPr>
          <p:cNvPr id="14" name="Freeform 14"/>
          <p:cNvSpPr/>
          <p:nvPr/>
        </p:nvSpPr>
        <p:spPr>
          <a:xfrm>
            <a:off x="854169" y="7252751"/>
            <a:ext cx="386295" cy="386295"/>
          </a:xfrm>
          <a:custGeom>
            <a:avLst/>
            <a:gdLst/>
            <a:ahLst/>
            <a:cxnLst/>
            <a:rect l="l" t="t" r="r" b="b"/>
            <a:pathLst>
              <a:path w="386295" h="386295">
                <a:moveTo>
                  <a:pt x="0" y="0"/>
                </a:moveTo>
                <a:lnTo>
                  <a:pt x="386295" y="0"/>
                </a:lnTo>
                <a:lnTo>
                  <a:pt x="386295" y="386295"/>
                </a:lnTo>
                <a:lnTo>
                  <a:pt x="0" y="386295"/>
                </a:lnTo>
                <a:lnTo>
                  <a:pt x="0" y="0"/>
                </a:lnTo>
                <a:close/>
              </a:path>
            </a:pathLst>
          </a:custGeom>
          <a:blipFill>
            <a:blip r:embed="rId9">
              <a:extLst>
                <a:ext uri="{96DAC541-7B7A-43D3-8B79-37D633B846F1}">
                  <asvg:svgBlip xmlns:asvg="http://schemas.microsoft.com/office/drawing/2016/SVG/main" r:embed="rId10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tr-TR"/>
          </a:p>
        </p:txBody>
      </p:sp>
      <p:sp>
        <p:nvSpPr>
          <p:cNvPr id="15" name="Freeform 15"/>
          <p:cNvSpPr/>
          <p:nvPr/>
        </p:nvSpPr>
        <p:spPr>
          <a:xfrm>
            <a:off x="812686" y="7755911"/>
            <a:ext cx="595651" cy="347711"/>
          </a:xfrm>
          <a:custGeom>
            <a:avLst/>
            <a:gdLst/>
            <a:ahLst/>
            <a:cxnLst/>
            <a:rect l="l" t="t" r="r" b="b"/>
            <a:pathLst>
              <a:path w="595651" h="347711">
                <a:moveTo>
                  <a:pt x="0" y="0"/>
                </a:moveTo>
                <a:lnTo>
                  <a:pt x="595651" y="0"/>
                </a:lnTo>
                <a:lnTo>
                  <a:pt x="595651" y="347711"/>
                </a:lnTo>
                <a:lnTo>
                  <a:pt x="0" y="347711"/>
                </a:lnTo>
                <a:lnTo>
                  <a:pt x="0" y="0"/>
                </a:lnTo>
                <a:close/>
              </a:path>
            </a:pathLst>
          </a:custGeom>
          <a:blipFill>
            <a:blip r:embed="rId11">
              <a:extLst>
                <a:ext uri="{96DAC541-7B7A-43D3-8B79-37D633B846F1}">
                  <asvg:svgBlip xmlns:asvg="http://schemas.microsoft.com/office/drawing/2016/SVG/main" r:embed="rId12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tr-TR"/>
          </a:p>
        </p:txBody>
      </p:sp>
      <p:sp>
        <p:nvSpPr>
          <p:cNvPr id="19" name="Freeform 19"/>
          <p:cNvSpPr/>
          <p:nvPr/>
        </p:nvSpPr>
        <p:spPr>
          <a:xfrm>
            <a:off x="9838607" y="9258300"/>
            <a:ext cx="824341" cy="607951"/>
          </a:xfrm>
          <a:custGeom>
            <a:avLst/>
            <a:gdLst/>
            <a:ahLst/>
            <a:cxnLst/>
            <a:rect l="l" t="t" r="r" b="b"/>
            <a:pathLst>
              <a:path w="824341" h="607951">
                <a:moveTo>
                  <a:pt x="0" y="0"/>
                </a:moveTo>
                <a:lnTo>
                  <a:pt x="824341" y="0"/>
                </a:lnTo>
                <a:lnTo>
                  <a:pt x="824341" y="607951"/>
                </a:lnTo>
                <a:lnTo>
                  <a:pt x="0" y="607951"/>
                </a:lnTo>
                <a:lnTo>
                  <a:pt x="0" y="0"/>
                </a:lnTo>
                <a:close/>
              </a:path>
            </a:pathLst>
          </a:custGeom>
        </p:spPr>
        <p:txBody>
          <a:bodyPr/>
          <a:lstStyle/>
          <a:p>
            <a:endParaRPr lang="tr-TR"/>
          </a:p>
        </p:txBody>
      </p:sp>
      <p:sp>
        <p:nvSpPr>
          <p:cNvPr id="20" name="Freeform 20"/>
          <p:cNvSpPr/>
          <p:nvPr/>
        </p:nvSpPr>
        <p:spPr>
          <a:xfrm>
            <a:off x="10384741" y="9590801"/>
            <a:ext cx="556412" cy="569949"/>
          </a:xfrm>
          <a:custGeom>
            <a:avLst/>
            <a:gdLst/>
            <a:ahLst/>
            <a:cxnLst/>
            <a:rect l="l" t="t" r="r" b="b"/>
            <a:pathLst>
              <a:path w="556412" h="569949">
                <a:moveTo>
                  <a:pt x="0" y="0"/>
                </a:moveTo>
                <a:lnTo>
                  <a:pt x="556413" y="0"/>
                </a:lnTo>
                <a:lnTo>
                  <a:pt x="556413" y="569949"/>
                </a:lnTo>
                <a:lnTo>
                  <a:pt x="0" y="569949"/>
                </a:lnTo>
                <a:lnTo>
                  <a:pt x="0" y="0"/>
                </a:lnTo>
                <a:close/>
              </a:path>
            </a:pathLst>
          </a:custGeom>
          <a:blipFill>
            <a:blip r:embed="rId13">
              <a:extLst>
                <a:ext uri="{96DAC541-7B7A-43D3-8B79-37D633B846F1}">
                  <asvg:svgBlip xmlns:asvg="http://schemas.microsoft.com/office/drawing/2016/SVG/main" r:embed="rId14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tr-TR"/>
          </a:p>
        </p:txBody>
      </p:sp>
      <p:sp>
        <p:nvSpPr>
          <p:cNvPr id="21" name="TextBox 21"/>
          <p:cNvSpPr txBox="1"/>
          <p:nvPr/>
        </p:nvSpPr>
        <p:spPr>
          <a:xfrm>
            <a:off x="851334" y="3188751"/>
            <a:ext cx="7149666" cy="3923382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just">
              <a:lnSpc>
                <a:spcPts val="2800"/>
              </a:lnSpc>
            </a:pP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Bu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performansta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küçük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(3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perküsyon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ve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1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adet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saksafon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/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klarnet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gibi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üflemeli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)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ve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büyük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(55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kişiye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kadar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)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hareketli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grup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,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alanda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serbestçe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hareket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ederek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gün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boyu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ortamı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canlandırıcı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performanslar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sunar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. </a:t>
            </a:r>
          </a:p>
          <a:p>
            <a:pPr algn="just">
              <a:lnSpc>
                <a:spcPts val="2800"/>
              </a:lnSpc>
            </a:pPr>
            <a:endParaRPr lang="en-US" sz="2000" dirty="0">
              <a:solidFill>
                <a:srgbClr val="565656"/>
              </a:solidFill>
              <a:latin typeface="Montserrat"/>
              <a:ea typeface="Montserrat"/>
              <a:cs typeface="Montserrat"/>
              <a:sym typeface="Montserrat"/>
            </a:endParaRPr>
          </a:p>
          <a:p>
            <a:pPr algn="just">
              <a:lnSpc>
                <a:spcPts val="2800"/>
              </a:lnSpc>
            </a:pP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Çok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geniş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bir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repertuara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sahip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olan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Mobil,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günümüz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popüler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parçalarından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,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halay-kasap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havası-damat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havası-kolbastı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gibi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oyun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parçalarına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,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jazzyjam’lerden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marşlara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kadar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geniş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yelpazeli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parçalarla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etkinlik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alanınızı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karnaval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havasına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büründürür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.</a:t>
            </a:r>
          </a:p>
          <a:p>
            <a:pPr algn="l">
              <a:lnSpc>
                <a:spcPts val="2800"/>
              </a:lnSpc>
            </a:pPr>
            <a:endParaRPr lang="en-US" sz="2000" dirty="0">
              <a:solidFill>
                <a:srgbClr val="565656"/>
              </a:solidFill>
              <a:latin typeface="Montserrat"/>
              <a:ea typeface="Montserrat"/>
              <a:cs typeface="Montserrat"/>
              <a:sym typeface="Montserrat"/>
            </a:endParaRPr>
          </a:p>
        </p:txBody>
      </p:sp>
      <p:sp>
        <p:nvSpPr>
          <p:cNvPr id="22" name="TextBox 22"/>
          <p:cNvSpPr txBox="1"/>
          <p:nvPr/>
        </p:nvSpPr>
        <p:spPr>
          <a:xfrm>
            <a:off x="1882048" y="2358708"/>
            <a:ext cx="9440648" cy="35877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2800"/>
              </a:lnSpc>
            </a:pPr>
            <a:r>
              <a:rPr lang="en-US" sz="2000">
                <a:solidFill>
                  <a:srgbClr val="000000"/>
                </a:solidFill>
                <a:latin typeface="Roboto Condensed"/>
                <a:ea typeface="Roboto Condensed"/>
                <a:cs typeface="Roboto Condensed"/>
                <a:sym typeface="Roboto Condensed"/>
              </a:rPr>
              <a:t>GÖSTERİ SANATLARI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1589642" y="7248731"/>
            <a:ext cx="4658758" cy="345479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marL="0" lvl="0" indent="0" algn="l">
              <a:lnSpc>
                <a:spcPts val="2940"/>
              </a:lnSpc>
              <a:spcBef>
                <a:spcPct val="0"/>
              </a:spcBef>
            </a:pPr>
            <a:r>
              <a:rPr lang="en-US" sz="2100" b="1" dirty="0">
                <a:solidFill>
                  <a:srgbClr val="565656"/>
                </a:solidFill>
                <a:latin typeface="Montserrat Bold"/>
                <a:ea typeface="Montserrat Bold"/>
                <a:cs typeface="Montserrat Bold"/>
                <a:sym typeface="Montserrat Bold"/>
              </a:rPr>
              <a:t>Max. 15-20 </a:t>
            </a:r>
            <a:r>
              <a:rPr lang="en-US" sz="2100" b="1" dirty="0" err="1">
                <a:solidFill>
                  <a:srgbClr val="565656"/>
                </a:solidFill>
                <a:latin typeface="Montserrat Bold"/>
                <a:ea typeface="Montserrat Bold"/>
                <a:cs typeface="Montserrat Bold"/>
                <a:sym typeface="Montserrat Bold"/>
              </a:rPr>
              <a:t>dk’lık</a:t>
            </a:r>
            <a:r>
              <a:rPr lang="en-US" sz="2100" b="1" dirty="0">
                <a:solidFill>
                  <a:srgbClr val="565656"/>
                </a:solidFill>
                <a:latin typeface="Montserrat Bold"/>
                <a:ea typeface="Montserrat Bold"/>
                <a:cs typeface="Montserrat Bold"/>
                <a:sym typeface="Montserrat Bold"/>
              </a:rPr>
              <a:t> 3-4 </a:t>
            </a:r>
            <a:r>
              <a:rPr lang="en-US" sz="2100" b="1" dirty="0" err="1">
                <a:solidFill>
                  <a:srgbClr val="565656"/>
                </a:solidFill>
                <a:latin typeface="Montserrat Bold"/>
                <a:ea typeface="Montserrat Bold"/>
                <a:cs typeface="Montserrat Bold"/>
                <a:sym typeface="Montserrat Bold"/>
              </a:rPr>
              <a:t>performans</a:t>
            </a:r>
            <a:endParaRPr lang="en-US" sz="2100" b="1" dirty="0">
              <a:solidFill>
                <a:srgbClr val="565656"/>
              </a:solidFill>
              <a:latin typeface="Montserrat Bold"/>
              <a:ea typeface="Montserrat Bold"/>
              <a:cs typeface="Montserrat Bold"/>
              <a:sym typeface="Montserrat Bold"/>
            </a:endParaRPr>
          </a:p>
        </p:txBody>
      </p:sp>
      <p:sp>
        <p:nvSpPr>
          <p:cNvPr id="24" name="TextBox 24"/>
          <p:cNvSpPr txBox="1"/>
          <p:nvPr/>
        </p:nvSpPr>
        <p:spPr>
          <a:xfrm>
            <a:off x="1589642" y="7756913"/>
            <a:ext cx="4963558" cy="345479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marL="0" lvl="0" indent="0" algn="l">
              <a:lnSpc>
                <a:spcPts val="2940"/>
              </a:lnSpc>
              <a:spcBef>
                <a:spcPct val="0"/>
              </a:spcBef>
            </a:pPr>
            <a:r>
              <a:rPr lang="en-US" sz="2100" b="1" dirty="0">
                <a:solidFill>
                  <a:srgbClr val="565656"/>
                </a:solidFill>
                <a:latin typeface="Montserrat Bold"/>
                <a:ea typeface="Montserrat Bold"/>
                <a:cs typeface="Montserrat Bold"/>
                <a:sym typeface="Montserrat Bold"/>
              </a:rPr>
              <a:t>1 moderatör, </a:t>
            </a:r>
            <a:r>
              <a:rPr lang="en-US" sz="2100" b="1" u="none" strike="noStrike" dirty="0">
                <a:solidFill>
                  <a:srgbClr val="565656"/>
                </a:solidFill>
                <a:latin typeface="Montserrat Bold"/>
                <a:ea typeface="Montserrat Bold"/>
                <a:cs typeface="Montserrat Bold"/>
                <a:sym typeface="Montserrat Bold"/>
              </a:rPr>
              <a:t>1 koordinatör, asistan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3593736" y="9528431"/>
            <a:ext cx="5583487" cy="319896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0" lvl="0" indent="0" algn="ctr">
              <a:lnSpc>
                <a:spcPts val="2660"/>
              </a:lnSpc>
              <a:spcBef>
                <a:spcPct val="0"/>
              </a:spcBef>
            </a:pPr>
            <a:r>
              <a:rPr lang="en-US" sz="19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https://www.m3.com.tr/ets-mobil-orkestra/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5572493" y="9240719"/>
            <a:ext cx="1818907" cy="345479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marL="0" lvl="0" indent="0" algn="l">
              <a:lnSpc>
                <a:spcPts val="2940"/>
              </a:lnSpc>
              <a:spcBef>
                <a:spcPct val="0"/>
              </a:spcBef>
            </a:pPr>
            <a:r>
              <a:rPr lang="en-US" sz="2100" b="1">
                <a:solidFill>
                  <a:srgbClr val="565656"/>
                </a:solidFill>
                <a:latin typeface="Montserrat Bold"/>
                <a:ea typeface="Montserrat Bold"/>
                <a:cs typeface="Montserrat Bold"/>
                <a:sym typeface="Montserrat Bold"/>
              </a:rPr>
              <a:t>Detaylı bilgi:</a:t>
            </a:r>
          </a:p>
        </p:txBody>
      </p:sp>
      <p:sp>
        <p:nvSpPr>
          <p:cNvPr id="27" name="TextBox 27"/>
          <p:cNvSpPr txBox="1"/>
          <p:nvPr/>
        </p:nvSpPr>
        <p:spPr>
          <a:xfrm>
            <a:off x="1028700" y="9463603"/>
            <a:ext cx="1980378" cy="26670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2160"/>
              </a:lnSpc>
            </a:pPr>
            <a:r>
              <a:rPr lang="en-US" sz="1800" b="1">
                <a:solidFill>
                  <a:srgbClr val="FFFFFF"/>
                </a:solidFill>
                <a:latin typeface="Montserrat Bold"/>
                <a:ea typeface="Montserrat Bold"/>
                <a:cs typeface="Montserrat Bold"/>
                <a:sym typeface="Montserrat Bold"/>
              </a:rPr>
              <a:t>Fiyat: </a:t>
            </a:r>
          </a:p>
        </p:txBody>
      </p:sp>
      <p:sp>
        <p:nvSpPr>
          <p:cNvPr id="28" name="TextBox 28"/>
          <p:cNvSpPr txBox="1"/>
          <p:nvPr/>
        </p:nvSpPr>
        <p:spPr>
          <a:xfrm>
            <a:off x="1127035" y="1522605"/>
            <a:ext cx="9440648" cy="822868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6620"/>
              </a:lnSpc>
            </a:pPr>
            <a:r>
              <a:rPr lang="en-US" sz="4728">
                <a:solidFill>
                  <a:srgbClr val="000000"/>
                </a:solidFill>
                <a:latin typeface="Roboto Condensed"/>
                <a:ea typeface="Roboto Condensed"/>
                <a:cs typeface="Roboto Condensed"/>
                <a:sym typeface="Roboto Condensed"/>
              </a:rPr>
              <a:t>MOBİL ORKESTRA</a:t>
            </a:r>
          </a:p>
        </p:txBody>
      </p:sp>
      <p:sp>
        <p:nvSpPr>
          <p:cNvPr id="29" name="TextBox 29"/>
          <p:cNvSpPr txBox="1"/>
          <p:nvPr/>
        </p:nvSpPr>
        <p:spPr>
          <a:xfrm>
            <a:off x="834811" y="8265547"/>
            <a:ext cx="3356189" cy="345479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marL="0" lvl="0" indent="0" algn="l">
              <a:lnSpc>
                <a:spcPts val="2940"/>
              </a:lnSpc>
              <a:spcBef>
                <a:spcPct val="0"/>
              </a:spcBef>
            </a:pPr>
            <a:r>
              <a:rPr lang="en-US" sz="2100" b="1" u="none" strike="noStrike" dirty="0">
                <a:solidFill>
                  <a:srgbClr val="565656"/>
                </a:solidFill>
                <a:latin typeface="Montserrat Bold"/>
                <a:ea typeface="Montserrat Bold"/>
                <a:cs typeface="Montserrat Bold"/>
                <a:sym typeface="Montserrat Bold"/>
              </a:rPr>
              <a:t>Katılımcı Sayısı: 5-1000</a:t>
            </a:r>
          </a:p>
        </p:txBody>
      </p:sp>
    </p:spTree>
  </p:cSld>
  <p:clrMapOvr>
    <a:masterClrMapping/>
  </p:clrMapOvr>
</p:sld>
</file>

<file path=ppt/slides/slide1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2"/>
          <p:cNvGrpSpPr/>
          <p:nvPr/>
        </p:nvGrpSpPr>
        <p:grpSpPr>
          <a:xfrm>
            <a:off x="9414121" y="0"/>
            <a:ext cx="8873880" cy="10287000"/>
            <a:chOff x="0" y="0"/>
            <a:chExt cx="3358824" cy="2709333"/>
          </a:xfrm>
        </p:grpSpPr>
        <p:sp>
          <p:nvSpPr>
            <p:cNvPr id="3" name="Freeform 3"/>
            <p:cNvSpPr/>
            <p:nvPr/>
          </p:nvSpPr>
          <p:spPr>
            <a:xfrm>
              <a:off x="0" y="0"/>
              <a:ext cx="3358824" cy="2709333"/>
            </a:xfrm>
            <a:custGeom>
              <a:avLst/>
              <a:gdLst/>
              <a:ahLst/>
              <a:cxnLst/>
              <a:rect l="l" t="t" r="r" b="b"/>
              <a:pathLst>
                <a:path w="3358824" h="2709333">
                  <a:moveTo>
                    <a:pt x="0" y="0"/>
                  </a:moveTo>
                  <a:lnTo>
                    <a:pt x="3358824" y="0"/>
                  </a:lnTo>
                  <a:lnTo>
                    <a:pt x="3358824" y="2709333"/>
                  </a:lnTo>
                  <a:lnTo>
                    <a:pt x="0" y="2709333"/>
                  </a:lnTo>
                  <a:close/>
                </a:path>
              </a:pathLst>
            </a:custGeom>
            <a:solidFill>
              <a:srgbClr val="ED1C24"/>
            </a:solidFill>
          </p:spPr>
          <p:txBody>
            <a:bodyPr/>
            <a:lstStyle/>
            <a:p>
              <a:endParaRPr lang="tr-TR"/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0" y="-38100"/>
              <a:ext cx="3358824" cy="2747433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940"/>
                </a:lnSpc>
              </a:pPr>
              <a:endParaRPr/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11653271" y="2195976"/>
            <a:ext cx="3241165" cy="5559935"/>
            <a:chOff x="0" y="0"/>
            <a:chExt cx="4321553" cy="7413246"/>
          </a:xfrm>
        </p:grpSpPr>
        <p:pic>
          <p:nvPicPr>
            <p:cNvPr id="6" name="Picture 6"/>
            <p:cNvPicPr>
              <a:picLocks noChangeAspect="1"/>
            </p:cNvPicPr>
            <p:nvPr/>
          </p:nvPicPr>
          <p:blipFill>
            <a:blip r:embed="rId2"/>
            <a:srcRect l="3936" r="69842"/>
            <a:stretch>
              <a:fillRect/>
            </a:stretch>
          </p:blipFill>
          <p:spPr>
            <a:xfrm>
              <a:off x="0" y="0"/>
              <a:ext cx="4321553" cy="7413246"/>
            </a:xfrm>
            <a:prstGeom prst="rect">
              <a:avLst/>
            </a:prstGeom>
          </p:spPr>
        </p:pic>
      </p:grpSp>
      <p:grpSp>
        <p:nvGrpSpPr>
          <p:cNvPr id="7" name="Group 7"/>
          <p:cNvGrpSpPr/>
          <p:nvPr/>
        </p:nvGrpSpPr>
        <p:grpSpPr>
          <a:xfrm>
            <a:off x="15046835" y="2195976"/>
            <a:ext cx="3241165" cy="5559935"/>
            <a:chOff x="0" y="0"/>
            <a:chExt cx="4321553" cy="7413246"/>
          </a:xfrm>
        </p:grpSpPr>
        <p:pic>
          <p:nvPicPr>
            <p:cNvPr id="8" name="Picture 8"/>
            <p:cNvPicPr>
              <a:picLocks noChangeAspect="1"/>
            </p:cNvPicPr>
            <p:nvPr/>
          </p:nvPicPr>
          <p:blipFill>
            <a:blip r:embed="rId2"/>
            <a:srcRect l="67366" r="6412"/>
            <a:stretch>
              <a:fillRect/>
            </a:stretch>
          </p:blipFill>
          <p:spPr>
            <a:xfrm>
              <a:off x="0" y="0"/>
              <a:ext cx="4321553" cy="7413246"/>
            </a:xfrm>
            <a:prstGeom prst="rect">
              <a:avLst/>
            </a:prstGeom>
          </p:spPr>
        </p:pic>
      </p:grpSp>
      <p:sp>
        <p:nvSpPr>
          <p:cNvPr id="9" name="Freeform 9"/>
          <p:cNvSpPr/>
          <p:nvPr/>
        </p:nvSpPr>
        <p:spPr>
          <a:xfrm>
            <a:off x="12400255" y="9021491"/>
            <a:ext cx="3211827" cy="2879938"/>
          </a:xfrm>
          <a:custGeom>
            <a:avLst/>
            <a:gdLst/>
            <a:ahLst/>
            <a:cxnLst/>
            <a:rect l="l" t="t" r="r" b="b"/>
            <a:pathLst>
              <a:path w="3211827" h="2879938">
                <a:moveTo>
                  <a:pt x="0" y="0"/>
                </a:moveTo>
                <a:lnTo>
                  <a:pt x="3211827" y="0"/>
                </a:lnTo>
                <a:lnTo>
                  <a:pt x="3211827" y="2879938"/>
                </a:lnTo>
                <a:lnTo>
                  <a:pt x="0" y="2879938"/>
                </a:lnTo>
                <a:lnTo>
                  <a:pt x="0" y="0"/>
                </a:lnTo>
                <a:close/>
              </a:path>
            </a:pathLst>
          </a:custGeom>
          <a:blipFill>
            <a:blip r:embed="rId3">
              <a:extLst>
                <a:ext uri="{96DAC541-7B7A-43D3-8B79-37D633B846F1}">
                  <asvg:svgBlip xmlns:asvg="http://schemas.microsoft.com/office/drawing/2016/SVG/main" r:embed="rId4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tr-TR"/>
          </a:p>
        </p:txBody>
      </p:sp>
      <p:sp>
        <p:nvSpPr>
          <p:cNvPr id="10" name="Freeform 10"/>
          <p:cNvSpPr/>
          <p:nvPr/>
        </p:nvSpPr>
        <p:spPr>
          <a:xfrm>
            <a:off x="16052795" y="596667"/>
            <a:ext cx="1216708" cy="1216708"/>
          </a:xfrm>
          <a:custGeom>
            <a:avLst/>
            <a:gdLst/>
            <a:ahLst/>
            <a:cxnLst/>
            <a:rect l="l" t="t" r="r" b="b"/>
            <a:pathLst>
              <a:path w="1216708" h="1216708">
                <a:moveTo>
                  <a:pt x="0" y="0"/>
                </a:moveTo>
                <a:lnTo>
                  <a:pt x="1216708" y="0"/>
                </a:lnTo>
                <a:lnTo>
                  <a:pt x="1216708" y="1216708"/>
                </a:lnTo>
                <a:lnTo>
                  <a:pt x="0" y="1216708"/>
                </a:lnTo>
                <a:lnTo>
                  <a:pt x="0" y="0"/>
                </a:lnTo>
                <a:close/>
              </a:path>
            </a:pathLst>
          </a:custGeom>
          <a:blipFill>
            <a:blip r:embed="rId5"/>
            <a:stretch>
              <a:fillRect/>
            </a:stretch>
          </a:blipFill>
          <a:ln cap="sq">
            <a:noFill/>
            <a:prstDash val="solid"/>
            <a:miter/>
          </a:ln>
        </p:spPr>
        <p:txBody>
          <a:bodyPr/>
          <a:lstStyle/>
          <a:p>
            <a:endParaRPr lang="tr-TR"/>
          </a:p>
        </p:txBody>
      </p:sp>
      <p:sp>
        <p:nvSpPr>
          <p:cNvPr id="11" name="Freeform 11"/>
          <p:cNvSpPr/>
          <p:nvPr/>
        </p:nvSpPr>
        <p:spPr>
          <a:xfrm>
            <a:off x="851334" y="596667"/>
            <a:ext cx="2061427" cy="2061427"/>
          </a:xfrm>
          <a:custGeom>
            <a:avLst/>
            <a:gdLst/>
            <a:ahLst/>
            <a:cxnLst/>
            <a:rect l="l" t="t" r="r" b="b"/>
            <a:pathLst>
              <a:path w="2061427" h="2061427">
                <a:moveTo>
                  <a:pt x="0" y="0"/>
                </a:moveTo>
                <a:lnTo>
                  <a:pt x="2061428" y="0"/>
                </a:lnTo>
                <a:lnTo>
                  <a:pt x="2061428" y="2061427"/>
                </a:lnTo>
                <a:lnTo>
                  <a:pt x="0" y="2061427"/>
                </a:lnTo>
                <a:lnTo>
                  <a:pt x="0" y="0"/>
                </a:lnTo>
                <a:close/>
              </a:path>
            </a:pathLst>
          </a:custGeom>
          <a:blipFill>
            <a:blip r:embed="rId6">
              <a:extLst>
                <a:ext uri="{96DAC541-7B7A-43D3-8B79-37D633B846F1}">
                  <asvg:svgBlip xmlns:asvg="http://schemas.microsoft.com/office/drawing/2016/SVG/main" r:embed="rId7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tr-TR"/>
          </a:p>
        </p:txBody>
      </p:sp>
      <p:grpSp>
        <p:nvGrpSpPr>
          <p:cNvPr id="12" name="Group 12"/>
          <p:cNvGrpSpPr/>
          <p:nvPr/>
        </p:nvGrpSpPr>
        <p:grpSpPr>
          <a:xfrm>
            <a:off x="8256852" y="2195976"/>
            <a:ext cx="3241165" cy="5559935"/>
            <a:chOff x="0" y="0"/>
            <a:chExt cx="4321553" cy="7413246"/>
          </a:xfrm>
        </p:grpSpPr>
        <p:pic>
          <p:nvPicPr>
            <p:cNvPr id="13" name="Picture 13"/>
            <p:cNvPicPr>
              <a:picLocks noChangeAspect="1"/>
            </p:cNvPicPr>
            <p:nvPr/>
          </p:nvPicPr>
          <p:blipFill>
            <a:blip r:embed="rId8"/>
            <a:srcRect l="3465" r="57671"/>
            <a:stretch>
              <a:fillRect/>
            </a:stretch>
          </p:blipFill>
          <p:spPr>
            <a:xfrm>
              <a:off x="0" y="0"/>
              <a:ext cx="4321553" cy="7413246"/>
            </a:xfrm>
            <a:prstGeom prst="rect">
              <a:avLst/>
            </a:prstGeom>
          </p:spPr>
        </p:pic>
      </p:grpSp>
      <p:sp>
        <p:nvSpPr>
          <p:cNvPr id="14" name="Freeform 14"/>
          <p:cNvSpPr/>
          <p:nvPr/>
        </p:nvSpPr>
        <p:spPr>
          <a:xfrm>
            <a:off x="854169" y="7252751"/>
            <a:ext cx="386295" cy="386295"/>
          </a:xfrm>
          <a:custGeom>
            <a:avLst/>
            <a:gdLst/>
            <a:ahLst/>
            <a:cxnLst/>
            <a:rect l="l" t="t" r="r" b="b"/>
            <a:pathLst>
              <a:path w="386295" h="386295">
                <a:moveTo>
                  <a:pt x="0" y="0"/>
                </a:moveTo>
                <a:lnTo>
                  <a:pt x="386295" y="0"/>
                </a:lnTo>
                <a:lnTo>
                  <a:pt x="386295" y="386295"/>
                </a:lnTo>
                <a:lnTo>
                  <a:pt x="0" y="386295"/>
                </a:lnTo>
                <a:lnTo>
                  <a:pt x="0" y="0"/>
                </a:lnTo>
                <a:close/>
              </a:path>
            </a:pathLst>
          </a:custGeom>
          <a:blipFill>
            <a:blip r:embed="rId9">
              <a:extLst>
                <a:ext uri="{96DAC541-7B7A-43D3-8B79-37D633B846F1}">
                  <asvg:svgBlip xmlns:asvg="http://schemas.microsoft.com/office/drawing/2016/SVG/main" r:embed="rId10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tr-TR"/>
          </a:p>
        </p:txBody>
      </p:sp>
      <p:sp>
        <p:nvSpPr>
          <p:cNvPr id="15" name="Freeform 15"/>
          <p:cNvSpPr/>
          <p:nvPr/>
        </p:nvSpPr>
        <p:spPr>
          <a:xfrm>
            <a:off x="812686" y="7755911"/>
            <a:ext cx="595651" cy="347711"/>
          </a:xfrm>
          <a:custGeom>
            <a:avLst/>
            <a:gdLst/>
            <a:ahLst/>
            <a:cxnLst/>
            <a:rect l="l" t="t" r="r" b="b"/>
            <a:pathLst>
              <a:path w="595651" h="347711">
                <a:moveTo>
                  <a:pt x="0" y="0"/>
                </a:moveTo>
                <a:lnTo>
                  <a:pt x="595651" y="0"/>
                </a:lnTo>
                <a:lnTo>
                  <a:pt x="595651" y="347711"/>
                </a:lnTo>
                <a:lnTo>
                  <a:pt x="0" y="347711"/>
                </a:lnTo>
                <a:lnTo>
                  <a:pt x="0" y="0"/>
                </a:lnTo>
                <a:close/>
              </a:path>
            </a:pathLst>
          </a:custGeom>
          <a:blipFill>
            <a:blip r:embed="rId11">
              <a:extLst>
                <a:ext uri="{96DAC541-7B7A-43D3-8B79-37D633B846F1}">
                  <asvg:svgBlip xmlns:asvg="http://schemas.microsoft.com/office/drawing/2016/SVG/main" r:embed="rId12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tr-TR"/>
          </a:p>
        </p:txBody>
      </p:sp>
      <p:sp>
        <p:nvSpPr>
          <p:cNvPr id="19" name="Freeform 19"/>
          <p:cNvSpPr/>
          <p:nvPr/>
        </p:nvSpPr>
        <p:spPr>
          <a:xfrm>
            <a:off x="9838607" y="9258300"/>
            <a:ext cx="824341" cy="607951"/>
          </a:xfrm>
          <a:custGeom>
            <a:avLst/>
            <a:gdLst/>
            <a:ahLst/>
            <a:cxnLst/>
            <a:rect l="l" t="t" r="r" b="b"/>
            <a:pathLst>
              <a:path w="824341" h="607951">
                <a:moveTo>
                  <a:pt x="0" y="0"/>
                </a:moveTo>
                <a:lnTo>
                  <a:pt x="824341" y="0"/>
                </a:lnTo>
                <a:lnTo>
                  <a:pt x="824341" y="607951"/>
                </a:lnTo>
                <a:lnTo>
                  <a:pt x="0" y="607951"/>
                </a:lnTo>
                <a:lnTo>
                  <a:pt x="0" y="0"/>
                </a:lnTo>
                <a:close/>
              </a:path>
            </a:pathLst>
          </a:custGeom>
        </p:spPr>
        <p:txBody>
          <a:bodyPr/>
          <a:lstStyle/>
          <a:p>
            <a:endParaRPr lang="tr-TR"/>
          </a:p>
        </p:txBody>
      </p:sp>
      <p:sp>
        <p:nvSpPr>
          <p:cNvPr id="20" name="Freeform 20"/>
          <p:cNvSpPr/>
          <p:nvPr/>
        </p:nvSpPr>
        <p:spPr>
          <a:xfrm>
            <a:off x="10384741" y="9590801"/>
            <a:ext cx="556412" cy="569949"/>
          </a:xfrm>
          <a:custGeom>
            <a:avLst/>
            <a:gdLst/>
            <a:ahLst/>
            <a:cxnLst/>
            <a:rect l="l" t="t" r="r" b="b"/>
            <a:pathLst>
              <a:path w="556412" h="569949">
                <a:moveTo>
                  <a:pt x="0" y="0"/>
                </a:moveTo>
                <a:lnTo>
                  <a:pt x="556413" y="0"/>
                </a:lnTo>
                <a:lnTo>
                  <a:pt x="556413" y="569949"/>
                </a:lnTo>
                <a:lnTo>
                  <a:pt x="0" y="569949"/>
                </a:lnTo>
                <a:lnTo>
                  <a:pt x="0" y="0"/>
                </a:lnTo>
                <a:close/>
              </a:path>
            </a:pathLst>
          </a:custGeom>
          <a:blipFill>
            <a:blip r:embed="rId13">
              <a:extLst>
                <a:ext uri="{96DAC541-7B7A-43D3-8B79-37D633B846F1}">
                  <asvg:svgBlip xmlns:asvg="http://schemas.microsoft.com/office/drawing/2016/SVG/main" r:embed="rId14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tr-TR"/>
          </a:p>
        </p:txBody>
      </p:sp>
      <p:sp>
        <p:nvSpPr>
          <p:cNvPr id="21" name="TextBox 21"/>
          <p:cNvSpPr txBox="1"/>
          <p:nvPr/>
        </p:nvSpPr>
        <p:spPr>
          <a:xfrm>
            <a:off x="854169" y="3083976"/>
            <a:ext cx="7247429" cy="3564309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just">
              <a:lnSpc>
                <a:spcPts val="2800"/>
              </a:lnSpc>
            </a:pP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Her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şeyi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çalan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müzik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grubu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Varillaz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şimdi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de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uçarak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çalıyor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!</a:t>
            </a:r>
          </a:p>
          <a:p>
            <a:pPr algn="just">
              <a:lnSpc>
                <a:spcPts val="2800"/>
              </a:lnSpc>
            </a:pPr>
            <a:endParaRPr lang="en-US" sz="2000" dirty="0">
              <a:solidFill>
                <a:srgbClr val="565656"/>
              </a:solidFill>
              <a:latin typeface="Montserrat"/>
              <a:ea typeface="Montserrat"/>
              <a:cs typeface="Montserrat"/>
              <a:sym typeface="Montserrat"/>
            </a:endParaRPr>
          </a:p>
          <a:p>
            <a:pPr algn="just">
              <a:lnSpc>
                <a:spcPts val="2800"/>
              </a:lnSpc>
            </a:pP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Dağcılık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ekipmanlarıyla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vince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asılan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orkestramız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;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Latin'den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caz’a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,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marşlardan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jingle’lara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uzanan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geniş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repertuarıyla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etkileyici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bir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performans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sunar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.</a:t>
            </a:r>
          </a:p>
          <a:p>
            <a:pPr algn="just">
              <a:lnSpc>
                <a:spcPts val="2800"/>
              </a:lnSpc>
            </a:pPr>
            <a:endParaRPr lang="en-US" sz="2000" dirty="0">
              <a:solidFill>
                <a:srgbClr val="565656"/>
              </a:solidFill>
              <a:latin typeface="Montserrat"/>
              <a:ea typeface="Montserrat"/>
              <a:cs typeface="Montserrat"/>
              <a:sym typeface="Montserrat"/>
            </a:endParaRPr>
          </a:p>
          <a:p>
            <a:pPr algn="just">
              <a:lnSpc>
                <a:spcPts val="2800"/>
              </a:lnSpc>
            </a:pP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Uçan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Davullar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,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güçlü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bir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ritim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grubu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ile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melodik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müziğin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havadaki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buluşmasıdır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.</a:t>
            </a:r>
          </a:p>
          <a:p>
            <a:pPr algn="l">
              <a:lnSpc>
                <a:spcPts val="2800"/>
              </a:lnSpc>
            </a:pPr>
            <a:endParaRPr lang="en-US" sz="2000" dirty="0">
              <a:solidFill>
                <a:srgbClr val="565656"/>
              </a:solidFill>
              <a:latin typeface="Montserrat"/>
              <a:ea typeface="Montserrat"/>
              <a:cs typeface="Montserrat"/>
              <a:sym typeface="Montserrat"/>
            </a:endParaRPr>
          </a:p>
        </p:txBody>
      </p:sp>
      <p:sp>
        <p:nvSpPr>
          <p:cNvPr id="22" name="TextBox 22"/>
          <p:cNvSpPr txBox="1"/>
          <p:nvPr/>
        </p:nvSpPr>
        <p:spPr>
          <a:xfrm>
            <a:off x="1882048" y="2358708"/>
            <a:ext cx="9440648" cy="35877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2800"/>
              </a:lnSpc>
            </a:pPr>
            <a:r>
              <a:rPr lang="en-US" sz="2000">
                <a:solidFill>
                  <a:srgbClr val="000000"/>
                </a:solidFill>
                <a:latin typeface="Roboto Condensed"/>
                <a:ea typeface="Roboto Condensed"/>
                <a:cs typeface="Roboto Condensed"/>
                <a:sym typeface="Roboto Condensed"/>
              </a:rPr>
              <a:t>GÖSTERİ SANATLARI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1589642" y="7248731"/>
            <a:ext cx="1229758" cy="356234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marL="0" lvl="0" indent="0" algn="l">
              <a:lnSpc>
                <a:spcPts val="2940"/>
              </a:lnSpc>
              <a:spcBef>
                <a:spcPct val="0"/>
              </a:spcBef>
            </a:pPr>
            <a:r>
              <a:rPr lang="en-US" sz="2100" b="1" dirty="0">
                <a:solidFill>
                  <a:srgbClr val="565656"/>
                </a:solidFill>
                <a:latin typeface="Montserrat Bold"/>
                <a:ea typeface="Montserrat Bold"/>
                <a:cs typeface="Montserrat Bold"/>
                <a:sym typeface="Montserrat Bold"/>
              </a:rPr>
              <a:t>10-15 dk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1589642" y="7756913"/>
            <a:ext cx="4811158" cy="346709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marL="0" lvl="0" indent="0" algn="l">
              <a:lnSpc>
                <a:spcPts val="2940"/>
              </a:lnSpc>
              <a:spcBef>
                <a:spcPct val="0"/>
              </a:spcBef>
            </a:pPr>
            <a:r>
              <a:rPr lang="en-US" sz="2100" b="1" dirty="0">
                <a:solidFill>
                  <a:srgbClr val="565656"/>
                </a:solidFill>
                <a:latin typeface="Montserrat Bold"/>
                <a:ea typeface="Montserrat Bold"/>
                <a:cs typeface="Montserrat Bold"/>
                <a:sym typeface="Montserrat Bold"/>
              </a:rPr>
              <a:t>1 moderatör, </a:t>
            </a:r>
            <a:r>
              <a:rPr lang="en-US" sz="2100" b="1" u="none" strike="noStrike" dirty="0">
                <a:solidFill>
                  <a:srgbClr val="565656"/>
                </a:solidFill>
                <a:latin typeface="Montserrat Bold"/>
                <a:ea typeface="Montserrat Bold"/>
                <a:cs typeface="Montserrat Bold"/>
                <a:sym typeface="Montserrat Bold"/>
              </a:rPr>
              <a:t>1 koordinatör, asistan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3593736" y="9528431"/>
            <a:ext cx="5583487" cy="319896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0" lvl="0" indent="0" algn="ctr">
              <a:lnSpc>
                <a:spcPts val="2660"/>
              </a:lnSpc>
              <a:spcBef>
                <a:spcPct val="0"/>
              </a:spcBef>
            </a:pPr>
            <a:r>
              <a:rPr lang="en-US" sz="19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https://www.m3.com.tr/etkinlik/ucan-davullar/</a:t>
            </a:r>
            <a:endParaRPr lang="en-US" sz="1900" dirty="0">
              <a:solidFill>
                <a:srgbClr val="565656"/>
              </a:solidFill>
              <a:latin typeface="Montserrat"/>
              <a:ea typeface="Montserrat"/>
              <a:cs typeface="Montserrat"/>
              <a:sym typeface="Montserrat"/>
              <a:hlinkClick r:id="rId15" tooltip="https://www.m3.com.tr/etkinlik/ucan-davullar/"/>
            </a:endParaRPr>
          </a:p>
        </p:txBody>
      </p:sp>
      <p:sp>
        <p:nvSpPr>
          <p:cNvPr id="26" name="TextBox 26"/>
          <p:cNvSpPr txBox="1"/>
          <p:nvPr/>
        </p:nvSpPr>
        <p:spPr>
          <a:xfrm>
            <a:off x="5572493" y="9240719"/>
            <a:ext cx="1818907" cy="346709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marL="0" lvl="0" indent="0" algn="l">
              <a:lnSpc>
                <a:spcPts val="2940"/>
              </a:lnSpc>
              <a:spcBef>
                <a:spcPct val="0"/>
              </a:spcBef>
            </a:pPr>
            <a:r>
              <a:rPr lang="en-US" sz="2100" b="1" dirty="0">
                <a:solidFill>
                  <a:srgbClr val="565656"/>
                </a:solidFill>
                <a:latin typeface="Montserrat Bold"/>
                <a:ea typeface="Montserrat Bold"/>
                <a:cs typeface="Montserrat Bold"/>
                <a:sym typeface="Montserrat Bold"/>
              </a:rPr>
              <a:t>Detaylı bilgi:</a:t>
            </a:r>
          </a:p>
        </p:txBody>
      </p:sp>
      <p:sp>
        <p:nvSpPr>
          <p:cNvPr id="27" name="TextBox 27"/>
          <p:cNvSpPr txBox="1"/>
          <p:nvPr/>
        </p:nvSpPr>
        <p:spPr>
          <a:xfrm>
            <a:off x="1028700" y="9463603"/>
            <a:ext cx="1980378" cy="26670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2160"/>
              </a:lnSpc>
            </a:pPr>
            <a:r>
              <a:rPr lang="en-US" sz="1800" b="1">
                <a:solidFill>
                  <a:srgbClr val="FFFFFF"/>
                </a:solidFill>
                <a:latin typeface="Montserrat Bold"/>
                <a:ea typeface="Montserrat Bold"/>
                <a:cs typeface="Montserrat Bold"/>
                <a:sym typeface="Montserrat Bold"/>
              </a:rPr>
              <a:t>Fiyat: </a:t>
            </a:r>
          </a:p>
        </p:txBody>
      </p:sp>
      <p:sp>
        <p:nvSpPr>
          <p:cNvPr id="28" name="TextBox 28"/>
          <p:cNvSpPr txBox="1"/>
          <p:nvPr/>
        </p:nvSpPr>
        <p:spPr>
          <a:xfrm>
            <a:off x="1127035" y="1522605"/>
            <a:ext cx="9440648" cy="822868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6620"/>
              </a:lnSpc>
            </a:pPr>
            <a:r>
              <a:rPr lang="en-US" sz="4728">
                <a:solidFill>
                  <a:srgbClr val="000000"/>
                </a:solidFill>
                <a:latin typeface="Roboto Condensed"/>
                <a:ea typeface="Roboto Condensed"/>
                <a:cs typeface="Roboto Condensed"/>
                <a:sym typeface="Roboto Condensed"/>
              </a:rPr>
              <a:t>UÇAN DAVULLAR</a:t>
            </a:r>
          </a:p>
        </p:txBody>
      </p:sp>
    </p:spTree>
  </p:cSld>
  <p:clrMapOvr>
    <a:masterClrMapping/>
  </p:clrMapOvr>
</p:sld>
</file>

<file path=ppt/slides/slide1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2"/>
          <p:cNvGrpSpPr/>
          <p:nvPr/>
        </p:nvGrpSpPr>
        <p:grpSpPr>
          <a:xfrm>
            <a:off x="9414121" y="0"/>
            <a:ext cx="8873880" cy="10287000"/>
            <a:chOff x="0" y="0"/>
            <a:chExt cx="3358824" cy="2709333"/>
          </a:xfrm>
        </p:grpSpPr>
        <p:sp>
          <p:nvSpPr>
            <p:cNvPr id="3" name="Freeform 3"/>
            <p:cNvSpPr/>
            <p:nvPr/>
          </p:nvSpPr>
          <p:spPr>
            <a:xfrm>
              <a:off x="0" y="0"/>
              <a:ext cx="3358824" cy="2709333"/>
            </a:xfrm>
            <a:custGeom>
              <a:avLst/>
              <a:gdLst/>
              <a:ahLst/>
              <a:cxnLst/>
              <a:rect l="l" t="t" r="r" b="b"/>
              <a:pathLst>
                <a:path w="3358824" h="2709333">
                  <a:moveTo>
                    <a:pt x="0" y="0"/>
                  </a:moveTo>
                  <a:lnTo>
                    <a:pt x="3358824" y="0"/>
                  </a:lnTo>
                  <a:lnTo>
                    <a:pt x="3358824" y="2709333"/>
                  </a:lnTo>
                  <a:lnTo>
                    <a:pt x="0" y="2709333"/>
                  </a:lnTo>
                  <a:close/>
                </a:path>
              </a:pathLst>
            </a:custGeom>
            <a:solidFill>
              <a:srgbClr val="ED1C24"/>
            </a:solidFill>
          </p:spPr>
          <p:txBody>
            <a:bodyPr/>
            <a:lstStyle/>
            <a:p>
              <a:endParaRPr lang="tr-TR"/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0" y="-38100"/>
              <a:ext cx="3358824" cy="2747433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940"/>
                </a:lnSpc>
              </a:pPr>
              <a:endParaRPr/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11653271" y="2195976"/>
            <a:ext cx="3241165" cy="5559935"/>
            <a:chOff x="0" y="0"/>
            <a:chExt cx="4321553" cy="7413246"/>
          </a:xfrm>
        </p:grpSpPr>
        <p:pic>
          <p:nvPicPr>
            <p:cNvPr id="6" name="Picture 6"/>
            <p:cNvPicPr>
              <a:picLocks noChangeAspect="1"/>
            </p:cNvPicPr>
            <p:nvPr/>
          </p:nvPicPr>
          <p:blipFill>
            <a:blip r:embed="rId2"/>
            <a:srcRect l="47232" r="14009"/>
            <a:stretch>
              <a:fillRect/>
            </a:stretch>
          </p:blipFill>
          <p:spPr>
            <a:xfrm>
              <a:off x="0" y="0"/>
              <a:ext cx="4321553" cy="7413246"/>
            </a:xfrm>
            <a:prstGeom prst="rect">
              <a:avLst/>
            </a:prstGeom>
          </p:spPr>
        </p:pic>
      </p:grpSp>
      <p:grpSp>
        <p:nvGrpSpPr>
          <p:cNvPr id="7" name="Group 7"/>
          <p:cNvGrpSpPr/>
          <p:nvPr/>
        </p:nvGrpSpPr>
        <p:grpSpPr>
          <a:xfrm>
            <a:off x="15046835" y="2195976"/>
            <a:ext cx="3241165" cy="5559935"/>
            <a:chOff x="0" y="0"/>
            <a:chExt cx="4321553" cy="7413246"/>
          </a:xfrm>
        </p:grpSpPr>
        <p:pic>
          <p:nvPicPr>
            <p:cNvPr id="8" name="Picture 8"/>
            <p:cNvPicPr>
              <a:picLocks noChangeAspect="1"/>
            </p:cNvPicPr>
            <p:nvPr/>
          </p:nvPicPr>
          <p:blipFill>
            <a:blip r:embed="rId2"/>
            <a:srcRect l="21611" r="39631"/>
            <a:stretch>
              <a:fillRect/>
            </a:stretch>
          </p:blipFill>
          <p:spPr>
            <a:xfrm>
              <a:off x="0" y="0"/>
              <a:ext cx="4321553" cy="7413246"/>
            </a:xfrm>
            <a:prstGeom prst="rect">
              <a:avLst/>
            </a:prstGeom>
          </p:spPr>
        </p:pic>
      </p:grpSp>
      <p:sp>
        <p:nvSpPr>
          <p:cNvPr id="9" name="Freeform 9"/>
          <p:cNvSpPr/>
          <p:nvPr/>
        </p:nvSpPr>
        <p:spPr>
          <a:xfrm>
            <a:off x="12400255" y="9021491"/>
            <a:ext cx="3211827" cy="2879938"/>
          </a:xfrm>
          <a:custGeom>
            <a:avLst/>
            <a:gdLst/>
            <a:ahLst/>
            <a:cxnLst/>
            <a:rect l="l" t="t" r="r" b="b"/>
            <a:pathLst>
              <a:path w="3211827" h="2879938">
                <a:moveTo>
                  <a:pt x="0" y="0"/>
                </a:moveTo>
                <a:lnTo>
                  <a:pt x="3211827" y="0"/>
                </a:lnTo>
                <a:lnTo>
                  <a:pt x="3211827" y="2879938"/>
                </a:lnTo>
                <a:lnTo>
                  <a:pt x="0" y="2879938"/>
                </a:lnTo>
                <a:lnTo>
                  <a:pt x="0" y="0"/>
                </a:lnTo>
                <a:close/>
              </a:path>
            </a:pathLst>
          </a:custGeom>
          <a:blipFill>
            <a:blip r:embed="rId3">
              <a:extLst>
                <a:ext uri="{96DAC541-7B7A-43D3-8B79-37D633B846F1}">
                  <asvg:svgBlip xmlns:asvg="http://schemas.microsoft.com/office/drawing/2016/SVG/main" r:embed="rId4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tr-TR"/>
          </a:p>
        </p:txBody>
      </p:sp>
      <p:sp>
        <p:nvSpPr>
          <p:cNvPr id="10" name="Freeform 10"/>
          <p:cNvSpPr/>
          <p:nvPr/>
        </p:nvSpPr>
        <p:spPr>
          <a:xfrm>
            <a:off x="16052795" y="596667"/>
            <a:ext cx="1216708" cy="1216708"/>
          </a:xfrm>
          <a:custGeom>
            <a:avLst/>
            <a:gdLst/>
            <a:ahLst/>
            <a:cxnLst/>
            <a:rect l="l" t="t" r="r" b="b"/>
            <a:pathLst>
              <a:path w="1216708" h="1216708">
                <a:moveTo>
                  <a:pt x="0" y="0"/>
                </a:moveTo>
                <a:lnTo>
                  <a:pt x="1216708" y="0"/>
                </a:lnTo>
                <a:lnTo>
                  <a:pt x="1216708" y="1216708"/>
                </a:lnTo>
                <a:lnTo>
                  <a:pt x="0" y="1216708"/>
                </a:lnTo>
                <a:lnTo>
                  <a:pt x="0" y="0"/>
                </a:lnTo>
                <a:close/>
              </a:path>
            </a:pathLst>
          </a:custGeom>
          <a:blipFill>
            <a:blip r:embed="rId5"/>
            <a:stretch>
              <a:fillRect/>
            </a:stretch>
          </a:blipFill>
          <a:ln cap="sq">
            <a:noFill/>
            <a:prstDash val="solid"/>
            <a:miter/>
          </a:ln>
        </p:spPr>
        <p:txBody>
          <a:bodyPr/>
          <a:lstStyle/>
          <a:p>
            <a:endParaRPr lang="tr-TR"/>
          </a:p>
        </p:txBody>
      </p:sp>
      <p:sp>
        <p:nvSpPr>
          <p:cNvPr id="11" name="Freeform 11"/>
          <p:cNvSpPr/>
          <p:nvPr/>
        </p:nvSpPr>
        <p:spPr>
          <a:xfrm>
            <a:off x="851334" y="596667"/>
            <a:ext cx="2061427" cy="2061427"/>
          </a:xfrm>
          <a:custGeom>
            <a:avLst/>
            <a:gdLst/>
            <a:ahLst/>
            <a:cxnLst/>
            <a:rect l="l" t="t" r="r" b="b"/>
            <a:pathLst>
              <a:path w="2061427" h="2061427">
                <a:moveTo>
                  <a:pt x="0" y="0"/>
                </a:moveTo>
                <a:lnTo>
                  <a:pt x="2061428" y="0"/>
                </a:lnTo>
                <a:lnTo>
                  <a:pt x="2061428" y="2061427"/>
                </a:lnTo>
                <a:lnTo>
                  <a:pt x="0" y="2061427"/>
                </a:lnTo>
                <a:lnTo>
                  <a:pt x="0" y="0"/>
                </a:lnTo>
                <a:close/>
              </a:path>
            </a:pathLst>
          </a:custGeom>
          <a:blipFill>
            <a:blip r:embed="rId6">
              <a:extLst>
                <a:ext uri="{96DAC541-7B7A-43D3-8B79-37D633B846F1}">
                  <asvg:svgBlip xmlns:asvg="http://schemas.microsoft.com/office/drawing/2016/SVG/main" r:embed="rId7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tr-TR"/>
          </a:p>
        </p:txBody>
      </p:sp>
      <p:grpSp>
        <p:nvGrpSpPr>
          <p:cNvPr id="12" name="Group 12"/>
          <p:cNvGrpSpPr/>
          <p:nvPr/>
        </p:nvGrpSpPr>
        <p:grpSpPr>
          <a:xfrm>
            <a:off x="8256852" y="2195976"/>
            <a:ext cx="3241165" cy="5559935"/>
            <a:chOff x="0" y="0"/>
            <a:chExt cx="4321553" cy="7413246"/>
          </a:xfrm>
        </p:grpSpPr>
        <p:pic>
          <p:nvPicPr>
            <p:cNvPr id="13" name="Picture 13"/>
            <p:cNvPicPr>
              <a:picLocks noChangeAspect="1"/>
            </p:cNvPicPr>
            <p:nvPr/>
          </p:nvPicPr>
          <p:blipFill>
            <a:blip r:embed="rId8"/>
            <a:srcRect l="30621" r="30621"/>
            <a:stretch>
              <a:fillRect/>
            </a:stretch>
          </p:blipFill>
          <p:spPr>
            <a:xfrm>
              <a:off x="0" y="0"/>
              <a:ext cx="4321553" cy="7413246"/>
            </a:xfrm>
            <a:prstGeom prst="rect">
              <a:avLst/>
            </a:prstGeom>
          </p:spPr>
        </p:pic>
      </p:grpSp>
      <p:sp>
        <p:nvSpPr>
          <p:cNvPr id="14" name="Freeform 14"/>
          <p:cNvSpPr/>
          <p:nvPr/>
        </p:nvSpPr>
        <p:spPr>
          <a:xfrm>
            <a:off x="854169" y="7252751"/>
            <a:ext cx="386295" cy="386295"/>
          </a:xfrm>
          <a:custGeom>
            <a:avLst/>
            <a:gdLst/>
            <a:ahLst/>
            <a:cxnLst/>
            <a:rect l="l" t="t" r="r" b="b"/>
            <a:pathLst>
              <a:path w="386295" h="386295">
                <a:moveTo>
                  <a:pt x="0" y="0"/>
                </a:moveTo>
                <a:lnTo>
                  <a:pt x="386295" y="0"/>
                </a:lnTo>
                <a:lnTo>
                  <a:pt x="386295" y="386295"/>
                </a:lnTo>
                <a:lnTo>
                  <a:pt x="0" y="386295"/>
                </a:lnTo>
                <a:lnTo>
                  <a:pt x="0" y="0"/>
                </a:lnTo>
                <a:close/>
              </a:path>
            </a:pathLst>
          </a:custGeom>
          <a:blipFill>
            <a:blip r:embed="rId9">
              <a:extLst>
                <a:ext uri="{96DAC541-7B7A-43D3-8B79-37D633B846F1}">
                  <asvg:svgBlip xmlns:asvg="http://schemas.microsoft.com/office/drawing/2016/SVG/main" r:embed="rId10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tr-TR"/>
          </a:p>
        </p:txBody>
      </p:sp>
      <p:sp>
        <p:nvSpPr>
          <p:cNvPr id="15" name="Freeform 15"/>
          <p:cNvSpPr/>
          <p:nvPr/>
        </p:nvSpPr>
        <p:spPr>
          <a:xfrm>
            <a:off x="812686" y="7755911"/>
            <a:ext cx="595651" cy="347711"/>
          </a:xfrm>
          <a:custGeom>
            <a:avLst/>
            <a:gdLst/>
            <a:ahLst/>
            <a:cxnLst/>
            <a:rect l="l" t="t" r="r" b="b"/>
            <a:pathLst>
              <a:path w="595651" h="347711">
                <a:moveTo>
                  <a:pt x="0" y="0"/>
                </a:moveTo>
                <a:lnTo>
                  <a:pt x="595651" y="0"/>
                </a:lnTo>
                <a:lnTo>
                  <a:pt x="595651" y="347711"/>
                </a:lnTo>
                <a:lnTo>
                  <a:pt x="0" y="347711"/>
                </a:lnTo>
                <a:lnTo>
                  <a:pt x="0" y="0"/>
                </a:lnTo>
                <a:close/>
              </a:path>
            </a:pathLst>
          </a:custGeom>
          <a:blipFill>
            <a:blip r:embed="rId11">
              <a:extLst>
                <a:ext uri="{96DAC541-7B7A-43D3-8B79-37D633B846F1}">
                  <asvg:svgBlip xmlns:asvg="http://schemas.microsoft.com/office/drawing/2016/SVG/main" r:embed="rId12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tr-TR"/>
          </a:p>
        </p:txBody>
      </p:sp>
      <p:sp>
        <p:nvSpPr>
          <p:cNvPr id="19" name="Freeform 19"/>
          <p:cNvSpPr/>
          <p:nvPr/>
        </p:nvSpPr>
        <p:spPr>
          <a:xfrm>
            <a:off x="9838607" y="9258300"/>
            <a:ext cx="824341" cy="607951"/>
          </a:xfrm>
          <a:custGeom>
            <a:avLst/>
            <a:gdLst/>
            <a:ahLst/>
            <a:cxnLst/>
            <a:rect l="l" t="t" r="r" b="b"/>
            <a:pathLst>
              <a:path w="824341" h="607951">
                <a:moveTo>
                  <a:pt x="0" y="0"/>
                </a:moveTo>
                <a:lnTo>
                  <a:pt x="824341" y="0"/>
                </a:lnTo>
                <a:lnTo>
                  <a:pt x="824341" y="607951"/>
                </a:lnTo>
                <a:lnTo>
                  <a:pt x="0" y="607951"/>
                </a:lnTo>
                <a:lnTo>
                  <a:pt x="0" y="0"/>
                </a:lnTo>
                <a:close/>
              </a:path>
            </a:pathLst>
          </a:custGeom>
        </p:spPr>
        <p:txBody>
          <a:bodyPr/>
          <a:lstStyle/>
          <a:p>
            <a:endParaRPr lang="tr-TR"/>
          </a:p>
        </p:txBody>
      </p:sp>
      <p:sp>
        <p:nvSpPr>
          <p:cNvPr id="20" name="Freeform 20"/>
          <p:cNvSpPr/>
          <p:nvPr/>
        </p:nvSpPr>
        <p:spPr>
          <a:xfrm>
            <a:off x="10384741" y="9590801"/>
            <a:ext cx="556412" cy="569949"/>
          </a:xfrm>
          <a:custGeom>
            <a:avLst/>
            <a:gdLst/>
            <a:ahLst/>
            <a:cxnLst/>
            <a:rect l="l" t="t" r="r" b="b"/>
            <a:pathLst>
              <a:path w="556412" h="569949">
                <a:moveTo>
                  <a:pt x="0" y="0"/>
                </a:moveTo>
                <a:lnTo>
                  <a:pt x="556413" y="0"/>
                </a:lnTo>
                <a:lnTo>
                  <a:pt x="556413" y="569949"/>
                </a:lnTo>
                <a:lnTo>
                  <a:pt x="0" y="569949"/>
                </a:lnTo>
                <a:lnTo>
                  <a:pt x="0" y="0"/>
                </a:lnTo>
                <a:close/>
              </a:path>
            </a:pathLst>
          </a:custGeom>
          <a:blipFill>
            <a:blip r:embed="rId13">
              <a:extLst>
                <a:ext uri="{96DAC541-7B7A-43D3-8B79-37D633B846F1}">
                  <asvg:svgBlip xmlns:asvg="http://schemas.microsoft.com/office/drawing/2016/SVG/main" r:embed="rId14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tr-TR"/>
          </a:p>
        </p:txBody>
      </p:sp>
      <p:sp>
        <p:nvSpPr>
          <p:cNvPr id="21" name="TextBox 21"/>
          <p:cNvSpPr txBox="1"/>
          <p:nvPr/>
        </p:nvSpPr>
        <p:spPr>
          <a:xfrm>
            <a:off x="854169" y="3377331"/>
            <a:ext cx="7146831" cy="3205236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just">
              <a:lnSpc>
                <a:spcPts val="2800"/>
              </a:lnSpc>
            </a:pP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Türkiye’nin ilk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ve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tek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Japon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Kodo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davulları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grubu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Mono Kodo,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geleneksel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Japon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ritimlerini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modern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müzikle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buluşturarak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,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güçlü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vuruşları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ve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etkileyici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sahnesiyle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unutulmaz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bir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performans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sunuyor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.</a:t>
            </a:r>
          </a:p>
          <a:p>
            <a:pPr algn="just">
              <a:lnSpc>
                <a:spcPts val="2800"/>
              </a:lnSpc>
            </a:pPr>
            <a:endParaRPr lang="en-US" sz="2000" dirty="0">
              <a:solidFill>
                <a:srgbClr val="565656"/>
              </a:solidFill>
              <a:latin typeface="Montserrat"/>
              <a:ea typeface="Montserrat"/>
              <a:cs typeface="Montserrat"/>
              <a:sym typeface="Montserrat"/>
            </a:endParaRPr>
          </a:p>
          <a:p>
            <a:pPr algn="just">
              <a:lnSpc>
                <a:spcPts val="2800"/>
              </a:lnSpc>
            </a:pP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Gösteri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sonrası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düzenlenecek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interaktif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atölyeyle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takım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ruhunu birlikte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yakalayabilirsiniz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.</a:t>
            </a:r>
          </a:p>
          <a:p>
            <a:pPr algn="l">
              <a:lnSpc>
                <a:spcPts val="2800"/>
              </a:lnSpc>
            </a:pPr>
            <a:endParaRPr lang="en-US" sz="2000" dirty="0">
              <a:solidFill>
                <a:srgbClr val="565656"/>
              </a:solidFill>
              <a:latin typeface="Montserrat"/>
              <a:ea typeface="Montserrat"/>
              <a:cs typeface="Montserrat"/>
              <a:sym typeface="Montserrat"/>
            </a:endParaRPr>
          </a:p>
          <a:p>
            <a:pPr algn="l">
              <a:lnSpc>
                <a:spcPts val="2800"/>
              </a:lnSpc>
            </a:pPr>
            <a:endParaRPr lang="en-US" sz="2000" dirty="0">
              <a:solidFill>
                <a:srgbClr val="565656"/>
              </a:solidFill>
              <a:latin typeface="Montserrat"/>
              <a:ea typeface="Montserrat"/>
              <a:cs typeface="Montserrat"/>
              <a:sym typeface="Montserrat"/>
            </a:endParaRPr>
          </a:p>
        </p:txBody>
      </p:sp>
      <p:sp>
        <p:nvSpPr>
          <p:cNvPr id="22" name="TextBox 22"/>
          <p:cNvSpPr txBox="1"/>
          <p:nvPr/>
        </p:nvSpPr>
        <p:spPr>
          <a:xfrm>
            <a:off x="1882048" y="2358708"/>
            <a:ext cx="9440648" cy="35877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2800"/>
              </a:lnSpc>
            </a:pPr>
            <a:r>
              <a:rPr lang="en-US" sz="2000">
                <a:solidFill>
                  <a:srgbClr val="000000"/>
                </a:solidFill>
                <a:latin typeface="Roboto Condensed"/>
                <a:ea typeface="Roboto Condensed"/>
                <a:cs typeface="Roboto Condensed"/>
                <a:sym typeface="Roboto Condensed"/>
              </a:rPr>
              <a:t>GÖSTERİ SANATLARI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1589642" y="7248731"/>
            <a:ext cx="4277758" cy="727709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l">
              <a:lnSpc>
                <a:spcPts val="2940"/>
              </a:lnSpc>
            </a:pPr>
            <a:r>
              <a:rPr lang="en-US" sz="2100" b="1">
                <a:solidFill>
                  <a:srgbClr val="565656"/>
                </a:solidFill>
                <a:latin typeface="Montserrat Bold"/>
                <a:ea typeface="Montserrat Bold"/>
                <a:cs typeface="Montserrat Bold"/>
                <a:sym typeface="Montserrat Bold"/>
              </a:rPr>
              <a:t>10 -15 dk / Max 3-4 performans</a:t>
            </a:r>
          </a:p>
          <a:p>
            <a:pPr marL="0" lvl="0" indent="0" algn="l">
              <a:lnSpc>
                <a:spcPts val="2940"/>
              </a:lnSpc>
              <a:spcBef>
                <a:spcPct val="0"/>
              </a:spcBef>
            </a:pPr>
            <a:endParaRPr lang="en-US" sz="2100" b="1">
              <a:solidFill>
                <a:srgbClr val="565656"/>
              </a:solidFill>
              <a:latin typeface="Montserrat Bold"/>
              <a:ea typeface="Montserrat Bold"/>
              <a:cs typeface="Montserrat Bold"/>
              <a:sym typeface="Montserrat Bold"/>
            </a:endParaRPr>
          </a:p>
        </p:txBody>
      </p:sp>
      <p:sp>
        <p:nvSpPr>
          <p:cNvPr id="24" name="TextBox 24"/>
          <p:cNvSpPr txBox="1"/>
          <p:nvPr/>
        </p:nvSpPr>
        <p:spPr>
          <a:xfrm>
            <a:off x="1589642" y="7756912"/>
            <a:ext cx="4963558" cy="345479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marL="0" lvl="0" indent="0" algn="l">
              <a:lnSpc>
                <a:spcPts val="2940"/>
              </a:lnSpc>
              <a:spcBef>
                <a:spcPct val="0"/>
              </a:spcBef>
            </a:pPr>
            <a:r>
              <a:rPr lang="en-US" sz="2100" b="1" dirty="0">
                <a:solidFill>
                  <a:srgbClr val="565656"/>
                </a:solidFill>
                <a:latin typeface="Montserrat Bold"/>
                <a:ea typeface="Montserrat Bold"/>
                <a:cs typeface="Montserrat Bold"/>
                <a:sym typeface="Montserrat Bold"/>
              </a:rPr>
              <a:t>4 </a:t>
            </a:r>
            <a:r>
              <a:rPr lang="en-US" sz="2100" b="1" dirty="0" err="1">
                <a:solidFill>
                  <a:srgbClr val="565656"/>
                </a:solidFill>
                <a:latin typeface="Montserrat Bold"/>
                <a:ea typeface="Montserrat Bold"/>
                <a:cs typeface="Montserrat Bold"/>
                <a:sym typeface="Montserrat Bold"/>
              </a:rPr>
              <a:t>müzisyen</a:t>
            </a:r>
            <a:r>
              <a:rPr lang="en-US" sz="2100" b="1" dirty="0">
                <a:solidFill>
                  <a:srgbClr val="565656"/>
                </a:solidFill>
                <a:latin typeface="Montserrat Bold"/>
                <a:ea typeface="Montserrat Bold"/>
                <a:cs typeface="Montserrat Bold"/>
                <a:sym typeface="Montserrat Bold"/>
              </a:rPr>
              <a:t>, </a:t>
            </a:r>
            <a:r>
              <a:rPr lang="en-US" sz="2100" b="1" u="none" strike="noStrike" dirty="0">
                <a:solidFill>
                  <a:srgbClr val="565656"/>
                </a:solidFill>
                <a:latin typeface="Montserrat Bold"/>
                <a:ea typeface="Montserrat Bold"/>
                <a:cs typeface="Montserrat Bold"/>
                <a:sym typeface="Montserrat Bold"/>
              </a:rPr>
              <a:t>1 koordinatör, 1 asistan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3593736" y="9528431"/>
            <a:ext cx="5583487" cy="32321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0" lvl="0" indent="0" algn="ctr">
              <a:lnSpc>
                <a:spcPts val="2660"/>
              </a:lnSpc>
              <a:spcBef>
                <a:spcPct val="0"/>
              </a:spcBef>
            </a:pPr>
            <a:r>
              <a:rPr lang="en-US" sz="190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https://www.m3.com.tr/mono-kodo/ 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5572493" y="9240719"/>
            <a:ext cx="1818907" cy="345479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marL="0" lvl="0" indent="0" algn="l">
              <a:lnSpc>
                <a:spcPts val="2940"/>
              </a:lnSpc>
              <a:spcBef>
                <a:spcPct val="0"/>
              </a:spcBef>
            </a:pPr>
            <a:r>
              <a:rPr lang="en-US" sz="2100" b="1" dirty="0">
                <a:solidFill>
                  <a:srgbClr val="565656"/>
                </a:solidFill>
                <a:latin typeface="Montserrat Bold"/>
                <a:ea typeface="Montserrat Bold"/>
                <a:cs typeface="Montserrat Bold"/>
                <a:sym typeface="Montserrat Bold"/>
              </a:rPr>
              <a:t>Detaylı bilgi:</a:t>
            </a:r>
          </a:p>
        </p:txBody>
      </p:sp>
      <p:sp>
        <p:nvSpPr>
          <p:cNvPr id="27" name="TextBox 27"/>
          <p:cNvSpPr txBox="1"/>
          <p:nvPr/>
        </p:nvSpPr>
        <p:spPr>
          <a:xfrm>
            <a:off x="1028700" y="9463603"/>
            <a:ext cx="1980378" cy="26670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2160"/>
              </a:lnSpc>
            </a:pPr>
            <a:r>
              <a:rPr lang="en-US" sz="1800" b="1">
                <a:solidFill>
                  <a:srgbClr val="FFFFFF"/>
                </a:solidFill>
                <a:latin typeface="Montserrat Bold"/>
                <a:ea typeface="Montserrat Bold"/>
                <a:cs typeface="Montserrat Bold"/>
                <a:sym typeface="Montserrat Bold"/>
              </a:rPr>
              <a:t>Fiyat: </a:t>
            </a:r>
          </a:p>
        </p:txBody>
      </p:sp>
      <p:sp>
        <p:nvSpPr>
          <p:cNvPr id="28" name="TextBox 28"/>
          <p:cNvSpPr txBox="1"/>
          <p:nvPr/>
        </p:nvSpPr>
        <p:spPr>
          <a:xfrm>
            <a:off x="1127035" y="1522605"/>
            <a:ext cx="9440648" cy="822868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6620"/>
              </a:lnSpc>
            </a:pPr>
            <a:r>
              <a:rPr lang="en-US" sz="4728">
                <a:solidFill>
                  <a:srgbClr val="000000"/>
                </a:solidFill>
                <a:latin typeface="Roboto Condensed"/>
                <a:ea typeface="Roboto Condensed"/>
                <a:cs typeface="Roboto Condensed"/>
                <a:sym typeface="Roboto Condensed"/>
              </a:rPr>
              <a:t>MONO KODO</a:t>
            </a:r>
          </a:p>
        </p:txBody>
      </p:sp>
    </p:spTree>
  </p:cSld>
  <p:clrMapOvr>
    <a:masterClrMapping/>
  </p:clrMapOvr>
</p:sld>
</file>

<file path=ppt/slides/slide1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2"/>
          <p:cNvGrpSpPr/>
          <p:nvPr/>
        </p:nvGrpSpPr>
        <p:grpSpPr>
          <a:xfrm>
            <a:off x="9414121" y="0"/>
            <a:ext cx="8873880" cy="10287000"/>
            <a:chOff x="0" y="0"/>
            <a:chExt cx="3358824" cy="2709333"/>
          </a:xfrm>
        </p:grpSpPr>
        <p:sp>
          <p:nvSpPr>
            <p:cNvPr id="3" name="Freeform 3"/>
            <p:cNvSpPr/>
            <p:nvPr/>
          </p:nvSpPr>
          <p:spPr>
            <a:xfrm>
              <a:off x="0" y="0"/>
              <a:ext cx="3358824" cy="2709333"/>
            </a:xfrm>
            <a:custGeom>
              <a:avLst/>
              <a:gdLst/>
              <a:ahLst/>
              <a:cxnLst/>
              <a:rect l="l" t="t" r="r" b="b"/>
              <a:pathLst>
                <a:path w="3358824" h="2709333">
                  <a:moveTo>
                    <a:pt x="0" y="0"/>
                  </a:moveTo>
                  <a:lnTo>
                    <a:pt x="3358824" y="0"/>
                  </a:lnTo>
                  <a:lnTo>
                    <a:pt x="3358824" y="2709333"/>
                  </a:lnTo>
                  <a:lnTo>
                    <a:pt x="0" y="2709333"/>
                  </a:lnTo>
                  <a:close/>
                </a:path>
              </a:pathLst>
            </a:custGeom>
            <a:solidFill>
              <a:srgbClr val="ED1C24"/>
            </a:solidFill>
          </p:spPr>
          <p:txBody>
            <a:bodyPr/>
            <a:lstStyle/>
            <a:p>
              <a:endParaRPr lang="tr-TR"/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0" y="-38100"/>
              <a:ext cx="3358824" cy="2747433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940"/>
                </a:lnSpc>
              </a:pPr>
              <a:endParaRPr/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11653271" y="2195976"/>
            <a:ext cx="3241165" cy="5559935"/>
            <a:chOff x="0" y="0"/>
            <a:chExt cx="4321553" cy="7413246"/>
          </a:xfrm>
        </p:grpSpPr>
        <p:pic>
          <p:nvPicPr>
            <p:cNvPr id="6" name="Picture 6"/>
            <p:cNvPicPr>
              <a:picLocks noChangeAspect="1"/>
            </p:cNvPicPr>
            <p:nvPr/>
          </p:nvPicPr>
          <p:blipFill>
            <a:blip r:embed="rId2"/>
            <a:srcRect l="50671" t="3177" r="12717" b="5144"/>
            <a:stretch>
              <a:fillRect/>
            </a:stretch>
          </p:blipFill>
          <p:spPr>
            <a:xfrm>
              <a:off x="0" y="0"/>
              <a:ext cx="4321553" cy="7413246"/>
            </a:xfrm>
            <a:prstGeom prst="rect">
              <a:avLst/>
            </a:prstGeom>
          </p:spPr>
        </p:pic>
      </p:grpSp>
      <p:grpSp>
        <p:nvGrpSpPr>
          <p:cNvPr id="7" name="Group 7"/>
          <p:cNvGrpSpPr/>
          <p:nvPr/>
        </p:nvGrpSpPr>
        <p:grpSpPr>
          <a:xfrm>
            <a:off x="15046835" y="2195976"/>
            <a:ext cx="3241165" cy="5559935"/>
            <a:chOff x="0" y="0"/>
            <a:chExt cx="4321553" cy="7413246"/>
          </a:xfrm>
        </p:grpSpPr>
        <p:pic>
          <p:nvPicPr>
            <p:cNvPr id="8" name="Picture 8"/>
            <p:cNvPicPr>
              <a:picLocks noChangeAspect="1"/>
            </p:cNvPicPr>
            <p:nvPr/>
          </p:nvPicPr>
          <p:blipFill>
            <a:blip r:embed="rId3"/>
            <a:srcRect l="41153" t="3730" r="23611" b="7687"/>
            <a:stretch>
              <a:fillRect/>
            </a:stretch>
          </p:blipFill>
          <p:spPr>
            <a:xfrm>
              <a:off x="0" y="0"/>
              <a:ext cx="4321553" cy="7413246"/>
            </a:xfrm>
            <a:prstGeom prst="rect">
              <a:avLst/>
            </a:prstGeom>
          </p:spPr>
        </p:pic>
      </p:grpSp>
      <p:sp>
        <p:nvSpPr>
          <p:cNvPr id="9" name="Freeform 9"/>
          <p:cNvSpPr/>
          <p:nvPr/>
        </p:nvSpPr>
        <p:spPr>
          <a:xfrm>
            <a:off x="12400255" y="9021491"/>
            <a:ext cx="3211827" cy="2879938"/>
          </a:xfrm>
          <a:custGeom>
            <a:avLst/>
            <a:gdLst/>
            <a:ahLst/>
            <a:cxnLst/>
            <a:rect l="l" t="t" r="r" b="b"/>
            <a:pathLst>
              <a:path w="3211827" h="2879938">
                <a:moveTo>
                  <a:pt x="0" y="0"/>
                </a:moveTo>
                <a:lnTo>
                  <a:pt x="3211827" y="0"/>
                </a:lnTo>
                <a:lnTo>
                  <a:pt x="3211827" y="2879938"/>
                </a:lnTo>
                <a:lnTo>
                  <a:pt x="0" y="2879938"/>
                </a:lnTo>
                <a:lnTo>
                  <a:pt x="0" y="0"/>
                </a:lnTo>
                <a:close/>
              </a:path>
            </a:pathLst>
          </a:custGeom>
          <a:blipFill>
            <a:blip r:embed="rId4">
              <a:extLst>
                <a:ext uri="{96DAC541-7B7A-43D3-8B79-37D633B846F1}">
                  <asvg:svgBlip xmlns:asvg="http://schemas.microsoft.com/office/drawing/2016/SVG/main" r:embed="rId5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tr-TR"/>
          </a:p>
        </p:txBody>
      </p:sp>
      <p:sp>
        <p:nvSpPr>
          <p:cNvPr id="10" name="Freeform 10"/>
          <p:cNvSpPr/>
          <p:nvPr/>
        </p:nvSpPr>
        <p:spPr>
          <a:xfrm>
            <a:off x="16052795" y="596667"/>
            <a:ext cx="1216708" cy="1216708"/>
          </a:xfrm>
          <a:custGeom>
            <a:avLst/>
            <a:gdLst/>
            <a:ahLst/>
            <a:cxnLst/>
            <a:rect l="l" t="t" r="r" b="b"/>
            <a:pathLst>
              <a:path w="1216708" h="1216708">
                <a:moveTo>
                  <a:pt x="0" y="0"/>
                </a:moveTo>
                <a:lnTo>
                  <a:pt x="1216708" y="0"/>
                </a:lnTo>
                <a:lnTo>
                  <a:pt x="1216708" y="1216708"/>
                </a:lnTo>
                <a:lnTo>
                  <a:pt x="0" y="1216708"/>
                </a:lnTo>
                <a:lnTo>
                  <a:pt x="0" y="0"/>
                </a:lnTo>
                <a:close/>
              </a:path>
            </a:pathLst>
          </a:custGeom>
          <a:blipFill>
            <a:blip r:embed="rId6"/>
            <a:stretch>
              <a:fillRect/>
            </a:stretch>
          </a:blipFill>
          <a:ln cap="sq">
            <a:noFill/>
            <a:prstDash val="solid"/>
            <a:miter/>
          </a:ln>
        </p:spPr>
        <p:txBody>
          <a:bodyPr/>
          <a:lstStyle/>
          <a:p>
            <a:endParaRPr lang="tr-TR"/>
          </a:p>
        </p:txBody>
      </p:sp>
      <p:sp>
        <p:nvSpPr>
          <p:cNvPr id="11" name="Freeform 11"/>
          <p:cNvSpPr/>
          <p:nvPr/>
        </p:nvSpPr>
        <p:spPr>
          <a:xfrm>
            <a:off x="851334" y="596667"/>
            <a:ext cx="2061427" cy="2061427"/>
          </a:xfrm>
          <a:custGeom>
            <a:avLst/>
            <a:gdLst/>
            <a:ahLst/>
            <a:cxnLst/>
            <a:rect l="l" t="t" r="r" b="b"/>
            <a:pathLst>
              <a:path w="2061427" h="2061427">
                <a:moveTo>
                  <a:pt x="0" y="0"/>
                </a:moveTo>
                <a:lnTo>
                  <a:pt x="2061428" y="0"/>
                </a:lnTo>
                <a:lnTo>
                  <a:pt x="2061428" y="2061427"/>
                </a:lnTo>
                <a:lnTo>
                  <a:pt x="0" y="2061427"/>
                </a:lnTo>
                <a:lnTo>
                  <a:pt x="0" y="0"/>
                </a:lnTo>
                <a:close/>
              </a:path>
            </a:pathLst>
          </a:custGeom>
          <a:blipFill>
            <a:blip r:embed="rId7">
              <a:extLst>
                <a:ext uri="{96DAC541-7B7A-43D3-8B79-37D633B846F1}">
                  <asvg:svgBlip xmlns:asvg="http://schemas.microsoft.com/office/drawing/2016/SVG/main" r:embed="rId8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tr-TR"/>
          </a:p>
        </p:txBody>
      </p:sp>
      <p:grpSp>
        <p:nvGrpSpPr>
          <p:cNvPr id="12" name="Group 12"/>
          <p:cNvGrpSpPr/>
          <p:nvPr/>
        </p:nvGrpSpPr>
        <p:grpSpPr>
          <a:xfrm>
            <a:off x="8256852" y="2195976"/>
            <a:ext cx="3241165" cy="5559935"/>
            <a:chOff x="0" y="0"/>
            <a:chExt cx="4321553" cy="7413246"/>
          </a:xfrm>
        </p:grpSpPr>
        <p:pic>
          <p:nvPicPr>
            <p:cNvPr id="13" name="Picture 13"/>
            <p:cNvPicPr>
              <a:picLocks noChangeAspect="1"/>
            </p:cNvPicPr>
            <p:nvPr/>
          </p:nvPicPr>
          <p:blipFill>
            <a:blip r:embed="rId2"/>
            <a:srcRect l="11997" t="3616" r="51726" b="5543"/>
            <a:stretch>
              <a:fillRect/>
            </a:stretch>
          </p:blipFill>
          <p:spPr>
            <a:xfrm>
              <a:off x="0" y="0"/>
              <a:ext cx="4321553" cy="7413246"/>
            </a:xfrm>
            <a:prstGeom prst="rect">
              <a:avLst/>
            </a:prstGeom>
          </p:spPr>
        </p:pic>
      </p:grpSp>
      <p:sp>
        <p:nvSpPr>
          <p:cNvPr id="14" name="Freeform 14"/>
          <p:cNvSpPr/>
          <p:nvPr/>
        </p:nvSpPr>
        <p:spPr>
          <a:xfrm>
            <a:off x="854169" y="7252751"/>
            <a:ext cx="386295" cy="386295"/>
          </a:xfrm>
          <a:custGeom>
            <a:avLst/>
            <a:gdLst/>
            <a:ahLst/>
            <a:cxnLst/>
            <a:rect l="l" t="t" r="r" b="b"/>
            <a:pathLst>
              <a:path w="386295" h="386295">
                <a:moveTo>
                  <a:pt x="0" y="0"/>
                </a:moveTo>
                <a:lnTo>
                  <a:pt x="386295" y="0"/>
                </a:lnTo>
                <a:lnTo>
                  <a:pt x="386295" y="386295"/>
                </a:lnTo>
                <a:lnTo>
                  <a:pt x="0" y="386295"/>
                </a:lnTo>
                <a:lnTo>
                  <a:pt x="0" y="0"/>
                </a:lnTo>
                <a:close/>
              </a:path>
            </a:pathLst>
          </a:custGeom>
          <a:blipFill>
            <a:blip r:embed="rId9">
              <a:extLst>
                <a:ext uri="{96DAC541-7B7A-43D3-8B79-37D633B846F1}">
                  <asvg:svgBlip xmlns:asvg="http://schemas.microsoft.com/office/drawing/2016/SVG/main" r:embed="rId10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tr-TR"/>
          </a:p>
        </p:txBody>
      </p:sp>
      <p:sp>
        <p:nvSpPr>
          <p:cNvPr id="15" name="Freeform 15"/>
          <p:cNvSpPr/>
          <p:nvPr/>
        </p:nvSpPr>
        <p:spPr>
          <a:xfrm>
            <a:off x="812686" y="7755911"/>
            <a:ext cx="595651" cy="347711"/>
          </a:xfrm>
          <a:custGeom>
            <a:avLst/>
            <a:gdLst/>
            <a:ahLst/>
            <a:cxnLst/>
            <a:rect l="l" t="t" r="r" b="b"/>
            <a:pathLst>
              <a:path w="595651" h="347711">
                <a:moveTo>
                  <a:pt x="0" y="0"/>
                </a:moveTo>
                <a:lnTo>
                  <a:pt x="595651" y="0"/>
                </a:lnTo>
                <a:lnTo>
                  <a:pt x="595651" y="347711"/>
                </a:lnTo>
                <a:lnTo>
                  <a:pt x="0" y="347711"/>
                </a:lnTo>
                <a:lnTo>
                  <a:pt x="0" y="0"/>
                </a:lnTo>
                <a:close/>
              </a:path>
            </a:pathLst>
          </a:custGeom>
          <a:blipFill>
            <a:blip r:embed="rId11">
              <a:extLst>
                <a:ext uri="{96DAC541-7B7A-43D3-8B79-37D633B846F1}">
                  <asvg:svgBlip xmlns:asvg="http://schemas.microsoft.com/office/drawing/2016/SVG/main" r:embed="rId12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tr-TR"/>
          </a:p>
        </p:txBody>
      </p:sp>
      <p:sp>
        <p:nvSpPr>
          <p:cNvPr id="19" name="Freeform 19"/>
          <p:cNvSpPr/>
          <p:nvPr/>
        </p:nvSpPr>
        <p:spPr>
          <a:xfrm>
            <a:off x="9838607" y="9258300"/>
            <a:ext cx="824341" cy="607951"/>
          </a:xfrm>
          <a:custGeom>
            <a:avLst/>
            <a:gdLst/>
            <a:ahLst/>
            <a:cxnLst/>
            <a:rect l="l" t="t" r="r" b="b"/>
            <a:pathLst>
              <a:path w="824341" h="607951">
                <a:moveTo>
                  <a:pt x="0" y="0"/>
                </a:moveTo>
                <a:lnTo>
                  <a:pt x="824341" y="0"/>
                </a:lnTo>
                <a:lnTo>
                  <a:pt x="824341" y="607951"/>
                </a:lnTo>
                <a:lnTo>
                  <a:pt x="0" y="607951"/>
                </a:lnTo>
                <a:lnTo>
                  <a:pt x="0" y="0"/>
                </a:lnTo>
                <a:close/>
              </a:path>
            </a:pathLst>
          </a:custGeom>
        </p:spPr>
        <p:txBody>
          <a:bodyPr/>
          <a:lstStyle/>
          <a:p>
            <a:endParaRPr lang="tr-TR"/>
          </a:p>
        </p:txBody>
      </p:sp>
      <p:sp>
        <p:nvSpPr>
          <p:cNvPr id="20" name="Freeform 20"/>
          <p:cNvSpPr/>
          <p:nvPr/>
        </p:nvSpPr>
        <p:spPr>
          <a:xfrm>
            <a:off x="10384741" y="9590801"/>
            <a:ext cx="556412" cy="569949"/>
          </a:xfrm>
          <a:custGeom>
            <a:avLst/>
            <a:gdLst/>
            <a:ahLst/>
            <a:cxnLst/>
            <a:rect l="l" t="t" r="r" b="b"/>
            <a:pathLst>
              <a:path w="556412" h="569949">
                <a:moveTo>
                  <a:pt x="0" y="0"/>
                </a:moveTo>
                <a:lnTo>
                  <a:pt x="556413" y="0"/>
                </a:lnTo>
                <a:lnTo>
                  <a:pt x="556413" y="569949"/>
                </a:lnTo>
                <a:lnTo>
                  <a:pt x="0" y="569949"/>
                </a:lnTo>
                <a:lnTo>
                  <a:pt x="0" y="0"/>
                </a:lnTo>
                <a:close/>
              </a:path>
            </a:pathLst>
          </a:custGeom>
          <a:blipFill>
            <a:blip r:embed="rId13">
              <a:extLst>
                <a:ext uri="{96DAC541-7B7A-43D3-8B79-37D633B846F1}">
                  <asvg:svgBlip xmlns:asvg="http://schemas.microsoft.com/office/drawing/2016/SVG/main" r:embed="rId14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tr-TR"/>
          </a:p>
        </p:txBody>
      </p:sp>
      <p:sp>
        <p:nvSpPr>
          <p:cNvPr id="21" name="TextBox 21"/>
          <p:cNvSpPr txBox="1"/>
          <p:nvPr/>
        </p:nvSpPr>
        <p:spPr>
          <a:xfrm>
            <a:off x="854169" y="3201119"/>
            <a:ext cx="7247429" cy="3564309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just">
              <a:lnSpc>
                <a:spcPts val="2800"/>
              </a:lnSpc>
            </a:pP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Metal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varil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,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çöp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kovası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,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plastik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varil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,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süpürge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sopası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,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teneke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kapak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ve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inşaat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malzemeleri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gibi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günlük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objelerle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sıra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dışı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bir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ritim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ve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müzik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performansı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sunan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Varillaz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,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etkileyici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ve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enerjik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bir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sahne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deneyimi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yaratır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.</a:t>
            </a:r>
          </a:p>
          <a:p>
            <a:pPr algn="just">
              <a:lnSpc>
                <a:spcPts val="2800"/>
              </a:lnSpc>
            </a:pPr>
            <a:endParaRPr lang="en-US" sz="2000" dirty="0">
              <a:solidFill>
                <a:srgbClr val="565656"/>
              </a:solidFill>
              <a:latin typeface="Montserrat"/>
              <a:ea typeface="Montserrat"/>
              <a:cs typeface="Montserrat"/>
              <a:sym typeface="Montserrat"/>
            </a:endParaRPr>
          </a:p>
          <a:p>
            <a:pPr algn="just">
              <a:lnSpc>
                <a:spcPts val="2800"/>
              </a:lnSpc>
            </a:pP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İster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firmanıza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özel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içeriklerle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,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ister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sizin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ürünlerinizi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kullanarak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hazırlanan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konseptlerde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;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dilerseniz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ekiplerinizin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sahneye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dahil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olduğu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interaktif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performanslarla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bu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enerjiyi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paylaşabilirsiniz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.</a:t>
            </a:r>
          </a:p>
          <a:p>
            <a:pPr algn="l">
              <a:lnSpc>
                <a:spcPts val="2800"/>
              </a:lnSpc>
            </a:pPr>
            <a:endParaRPr lang="en-US" sz="2000" dirty="0">
              <a:solidFill>
                <a:srgbClr val="565656"/>
              </a:solidFill>
              <a:latin typeface="Montserrat"/>
              <a:ea typeface="Montserrat"/>
              <a:cs typeface="Montserrat"/>
              <a:sym typeface="Montserrat"/>
            </a:endParaRPr>
          </a:p>
        </p:txBody>
      </p:sp>
      <p:sp>
        <p:nvSpPr>
          <p:cNvPr id="22" name="TextBox 22"/>
          <p:cNvSpPr txBox="1"/>
          <p:nvPr/>
        </p:nvSpPr>
        <p:spPr>
          <a:xfrm>
            <a:off x="1882048" y="2358708"/>
            <a:ext cx="9440648" cy="35877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2800"/>
              </a:lnSpc>
            </a:pPr>
            <a:r>
              <a:rPr lang="en-US" sz="2000">
                <a:solidFill>
                  <a:srgbClr val="000000"/>
                </a:solidFill>
                <a:latin typeface="Roboto Condensed"/>
                <a:ea typeface="Roboto Condensed"/>
                <a:cs typeface="Roboto Condensed"/>
                <a:sym typeface="Roboto Condensed"/>
              </a:rPr>
              <a:t>GÖSTERİ SANATLARI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1589642" y="7248731"/>
            <a:ext cx="4130397" cy="727709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2940"/>
              </a:lnSpc>
            </a:pPr>
            <a:r>
              <a:rPr lang="en-US" sz="2100" b="1">
                <a:solidFill>
                  <a:srgbClr val="565656"/>
                </a:solidFill>
                <a:latin typeface="Montserrat Bold"/>
                <a:ea typeface="Montserrat Bold"/>
                <a:cs typeface="Montserrat Bold"/>
                <a:sym typeface="Montserrat Bold"/>
              </a:rPr>
              <a:t>Max. 15 dk’lık 3-4 performans </a:t>
            </a:r>
          </a:p>
          <a:p>
            <a:pPr marL="0" lvl="0" indent="0" algn="l">
              <a:lnSpc>
                <a:spcPts val="2940"/>
              </a:lnSpc>
              <a:spcBef>
                <a:spcPct val="0"/>
              </a:spcBef>
            </a:pPr>
            <a:endParaRPr lang="en-US" sz="2100" b="1">
              <a:solidFill>
                <a:srgbClr val="565656"/>
              </a:solidFill>
              <a:latin typeface="Montserrat Bold"/>
              <a:ea typeface="Montserrat Bold"/>
              <a:cs typeface="Montserrat Bold"/>
              <a:sym typeface="Montserrat Bold"/>
            </a:endParaRPr>
          </a:p>
        </p:txBody>
      </p:sp>
      <p:sp>
        <p:nvSpPr>
          <p:cNvPr id="24" name="TextBox 24"/>
          <p:cNvSpPr txBox="1"/>
          <p:nvPr/>
        </p:nvSpPr>
        <p:spPr>
          <a:xfrm>
            <a:off x="1589642" y="7756913"/>
            <a:ext cx="5420758" cy="356234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marL="0" lvl="0" indent="0" algn="l">
              <a:lnSpc>
                <a:spcPts val="2940"/>
              </a:lnSpc>
              <a:spcBef>
                <a:spcPct val="0"/>
              </a:spcBef>
            </a:pPr>
            <a:r>
              <a:rPr lang="en-US" sz="2100" b="1" dirty="0">
                <a:solidFill>
                  <a:srgbClr val="565656"/>
                </a:solidFill>
                <a:latin typeface="Montserrat Bold"/>
                <a:ea typeface="Montserrat Bold"/>
                <a:cs typeface="Montserrat Bold"/>
                <a:sym typeface="Montserrat Bold"/>
              </a:rPr>
              <a:t>4 </a:t>
            </a:r>
            <a:r>
              <a:rPr lang="en-US" sz="2100" b="1" dirty="0" err="1">
                <a:solidFill>
                  <a:srgbClr val="565656"/>
                </a:solidFill>
                <a:latin typeface="Montserrat Bold"/>
                <a:ea typeface="Montserrat Bold"/>
                <a:cs typeface="Montserrat Bold"/>
                <a:sym typeface="Montserrat Bold"/>
              </a:rPr>
              <a:t>perküsyonist</a:t>
            </a:r>
            <a:r>
              <a:rPr lang="en-US" sz="2100" b="1" dirty="0">
                <a:solidFill>
                  <a:srgbClr val="565656"/>
                </a:solidFill>
                <a:latin typeface="Montserrat Bold"/>
                <a:ea typeface="Montserrat Bold"/>
                <a:cs typeface="Montserrat Bold"/>
                <a:sym typeface="Montserrat Bold"/>
              </a:rPr>
              <a:t>, </a:t>
            </a:r>
            <a:r>
              <a:rPr lang="en-US" sz="2100" b="1" u="none" strike="noStrike" dirty="0">
                <a:solidFill>
                  <a:srgbClr val="565656"/>
                </a:solidFill>
                <a:latin typeface="Montserrat Bold"/>
                <a:ea typeface="Montserrat Bold"/>
                <a:cs typeface="Montserrat Bold"/>
                <a:sym typeface="Montserrat Bold"/>
              </a:rPr>
              <a:t>1 koordinatör, 1 asistan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3593736" y="9528431"/>
            <a:ext cx="5583487" cy="32321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0" lvl="0" indent="0" algn="ctr">
              <a:lnSpc>
                <a:spcPts val="2660"/>
              </a:lnSpc>
              <a:spcBef>
                <a:spcPct val="0"/>
              </a:spcBef>
            </a:pPr>
            <a:r>
              <a:rPr lang="en-US" sz="190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https://www.m3.com.tr/sokagin-ritmleri/ 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5572493" y="9240719"/>
            <a:ext cx="1818907" cy="350082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marL="0" lvl="0" indent="0" algn="l">
              <a:lnSpc>
                <a:spcPts val="2940"/>
              </a:lnSpc>
              <a:spcBef>
                <a:spcPct val="0"/>
              </a:spcBef>
            </a:pPr>
            <a:r>
              <a:rPr lang="en-US" sz="2100" b="1" dirty="0">
                <a:solidFill>
                  <a:srgbClr val="565656"/>
                </a:solidFill>
                <a:latin typeface="Montserrat Bold"/>
                <a:ea typeface="Montserrat Bold"/>
                <a:cs typeface="Montserrat Bold"/>
                <a:sym typeface="Montserrat Bold"/>
              </a:rPr>
              <a:t>Detaylı bilgi:</a:t>
            </a:r>
          </a:p>
        </p:txBody>
      </p:sp>
      <p:sp>
        <p:nvSpPr>
          <p:cNvPr id="27" name="TextBox 27"/>
          <p:cNvSpPr txBox="1"/>
          <p:nvPr/>
        </p:nvSpPr>
        <p:spPr>
          <a:xfrm>
            <a:off x="1028700" y="9463603"/>
            <a:ext cx="1980378" cy="26670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2160"/>
              </a:lnSpc>
            </a:pPr>
            <a:r>
              <a:rPr lang="en-US" sz="1800" b="1">
                <a:solidFill>
                  <a:srgbClr val="FFFFFF"/>
                </a:solidFill>
                <a:latin typeface="Montserrat Bold"/>
                <a:ea typeface="Montserrat Bold"/>
                <a:cs typeface="Montserrat Bold"/>
                <a:sym typeface="Montserrat Bold"/>
              </a:rPr>
              <a:t>Fiyat: </a:t>
            </a:r>
          </a:p>
        </p:txBody>
      </p:sp>
      <p:sp>
        <p:nvSpPr>
          <p:cNvPr id="28" name="TextBox 28"/>
          <p:cNvSpPr txBox="1"/>
          <p:nvPr/>
        </p:nvSpPr>
        <p:spPr>
          <a:xfrm>
            <a:off x="1127035" y="1522605"/>
            <a:ext cx="9440648" cy="822868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6620"/>
              </a:lnSpc>
            </a:pPr>
            <a:r>
              <a:rPr lang="en-US" sz="4728">
                <a:solidFill>
                  <a:srgbClr val="000000"/>
                </a:solidFill>
                <a:latin typeface="Roboto Condensed"/>
                <a:ea typeface="Roboto Condensed"/>
                <a:cs typeface="Roboto Condensed"/>
                <a:sym typeface="Roboto Condensed"/>
              </a:rPr>
              <a:t>VARİLLAZ</a:t>
            </a:r>
          </a:p>
        </p:txBody>
      </p:sp>
    </p:spTree>
  </p:cSld>
  <p:clrMapOvr>
    <a:masterClrMapping/>
  </p:clrMapOvr>
</p:sld>
</file>

<file path=ppt/slides/slide1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2"/>
          <p:cNvGrpSpPr/>
          <p:nvPr/>
        </p:nvGrpSpPr>
        <p:grpSpPr>
          <a:xfrm>
            <a:off x="9414121" y="0"/>
            <a:ext cx="8873880" cy="10287000"/>
            <a:chOff x="0" y="0"/>
            <a:chExt cx="3358824" cy="2709333"/>
          </a:xfrm>
        </p:grpSpPr>
        <p:sp>
          <p:nvSpPr>
            <p:cNvPr id="3" name="Freeform 3"/>
            <p:cNvSpPr/>
            <p:nvPr/>
          </p:nvSpPr>
          <p:spPr>
            <a:xfrm>
              <a:off x="0" y="0"/>
              <a:ext cx="3358824" cy="2709333"/>
            </a:xfrm>
            <a:custGeom>
              <a:avLst/>
              <a:gdLst/>
              <a:ahLst/>
              <a:cxnLst/>
              <a:rect l="l" t="t" r="r" b="b"/>
              <a:pathLst>
                <a:path w="3358824" h="2709333">
                  <a:moveTo>
                    <a:pt x="0" y="0"/>
                  </a:moveTo>
                  <a:lnTo>
                    <a:pt x="3358824" y="0"/>
                  </a:lnTo>
                  <a:lnTo>
                    <a:pt x="3358824" y="2709333"/>
                  </a:lnTo>
                  <a:lnTo>
                    <a:pt x="0" y="2709333"/>
                  </a:lnTo>
                  <a:close/>
                </a:path>
              </a:pathLst>
            </a:custGeom>
            <a:solidFill>
              <a:srgbClr val="ED1C24"/>
            </a:solidFill>
          </p:spPr>
          <p:txBody>
            <a:bodyPr/>
            <a:lstStyle/>
            <a:p>
              <a:endParaRPr lang="tr-TR"/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0" y="-38100"/>
              <a:ext cx="3358824" cy="2747433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940"/>
                </a:lnSpc>
              </a:pPr>
              <a:endParaRPr/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11653271" y="2195976"/>
            <a:ext cx="3241165" cy="5559935"/>
            <a:chOff x="0" y="0"/>
            <a:chExt cx="4321553" cy="7413246"/>
          </a:xfrm>
        </p:grpSpPr>
        <p:pic>
          <p:nvPicPr>
            <p:cNvPr id="6" name="Picture 6"/>
            <p:cNvPicPr>
              <a:picLocks noChangeAspect="1"/>
            </p:cNvPicPr>
            <p:nvPr/>
          </p:nvPicPr>
          <p:blipFill>
            <a:blip r:embed="rId2"/>
            <a:srcRect l="58815" r="2257"/>
            <a:stretch>
              <a:fillRect/>
            </a:stretch>
          </p:blipFill>
          <p:spPr>
            <a:xfrm>
              <a:off x="0" y="0"/>
              <a:ext cx="4321553" cy="7413246"/>
            </a:xfrm>
            <a:prstGeom prst="rect">
              <a:avLst/>
            </a:prstGeom>
          </p:spPr>
        </p:pic>
      </p:grpSp>
      <p:grpSp>
        <p:nvGrpSpPr>
          <p:cNvPr id="7" name="Group 7"/>
          <p:cNvGrpSpPr/>
          <p:nvPr/>
        </p:nvGrpSpPr>
        <p:grpSpPr>
          <a:xfrm>
            <a:off x="15046835" y="2195976"/>
            <a:ext cx="3241165" cy="5559935"/>
            <a:chOff x="0" y="0"/>
            <a:chExt cx="4321553" cy="7413246"/>
          </a:xfrm>
        </p:grpSpPr>
        <p:pic>
          <p:nvPicPr>
            <p:cNvPr id="8" name="Picture 8"/>
            <p:cNvPicPr>
              <a:picLocks noChangeAspect="1"/>
            </p:cNvPicPr>
            <p:nvPr/>
          </p:nvPicPr>
          <p:blipFill>
            <a:blip r:embed="rId3"/>
            <a:srcRect l="46940" r="14162"/>
            <a:stretch>
              <a:fillRect/>
            </a:stretch>
          </p:blipFill>
          <p:spPr>
            <a:xfrm>
              <a:off x="0" y="0"/>
              <a:ext cx="4321553" cy="7413246"/>
            </a:xfrm>
            <a:prstGeom prst="rect">
              <a:avLst/>
            </a:prstGeom>
          </p:spPr>
        </p:pic>
      </p:grpSp>
      <p:sp>
        <p:nvSpPr>
          <p:cNvPr id="9" name="Freeform 9"/>
          <p:cNvSpPr/>
          <p:nvPr/>
        </p:nvSpPr>
        <p:spPr>
          <a:xfrm>
            <a:off x="12400255" y="9021491"/>
            <a:ext cx="3211827" cy="2879938"/>
          </a:xfrm>
          <a:custGeom>
            <a:avLst/>
            <a:gdLst/>
            <a:ahLst/>
            <a:cxnLst/>
            <a:rect l="l" t="t" r="r" b="b"/>
            <a:pathLst>
              <a:path w="3211827" h="2879938">
                <a:moveTo>
                  <a:pt x="0" y="0"/>
                </a:moveTo>
                <a:lnTo>
                  <a:pt x="3211827" y="0"/>
                </a:lnTo>
                <a:lnTo>
                  <a:pt x="3211827" y="2879938"/>
                </a:lnTo>
                <a:lnTo>
                  <a:pt x="0" y="2879938"/>
                </a:lnTo>
                <a:lnTo>
                  <a:pt x="0" y="0"/>
                </a:lnTo>
                <a:close/>
              </a:path>
            </a:pathLst>
          </a:custGeom>
          <a:blipFill>
            <a:blip r:embed="rId4">
              <a:extLst>
                <a:ext uri="{96DAC541-7B7A-43D3-8B79-37D633B846F1}">
                  <asvg:svgBlip xmlns:asvg="http://schemas.microsoft.com/office/drawing/2016/SVG/main" r:embed="rId5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tr-TR"/>
          </a:p>
        </p:txBody>
      </p:sp>
      <p:sp>
        <p:nvSpPr>
          <p:cNvPr id="10" name="Freeform 10"/>
          <p:cNvSpPr/>
          <p:nvPr/>
        </p:nvSpPr>
        <p:spPr>
          <a:xfrm>
            <a:off x="16052795" y="596667"/>
            <a:ext cx="1216708" cy="1216708"/>
          </a:xfrm>
          <a:custGeom>
            <a:avLst/>
            <a:gdLst/>
            <a:ahLst/>
            <a:cxnLst/>
            <a:rect l="l" t="t" r="r" b="b"/>
            <a:pathLst>
              <a:path w="1216708" h="1216708">
                <a:moveTo>
                  <a:pt x="0" y="0"/>
                </a:moveTo>
                <a:lnTo>
                  <a:pt x="1216708" y="0"/>
                </a:lnTo>
                <a:lnTo>
                  <a:pt x="1216708" y="1216708"/>
                </a:lnTo>
                <a:lnTo>
                  <a:pt x="0" y="1216708"/>
                </a:lnTo>
                <a:lnTo>
                  <a:pt x="0" y="0"/>
                </a:lnTo>
                <a:close/>
              </a:path>
            </a:pathLst>
          </a:custGeom>
          <a:blipFill>
            <a:blip r:embed="rId6"/>
            <a:stretch>
              <a:fillRect/>
            </a:stretch>
          </a:blipFill>
          <a:ln cap="sq">
            <a:noFill/>
            <a:prstDash val="solid"/>
            <a:miter/>
          </a:ln>
        </p:spPr>
        <p:txBody>
          <a:bodyPr/>
          <a:lstStyle/>
          <a:p>
            <a:endParaRPr lang="tr-TR"/>
          </a:p>
        </p:txBody>
      </p:sp>
      <p:sp>
        <p:nvSpPr>
          <p:cNvPr id="11" name="Freeform 11"/>
          <p:cNvSpPr/>
          <p:nvPr/>
        </p:nvSpPr>
        <p:spPr>
          <a:xfrm>
            <a:off x="851334" y="596667"/>
            <a:ext cx="2061427" cy="2061427"/>
          </a:xfrm>
          <a:custGeom>
            <a:avLst/>
            <a:gdLst/>
            <a:ahLst/>
            <a:cxnLst/>
            <a:rect l="l" t="t" r="r" b="b"/>
            <a:pathLst>
              <a:path w="2061427" h="2061427">
                <a:moveTo>
                  <a:pt x="0" y="0"/>
                </a:moveTo>
                <a:lnTo>
                  <a:pt x="2061428" y="0"/>
                </a:lnTo>
                <a:lnTo>
                  <a:pt x="2061428" y="2061427"/>
                </a:lnTo>
                <a:lnTo>
                  <a:pt x="0" y="2061427"/>
                </a:lnTo>
                <a:lnTo>
                  <a:pt x="0" y="0"/>
                </a:lnTo>
                <a:close/>
              </a:path>
            </a:pathLst>
          </a:custGeom>
          <a:blipFill>
            <a:blip r:embed="rId7">
              <a:extLst>
                <a:ext uri="{96DAC541-7B7A-43D3-8B79-37D633B846F1}">
                  <asvg:svgBlip xmlns:asvg="http://schemas.microsoft.com/office/drawing/2016/SVG/main" r:embed="rId8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tr-TR"/>
          </a:p>
        </p:txBody>
      </p:sp>
      <p:grpSp>
        <p:nvGrpSpPr>
          <p:cNvPr id="12" name="Group 12"/>
          <p:cNvGrpSpPr/>
          <p:nvPr/>
        </p:nvGrpSpPr>
        <p:grpSpPr>
          <a:xfrm>
            <a:off x="8256852" y="2195976"/>
            <a:ext cx="3241165" cy="5559935"/>
            <a:chOff x="0" y="0"/>
            <a:chExt cx="4321553" cy="7413246"/>
          </a:xfrm>
        </p:grpSpPr>
        <p:pic>
          <p:nvPicPr>
            <p:cNvPr id="13" name="Picture 13"/>
            <p:cNvPicPr>
              <a:picLocks noChangeAspect="1"/>
            </p:cNvPicPr>
            <p:nvPr/>
          </p:nvPicPr>
          <p:blipFill>
            <a:blip r:embed="rId2"/>
            <a:srcRect r="61072"/>
            <a:stretch>
              <a:fillRect/>
            </a:stretch>
          </p:blipFill>
          <p:spPr>
            <a:xfrm>
              <a:off x="0" y="0"/>
              <a:ext cx="4321553" cy="7413246"/>
            </a:xfrm>
            <a:prstGeom prst="rect">
              <a:avLst/>
            </a:prstGeom>
          </p:spPr>
        </p:pic>
      </p:grpSp>
      <p:sp>
        <p:nvSpPr>
          <p:cNvPr id="17" name="Freeform 17"/>
          <p:cNvSpPr/>
          <p:nvPr/>
        </p:nvSpPr>
        <p:spPr>
          <a:xfrm>
            <a:off x="9838607" y="9258300"/>
            <a:ext cx="824341" cy="607951"/>
          </a:xfrm>
          <a:custGeom>
            <a:avLst/>
            <a:gdLst/>
            <a:ahLst/>
            <a:cxnLst/>
            <a:rect l="l" t="t" r="r" b="b"/>
            <a:pathLst>
              <a:path w="824341" h="607951">
                <a:moveTo>
                  <a:pt x="0" y="0"/>
                </a:moveTo>
                <a:lnTo>
                  <a:pt x="824341" y="0"/>
                </a:lnTo>
                <a:lnTo>
                  <a:pt x="824341" y="607951"/>
                </a:lnTo>
                <a:lnTo>
                  <a:pt x="0" y="607951"/>
                </a:lnTo>
                <a:lnTo>
                  <a:pt x="0" y="0"/>
                </a:lnTo>
                <a:close/>
              </a:path>
            </a:pathLst>
          </a:custGeom>
        </p:spPr>
        <p:txBody>
          <a:bodyPr/>
          <a:lstStyle/>
          <a:p>
            <a:endParaRPr lang="tr-TR"/>
          </a:p>
        </p:txBody>
      </p:sp>
      <p:sp>
        <p:nvSpPr>
          <p:cNvPr id="18" name="Freeform 18"/>
          <p:cNvSpPr/>
          <p:nvPr/>
        </p:nvSpPr>
        <p:spPr>
          <a:xfrm>
            <a:off x="10384741" y="9590801"/>
            <a:ext cx="556412" cy="569949"/>
          </a:xfrm>
          <a:custGeom>
            <a:avLst/>
            <a:gdLst/>
            <a:ahLst/>
            <a:cxnLst/>
            <a:rect l="l" t="t" r="r" b="b"/>
            <a:pathLst>
              <a:path w="556412" h="569949">
                <a:moveTo>
                  <a:pt x="0" y="0"/>
                </a:moveTo>
                <a:lnTo>
                  <a:pt x="556413" y="0"/>
                </a:lnTo>
                <a:lnTo>
                  <a:pt x="556413" y="569949"/>
                </a:lnTo>
                <a:lnTo>
                  <a:pt x="0" y="569949"/>
                </a:lnTo>
                <a:lnTo>
                  <a:pt x="0" y="0"/>
                </a:lnTo>
                <a:close/>
              </a:path>
            </a:pathLst>
          </a:custGeom>
          <a:blipFill>
            <a:blip r:embed="rId9">
              <a:extLst>
                <a:ext uri="{96DAC541-7B7A-43D3-8B79-37D633B846F1}">
                  <asvg:svgBlip xmlns:asvg="http://schemas.microsoft.com/office/drawing/2016/SVG/main" r:embed="rId10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tr-TR"/>
          </a:p>
        </p:txBody>
      </p:sp>
      <p:sp>
        <p:nvSpPr>
          <p:cNvPr id="19" name="TextBox 19"/>
          <p:cNvSpPr txBox="1"/>
          <p:nvPr/>
        </p:nvSpPr>
        <p:spPr>
          <a:xfrm>
            <a:off x="854169" y="3034080"/>
            <a:ext cx="7247429" cy="4282454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just">
              <a:lnSpc>
                <a:spcPts val="2800"/>
              </a:lnSpc>
            </a:pPr>
            <a:r>
              <a:rPr lang="en-US" sz="2000" b="1" dirty="0" err="1">
                <a:solidFill>
                  <a:srgbClr val="565656"/>
                </a:solidFill>
                <a:latin typeface="Montserrat Bold"/>
                <a:ea typeface="Montserrat Bold"/>
                <a:cs typeface="Montserrat Bold"/>
                <a:sym typeface="Montserrat Bold"/>
              </a:rPr>
              <a:t>Müzik</a:t>
            </a:r>
            <a:r>
              <a:rPr lang="en-US" sz="2000" b="1" dirty="0">
                <a:solidFill>
                  <a:srgbClr val="565656"/>
                </a:solidFill>
                <a:latin typeface="Montserrat Bold"/>
                <a:ea typeface="Montserrat Bold"/>
                <a:cs typeface="Montserrat Bold"/>
                <a:sym typeface="Montserrat Bold"/>
              </a:rPr>
              <a:t> </a:t>
            </a:r>
            <a:r>
              <a:rPr lang="en-US" sz="2000" b="1" dirty="0" err="1">
                <a:solidFill>
                  <a:srgbClr val="565656"/>
                </a:solidFill>
                <a:latin typeface="Montserrat Bold"/>
                <a:ea typeface="Montserrat Bold"/>
                <a:cs typeface="Montserrat Bold"/>
                <a:sym typeface="Montserrat Bold"/>
              </a:rPr>
              <a:t>Grupları</a:t>
            </a:r>
            <a:endParaRPr lang="en-US" sz="2000" b="1" dirty="0">
              <a:solidFill>
                <a:srgbClr val="565656"/>
              </a:solidFill>
              <a:latin typeface="Montserrat Bold"/>
              <a:ea typeface="Montserrat Bold"/>
              <a:cs typeface="Montserrat Bold"/>
              <a:sym typeface="Montserrat Bold"/>
            </a:endParaRPr>
          </a:p>
          <a:p>
            <a:pPr algn="just">
              <a:lnSpc>
                <a:spcPts val="2800"/>
              </a:lnSpc>
            </a:pP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Happy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Hour’lar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ve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özel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etkinlikleriniz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için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trio,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quatro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gibi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küçük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müzik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gruplarından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;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yerli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/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yabancı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pop, rock, jazz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ve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latin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tarzlarda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daha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büyük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“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isimsiz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”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grup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ihtiyaçlarınıza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kadar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bizimle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iletişime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geçebilirsiniz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.</a:t>
            </a:r>
            <a:endParaRPr lang="tr-TR" sz="2000" dirty="0">
              <a:solidFill>
                <a:srgbClr val="565656"/>
              </a:solidFill>
              <a:latin typeface="Montserrat"/>
              <a:ea typeface="Montserrat"/>
              <a:cs typeface="Montserrat"/>
              <a:sym typeface="Montserrat"/>
            </a:endParaRPr>
          </a:p>
          <a:p>
            <a:pPr algn="just">
              <a:lnSpc>
                <a:spcPts val="2800"/>
              </a:lnSpc>
            </a:pPr>
            <a:endParaRPr lang="en-US" sz="2000" dirty="0">
              <a:solidFill>
                <a:srgbClr val="565656"/>
              </a:solidFill>
              <a:latin typeface="Montserrat"/>
              <a:ea typeface="Montserrat"/>
              <a:cs typeface="Montserrat"/>
              <a:sym typeface="Montserrat"/>
            </a:endParaRPr>
          </a:p>
          <a:p>
            <a:pPr algn="just">
              <a:lnSpc>
                <a:spcPts val="2800"/>
              </a:lnSpc>
            </a:pPr>
            <a:r>
              <a:rPr lang="en-US" sz="2000" b="1" dirty="0">
                <a:solidFill>
                  <a:srgbClr val="565656"/>
                </a:solidFill>
                <a:latin typeface="Montserrat Bold"/>
                <a:ea typeface="Montserrat Bold"/>
                <a:cs typeface="Montserrat Bold"/>
                <a:sym typeface="Montserrat Bold"/>
              </a:rPr>
              <a:t>DJ + </a:t>
            </a:r>
            <a:r>
              <a:rPr lang="en-US" sz="2000" b="1" dirty="0" err="1">
                <a:solidFill>
                  <a:srgbClr val="565656"/>
                </a:solidFill>
                <a:latin typeface="Montserrat Bold"/>
                <a:ea typeface="Montserrat Bold"/>
                <a:cs typeface="Montserrat Bold"/>
                <a:sym typeface="Montserrat Bold"/>
              </a:rPr>
              <a:t>Perküsyon</a:t>
            </a:r>
            <a:endParaRPr lang="en-US" sz="2000" b="1" dirty="0">
              <a:solidFill>
                <a:srgbClr val="565656"/>
              </a:solidFill>
              <a:latin typeface="Montserrat Bold"/>
              <a:ea typeface="Montserrat Bold"/>
              <a:cs typeface="Montserrat Bold"/>
              <a:sym typeface="Montserrat Bold"/>
            </a:endParaRPr>
          </a:p>
          <a:p>
            <a:pPr algn="just">
              <a:lnSpc>
                <a:spcPts val="2800"/>
              </a:lnSpc>
            </a:pP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Canlı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müzik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olmayan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etkinliklerde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, DJ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ile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senkronize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çalan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perküsyoncular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;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sahneyi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farklı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enstrümanlarla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zenginleştirerek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atmosferi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canlandırır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ve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eğlenceyi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zirveye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taşır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.</a:t>
            </a:r>
          </a:p>
          <a:p>
            <a:pPr algn="l">
              <a:lnSpc>
                <a:spcPts val="2800"/>
              </a:lnSpc>
            </a:pPr>
            <a:endParaRPr lang="en-US" sz="2000" dirty="0">
              <a:solidFill>
                <a:srgbClr val="565656"/>
              </a:solidFill>
              <a:latin typeface="Montserrat"/>
              <a:ea typeface="Montserrat"/>
              <a:cs typeface="Montserrat"/>
              <a:sym typeface="Montserrat"/>
            </a:endParaRPr>
          </a:p>
        </p:txBody>
      </p:sp>
      <p:sp>
        <p:nvSpPr>
          <p:cNvPr id="20" name="TextBox 20"/>
          <p:cNvSpPr txBox="1"/>
          <p:nvPr/>
        </p:nvSpPr>
        <p:spPr>
          <a:xfrm>
            <a:off x="1882048" y="2358708"/>
            <a:ext cx="9440648" cy="35877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2800"/>
              </a:lnSpc>
            </a:pPr>
            <a:r>
              <a:rPr lang="en-US" sz="2000">
                <a:solidFill>
                  <a:srgbClr val="000000"/>
                </a:solidFill>
                <a:latin typeface="Roboto Condensed"/>
                <a:ea typeface="Roboto Condensed"/>
                <a:cs typeface="Roboto Condensed"/>
                <a:sym typeface="Roboto Condensed"/>
              </a:rPr>
              <a:t>GÖSTERİ SANATLARI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3593736" y="9344858"/>
            <a:ext cx="5583487" cy="65659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0" lvl="0" indent="0" algn="ctr">
              <a:lnSpc>
                <a:spcPts val="2660"/>
              </a:lnSpc>
              <a:spcBef>
                <a:spcPct val="0"/>
              </a:spcBef>
            </a:pPr>
            <a:r>
              <a:rPr lang="en-US" sz="190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https://www.m3.com.tr/etkinlik/trio-quartet/ https://www.m3.com.tr/etkinlik/dj-perkusyon/ 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5572493" y="8902066"/>
            <a:ext cx="1818907" cy="345479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marL="0" lvl="0" indent="0" algn="l">
              <a:lnSpc>
                <a:spcPts val="2940"/>
              </a:lnSpc>
              <a:spcBef>
                <a:spcPct val="0"/>
              </a:spcBef>
            </a:pPr>
            <a:r>
              <a:rPr lang="en-US" sz="2100" b="1" dirty="0">
                <a:solidFill>
                  <a:srgbClr val="565656"/>
                </a:solidFill>
                <a:latin typeface="Montserrat Bold"/>
                <a:ea typeface="Montserrat Bold"/>
                <a:cs typeface="Montserrat Bold"/>
                <a:sym typeface="Montserrat Bold"/>
              </a:rPr>
              <a:t>Detaylı bilgi: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1028700" y="9463603"/>
            <a:ext cx="1980378" cy="26670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2160"/>
              </a:lnSpc>
            </a:pPr>
            <a:r>
              <a:rPr lang="en-US" sz="1800" b="1">
                <a:solidFill>
                  <a:srgbClr val="FFFFFF"/>
                </a:solidFill>
                <a:latin typeface="Montserrat Bold"/>
                <a:ea typeface="Montserrat Bold"/>
                <a:cs typeface="Montserrat Bold"/>
                <a:sym typeface="Montserrat Bold"/>
              </a:rPr>
              <a:t>Fiyat: 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1127035" y="1522605"/>
            <a:ext cx="11559733" cy="1661068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6620"/>
              </a:lnSpc>
            </a:pPr>
            <a:r>
              <a:rPr lang="en-US" sz="4728">
                <a:solidFill>
                  <a:srgbClr val="000000"/>
                </a:solidFill>
                <a:latin typeface="Roboto Condensed"/>
                <a:ea typeface="Roboto Condensed"/>
                <a:cs typeface="Roboto Condensed"/>
                <a:sym typeface="Roboto Condensed"/>
              </a:rPr>
              <a:t>TRIO, QUARTET, Dj &amp; Perküsyon</a:t>
            </a:r>
          </a:p>
          <a:p>
            <a:pPr algn="l">
              <a:lnSpc>
                <a:spcPts val="6620"/>
              </a:lnSpc>
            </a:pPr>
            <a:endParaRPr lang="en-US" sz="4728">
              <a:solidFill>
                <a:srgbClr val="000000"/>
              </a:solidFill>
              <a:latin typeface="Roboto Condensed"/>
              <a:ea typeface="Roboto Condensed"/>
              <a:cs typeface="Roboto Condensed"/>
              <a:sym typeface="Roboto Condensed"/>
            </a:endParaRPr>
          </a:p>
        </p:txBody>
      </p:sp>
    </p:spTree>
  </p:cSld>
  <p:clrMapOvr>
    <a:masterClrMapping/>
  </p:clrMapOvr>
</p:sld>
</file>

<file path=ppt/slides/slide1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2"/>
          <p:cNvGrpSpPr/>
          <p:nvPr/>
        </p:nvGrpSpPr>
        <p:grpSpPr>
          <a:xfrm>
            <a:off x="9414121" y="0"/>
            <a:ext cx="8873880" cy="10287000"/>
            <a:chOff x="0" y="0"/>
            <a:chExt cx="3358824" cy="2709333"/>
          </a:xfrm>
        </p:grpSpPr>
        <p:sp>
          <p:nvSpPr>
            <p:cNvPr id="3" name="Freeform 3"/>
            <p:cNvSpPr/>
            <p:nvPr/>
          </p:nvSpPr>
          <p:spPr>
            <a:xfrm>
              <a:off x="0" y="0"/>
              <a:ext cx="3358824" cy="2709333"/>
            </a:xfrm>
            <a:custGeom>
              <a:avLst/>
              <a:gdLst/>
              <a:ahLst/>
              <a:cxnLst/>
              <a:rect l="l" t="t" r="r" b="b"/>
              <a:pathLst>
                <a:path w="3358824" h="2709333">
                  <a:moveTo>
                    <a:pt x="0" y="0"/>
                  </a:moveTo>
                  <a:lnTo>
                    <a:pt x="3358824" y="0"/>
                  </a:lnTo>
                  <a:lnTo>
                    <a:pt x="3358824" y="2709333"/>
                  </a:lnTo>
                  <a:lnTo>
                    <a:pt x="0" y="2709333"/>
                  </a:lnTo>
                  <a:close/>
                </a:path>
              </a:pathLst>
            </a:custGeom>
            <a:solidFill>
              <a:srgbClr val="ED1C24"/>
            </a:solidFill>
          </p:spPr>
          <p:txBody>
            <a:bodyPr/>
            <a:lstStyle/>
            <a:p>
              <a:endParaRPr lang="tr-TR"/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0" y="-38100"/>
              <a:ext cx="3358824" cy="2747433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940"/>
                </a:lnSpc>
              </a:pPr>
              <a:endParaRPr/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11653271" y="2195976"/>
            <a:ext cx="3241165" cy="5559935"/>
            <a:chOff x="0" y="0"/>
            <a:chExt cx="4321553" cy="7413246"/>
          </a:xfrm>
        </p:grpSpPr>
        <p:pic>
          <p:nvPicPr>
            <p:cNvPr id="6" name="Picture 6"/>
            <p:cNvPicPr>
              <a:picLocks noChangeAspect="1"/>
            </p:cNvPicPr>
            <p:nvPr/>
          </p:nvPicPr>
          <p:blipFill>
            <a:blip r:embed="rId2"/>
            <a:srcRect l="28201" r="28201"/>
            <a:stretch>
              <a:fillRect/>
            </a:stretch>
          </p:blipFill>
          <p:spPr>
            <a:xfrm>
              <a:off x="0" y="0"/>
              <a:ext cx="4321553" cy="7413246"/>
            </a:xfrm>
            <a:prstGeom prst="rect">
              <a:avLst/>
            </a:prstGeom>
          </p:spPr>
        </p:pic>
      </p:grpSp>
      <p:grpSp>
        <p:nvGrpSpPr>
          <p:cNvPr id="7" name="Group 7"/>
          <p:cNvGrpSpPr/>
          <p:nvPr/>
        </p:nvGrpSpPr>
        <p:grpSpPr>
          <a:xfrm>
            <a:off x="15046835" y="2195976"/>
            <a:ext cx="3241165" cy="5559935"/>
            <a:chOff x="0" y="0"/>
            <a:chExt cx="4321553" cy="7413246"/>
          </a:xfrm>
        </p:grpSpPr>
        <p:pic>
          <p:nvPicPr>
            <p:cNvPr id="8" name="Picture 8"/>
            <p:cNvPicPr>
              <a:picLocks noChangeAspect="1"/>
            </p:cNvPicPr>
            <p:nvPr/>
          </p:nvPicPr>
          <p:blipFill>
            <a:blip r:embed="rId3"/>
            <a:srcRect l="30591" r="30591"/>
            <a:stretch>
              <a:fillRect/>
            </a:stretch>
          </p:blipFill>
          <p:spPr>
            <a:xfrm>
              <a:off x="0" y="0"/>
              <a:ext cx="4321553" cy="7413246"/>
            </a:xfrm>
            <a:prstGeom prst="rect">
              <a:avLst/>
            </a:prstGeom>
          </p:spPr>
        </p:pic>
      </p:grpSp>
      <p:sp>
        <p:nvSpPr>
          <p:cNvPr id="9" name="Freeform 9"/>
          <p:cNvSpPr/>
          <p:nvPr/>
        </p:nvSpPr>
        <p:spPr>
          <a:xfrm>
            <a:off x="12400255" y="9021491"/>
            <a:ext cx="3211827" cy="2879938"/>
          </a:xfrm>
          <a:custGeom>
            <a:avLst/>
            <a:gdLst/>
            <a:ahLst/>
            <a:cxnLst/>
            <a:rect l="l" t="t" r="r" b="b"/>
            <a:pathLst>
              <a:path w="3211827" h="2879938">
                <a:moveTo>
                  <a:pt x="0" y="0"/>
                </a:moveTo>
                <a:lnTo>
                  <a:pt x="3211827" y="0"/>
                </a:lnTo>
                <a:lnTo>
                  <a:pt x="3211827" y="2879938"/>
                </a:lnTo>
                <a:lnTo>
                  <a:pt x="0" y="2879938"/>
                </a:lnTo>
                <a:lnTo>
                  <a:pt x="0" y="0"/>
                </a:lnTo>
                <a:close/>
              </a:path>
            </a:pathLst>
          </a:custGeom>
          <a:blipFill>
            <a:blip r:embed="rId4">
              <a:extLst>
                <a:ext uri="{96DAC541-7B7A-43D3-8B79-37D633B846F1}">
                  <asvg:svgBlip xmlns:asvg="http://schemas.microsoft.com/office/drawing/2016/SVG/main" r:embed="rId5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tr-TR"/>
          </a:p>
        </p:txBody>
      </p:sp>
      <p:sp>
        <p:nvSpPr>
          <p:cNvPr id="10" name="Freeform 10"/>
          <p:cNvSpPr/>
          <p:nvPr/>
        </p:nvSpPr>
        <p:spPr>
          <a:xfrm>
            <a:off x="16052795" y="596667"/>
            <a:ext cx="1216708" cy="1216708"/>
          </a:xfrm>
          <a:custGeom>
            <a:avLst/>
            <a:gdLst/>
            <a:ahLst/>
            <a:cxnLst/>
            <a:rect l="l" t="t" r="r" b="b"/>
            <a:pathLst>
              <a:path w="1216708" h="1216708">
                <a:moveTo>
                  <a:pt x="0" y="0"/>
                </a:moveTo>
                <a:lnTo>
                  <a:pt x="1216708" y="0"/>
                </a:lnTo>
                <a:lnTo>
                  <a:pt x="1216708" y="1216708"/>
                </a:lnTo>
                <a:lnTo>
                  <a:pt x="0" y="1216708"/>
                </a:lnTo>
                <a:lnTo>
                  <a:pt x="0" y="0"/>
                </a:lnTo>
                <a:close/>
              </a:path>
            </a:pathLst>
          </a:custGeom>
          <a:blipFill>
            <a:blip r:embed="rId6"/>
            <a:stretch>
              <a:fillRect/>
            </a:stretch>
          </a:blipFill>
          <a:ln cap="sq">
            <a:noFill/>
            <a:prstDash val="solid"/>
            <a:miter/>
          </a:ln>
        </p:spPr>
        <p:txBody>
          <a:bodyPr/>
          <a:lstStyle/>
          <a:p>
            <a:endParaRPr lang="tr-TR"/>
          </a:p>
        </p:txBody>
      </p:sp>
      <p:sp>
        <p:nvSpPr>
          <p:cNvPr id="11" name="Freeform 11"/>
          <p:cNvSpPr/>
          <p:nvPr/>
        </p:nvSpPr>
        <p:spPr>
          <a:xfrm>
            <a:off x="851334" y="596667"/>
            <a:ext cx="2061427" cy="2061427"/>
          </a:xfrm>
          <a:custGeom>
            <a:avLst/>
            <a:gdLst/>
            <a:ahLst/>
            <a:cxnLst/>
            <a:rect l="l" t="t" r="r" b="b"/>
            <a:pathLst>
              <a:path w="2061427" h="2061427">
                <a:moveTo>
                  <a:pt x="0" y="0"/>
                </a:moveTo>
                <a:lnTo>
                  <a:pt x="2061428" y="0"/>
                </a:lnTo>
                <a:lnTo>
                  <a:pt x="2061428" y="2061427"/>
                </a:lnTo>
                <a:lnTo>
                  <a:pt x="0" y="2061427"/>
                </a:lnTo>
                <a:lnTo>
                  <a:pt x="0" y="0"/>
                </a:lnTo>
                <a:close/>
              </a:path>
            </a:pathLst>
          </a:custGeom>
          <a:blipFill>
            <a:blip r:embed="rId7">
              <a:extLst>
                <a:ext uri="{96DAC541-7B7A-43D3-8B79-37D633B846F1}">
                  <asvg:svgBlip xmlns:asvg="http://schemas.microsoft.com/office/drawing/2016/SVG/main" r:embed="rId8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tr-TR"/>
          </a:p>
        </p:txBody>
      </p:sp>
      <p:grpSp>
        <p:nvGrpSpPr>
          <p:cNvPr id="12" name="Group 12"/>
          <p:cNvGrpSpPr/>
          <p:nvPr/>
        </p:nvGrpSpPr>
        <p:grpSpPr>
          <a:xfrm>
            <a:off x="8256852" y="2195976"/>
            <a:ext cx="3241165" cy="5559935"/>
            <a:chOff x="0" y="0"/>
            <a:chExt cx="4321553" cy="7413246"/>
          </a:xfrm>
        </p:grpSpPr>
        <p:pic>
          <p:nvPicPr>
            <p:cNvPr id="13" name="Picture 13"/>
            <p:cNvPicPr>
              <a:picLocks noChangeAspect="1"/>
            </p:cNvPicPr>
            <p:nvPr/>
          </p:nvPicPr>
          <p:blipFill>
            <a:blip r:embed="rId9"/>
            <a:srcRect l="32627" r="23754"/>
            <a:stretch>
              <a:fillRect/>
            </a:stretch>
          </p:blipFill>
          <p:spPr>
            <a:xfrm>
              <a:off x="0" y="0"/>
              <a:ext cx="4321553" cy="7413246"/>
            </a:xfrm>
            <a:prstGeom prst="rect">
              <a:avLst/>
            </a:prstGeom>
          </p:spPr>
        </p:pic>
      </p:grpSp>
      <p:sp>
        <p:nvSpPr>
          <p:cNvPr id="17" name="Freeform 17"/>
          <p:cNvSpPr/>
          <p:nvPr/>
        </p:nvSpPr>
        <p:spPr>
          <a:xfrm>
            <a:off x="9838607" y="9258300"/>
            <a:ext cx="824341" cy="607951"/>
          </a:xfrm>
          <a:custGeom>
            <a:avLst/>
            <a:gdLst/>
            <a:ahLst/>
            <a:cxnLst/>
            <a:rect l="l" t="t" r="r" b="b"/>
            <a:pathLst>
              <a:path w="824341" h="607951">
                <a:moveTo>
                  <a:pt x="0" y="0"/>
                </a:moveTo>
                <a:lnTo>
                  <a:pt x="824341" y="0"/>
                </a:lnTo>
                <a:lnTo>
                  <a:pt x="824341" y="607951"/>
                </a:lnTo>
                <a:lnTo>
                  <a:pt x="0" y="607951"/>
                </a:lnTo>
                <a:lnTo>
                  <a:pt x="0" y="0"/>
                </a:lnTo>
                <a:close/>
              </a:path>
            </a:pathLst>
          </a:custGeom>
        </p:spPr>
        <p:txBody>
          <a:bodyPr/>
          <a:lstStyle/>
          <a:p>
            <a:endParaRPr lang="tr-TR"/>
          </a:p>
        </p:txBody>
      </p:sp>
      <p:sp>
        <p:nvSpPr>
          <p:cNvPr id="18" name="Freeform 18"/>
          <p:cNvSpPr/>
          <p:nvPr/>
        </p:nvSpPr>
        <p:spPr>
          <a:xfrm>
            <a:off x="10384741" y="9590801"/>
            <a:ext cx="556412" cy="569949"/>
          </a:xfrm>
          <a:custGeom>
            <a:avLst/>
            <a:gdLst/>
            <a:ahLst/>
            <a:cxnLst/>
            <a:rect l="l" t="t" r="r" b="b"/>
            <a:pathLst>
              <a:path w="556412" h="569949">
                <a:moveTo>
                  <a:pt x="0" y="0"/>
                </a:moveTo>
                <a:lnTo>
                  <a:pt x="556413" y="0"/>
                </a:lnTo>
                <a:lnTo>
                  <a:pt x="556413" y="569949"/>
                </a:lnTo>
                <a:lnTo>
                  <a:pt x="0" y="569949"/>
                </a:lnTo>
                <a:lnTo>
                  <a:pt x="0" y="0"/>
                </a:lnTo>
                <a:close/>
              </a:path>
            </a:pathLst>
          </a:custGeom>
          <a:blipFill>
            <a:blip r:embed="rId10">
              <a:extLst>
                <a:ext uri="{96DAC541-7B7A-43D3-8B79-37D633B846F1}">
                  <asvg:svgBlip xmlns:asvg="http://schemas.microsoft.com/office/drawing/2016/SVG/main" r:embed="rId11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tr-TR"/>
          </a:p>
        </p:txBody>
      </p:sp>
      <p:sp>
        <p:nvSpPr>
          <p:cNvPr id="19" name="TextBox 19"/>
          <p:cNvSpPr txBox="1"/>
          <p:nvPr/>
        </p:nvSpPr>
        <p:spPr>
          <a:xfrm>
            <a:off x="851335" y="3145574"/>
            <a:ext cx="7250264" cy="5000600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just">
              <a:lnSpc>
                <a:spcPts val="2800"/>
              </a:lnSpc>
            </a:pP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Akbank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reklamlarından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da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hatırlayacağınız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b="1" dirty="0" err="1">
                <a:solidFill>
                  <a:srgbClr val="565656"/>
                </a:solidFill>
                <a:latin typeface="Montserrat Bold"/>
                <a:ea typeface="Montserrat Bold"/>
                <a:cs typeface="Montserrat Bold"/>
                <a:sym typeface="Montserrat Bold"/>
              </a:rPr>
              <a:t>Kırmızı</a:t>
            </a:r>
            <a:r>
              <a:rPr lang="en-US" sz="2000" b="1" dirty="0">
                <a:solidFill>
                  <a:srgbClr val="565656"/>
                </a:solidFill>
                <a:latin typeface="Montserrat Bold"/>
                <a:ea typeface="Montserrat Bold"/>
                <a:cs typeface="Montserrat Bold"/>
                <a:sym typeface="Montserrat Bold"/>
              </a:rPr>
              <a:t> Koro,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şirket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marşınızı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ya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da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seçtiğiniz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şarkıları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akapella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olarak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yorumlayarak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etkinliklerinize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renk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katar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.</a:t>
            </a:r>
          </a:p>
          <a:p>
            <a:pPr algn="just">
              <a:lnSpc>
                <a:spcPts val="2800"/>
              </a:lnSpc>
            </a:pPr>
            <a:endParaRPr lang="en-US" sz="2000" dirty="0">
              <a:solidFill>
                <a:srgbClr val="565656"/>
              </a:solidFill>
              <a:latin typeface="Montserrat"/>
              <a:ea typeface="Montserrat"/>
              <a:cs typeface="Montserrat"/>
              <a:sym typeface="Montserrat"/>
            </a:endParaRPr>
          </a:p>
          <a:p>
            <a:pPr algn="just">
              <a:lnSpc>
                <a:spcPts val="2800"/>
              </a:lnSpc>
            </a:pPr>
            <a:r>
              <a:rPr lang="en-US" sz="2000" b="1" dirty="0">
                <a:solidFill>
                  <a:srgbClr val="565656"/>
                </a:solidFill>
                <a:latin typeface="Montserrat Bold"/>
                <a:ea typeface="Montserrat Bold"/>
                <a:cs typeface="Montserrat Bold"/>
                <a:sym typeface="Montserrat Bold"/>
              </a:rPr>
              <a:t>Flashmob Koro</a:t>
            </a:r>
          </a:p>
          <a:p>
            <a:pPr algn="just">
              <a:lnSpc>
                <a:spcPts val="2800"/>
              </a:lnSpc>
            </a:pP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Beklenmeyen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bir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anda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şarkı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söylemeye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başlayan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Kırmızı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Koro,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sahnede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toplanarak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unutulmaz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bir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performans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sergiler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. </a:t>
            </a:r>
          </a:p>
          <a:p>
            <a:pPr algn="just">
              <a:lnSpc>
                <a:spcPts val="2800"/>
              </a:lnSpc>
            </a:pPr>
            <a:endParaRPr lang="en-US" sz="2000" dirty="0">
              <a:solidFill>
                <a:srgbClr val="565656"/>
              </a:solidFill>
              <a:latin typeface="Montserrat"/>
              <a:ea typeface="Montserrat"/>
              <a:cs typeface="Montserrat"/>
              <a:sym typeface="Montserrat"/>
            </a:endParaRPr>
          </a:p>
          <a:p>
            <a:pPr algn="just">
              <a:lnSpc>
                <a:spcPts val="2800"/>
              </a:lnSpc>
            </a:pPr>
            <a:r>
              <a:rPr lang="en-US" sz="2000" b="1" dirty="0">
                <a:solidFill>
                  <a:srgbClr val="565656"/>
                </a:solidFill>
                <a:latin typeface="Montserrat Bold"/>
                <a:ea typeface="Montserrat Bold"/>
                <a:cs typeface="Montserrat Bold"/>
                <a:sym typeface="Montserrat Bold"/>
              </a:rPr>
              <a:t>M3 </a:t>
            </a:r>
            <a:r>
              <a:rPr lang="en-US" sz="2000" b="1" dirty="0" err="1">
                <a:solidFill>
                  <a:srgbClr val="565656"/>
                </a:solidFill>
                <a:latin typeface="Montserrat Bold"/>
                <a:ea typeface="Montserrat Bold"/>
                <a:cs typeface="Montserrat Bold"/>
                <a:sym typeface="Montserrat Bold"/>
              </a:rPr>
              <a:t>Çocuk</a:t>
            </a:r>
            <a:r>
              <a:rPr lang="en-US" sz="2000" b="1" dirty="0">
                <a:solidFill>
                  <a:srgbClr val="565656"/>
                </a:solidFill>
                <a:latin typeface="Montserrat Bold"/>
                <a:ea typeface="Montserrat Bold"/>
                <a:cs typeface="Montserrat Bold"/>
                <a:sym typeface="Montserrat Bold"/>
              </a:rPr>
              <a:t> Korosu</a:t>
            </a:r>
          </a:p>
          <a:p>
            <a:pPr algn="just">
              <a:lnSpc>
                <a:spcPts val="2800"/>
              </a:lnSpc>
            </a:pP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4–10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yaş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arası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yetenekli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çocuklardan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oluşan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M3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Çocuk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Korosu, dans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ve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tiyatral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öğelerle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zenginleştirilmiş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performanslar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sunar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. </a:t>
            </a:r>
          </a:p>
          <a:p>
            <a:pPr algn="l">
              <a:lnSpc>
                <a:spcPts val="2800"/>
              </a:lnSpc>
            </a:pPr>
            <a:endParaRPr lang="en-US" sz="2000" dirty="0">
              <a:solidFill>
                <a:srgbClr val="565656"/>
              </a:solidFill>
              <a:latin typeface="Montserrat"/>
              <a:ea typeface="Montserrat"/>
              <a:cs typeface="Montserrat"/>
              <a:sym typeface="Montserrat"/>
            </a:endParaRPr>
          </a:p>
        </p:txBody>
      </p:sp>
      <p:sp>
        <p:nvSpPr>
          <p:cNvPr id="20" name="TextBox 20"/>
          <p:cNvSpPr txBox="1"/>
          <p:nvPr/>
        </p:nvSpPr>
        <p:spPr>
          <a:xfrm>
            <a:off x="1882048" y="2358708"/>
            <a:ext cx="9440648" cy="35877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2800"/>
              </a:lnSpc>
            </a:pPr>
            <a:r>
              <a:rPr lang="en-US" sz="2000">
                <a:solidFill>
                  <a:srgbClr val="000000"/>
                </a:solidFill>
                <a:latin typeface="Roboto Condensed"/>
                <a:ea typeface="Roboto Condensed"/>
                <a:cs typeface="Roboto Condensed"/>
                <a:sym typeface="Roboto Condensed"/>
              </a:rPr>
              <a:t>GÖSTERİ SANATLARI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3593736" y="9528431"/>
            <a:ext cx="5583487" cy="65659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0" lvl="0" indent="0" algn="ctr">
              <a:lnSpc>
                <a:spcPts val="2660"/>
              </a:lnSpc>
              <a:spcBef>
                <a:spcPct val="0"/>
              </a:spcBef>
            </a:pPr>
            <a:r>
              <a:rPr lang="en-US" sz="190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https://www.m3.com.tr/etkinlik/kirmizi-koro-akapella-grubu/  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5572493" y="9240719"/>
            <a:ext cx="1818907" cy="345479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marL="0" lvl="0" indent="0" algn="l">
              <a:lnSpc>
                <a:spcPts val="2940"/>
              </a:lnSpc>
              <a:spcBef>
                <a:spcPct val="0"/>
              </a:spcBef>
            </a:pPr>
            <a:r>
              <a:rPr lang="en-US" sz="2100" b="1" dirty="0">
                <a:solidFill>
                  <a:srgbClr val="565656"/>
                </a:solidFill>
                <a:latin typeface="Montserrat Bold"/>
                <a:ea typeface="Montserrat Bold"/>
                <a:cs typeface="Montserrat Bold"/>
                <a:sym typeface="Montserrat Bold"/>
              </a:rPr>
              <a:t>Detaylı bilgi: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1028700" y="9463603"/>
            <a:ext cx="1980378" cy="26670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2160"/>
              </a:lnSpc>
            </a:pPr>
            <a:r>
              <a:rPr lang="en-US" sz="1800" b="1">
                <a:solidFill>
                  <a:srgbClr val="FFFFFF"/>
                </a:solidFill>
                <a:latin typeface="Montserrat Bold"/>
                <a:ea typeface="Montserrat Bold"/>
                <a:cs typeface="Montserrat Bold"/>
                <a:sym typeface="Montserrat Bold"/>
              </a:rPr>
              <a:t>Fiyat: 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1127035" y="1522605"/>
            <a:ext cx="9440648" cy="1661068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6620"/>
              </a:lnSpc>
            </a:pPr>
            <a:r>
              <a:rPr lang="en-US" sz="4728">
                <a:solidFill>
                  <a:srgbClr val="000000"/>
                </a:solidFill>
                <a:latin typeface="Roboto Condensed"/>
                <a:ea typeface="Roboto Condensed"/>
                <a:cs typeface="Roboto Condensed"/>
                <a:sym typeface="Roboto Condensed"/>
              </a:rPr>
              <a:t>KIRMIZI KORO AKAPELLA GRUBU</a:t>
            </a:r>
          </a:p>
          <a:p>
            <a:pPr algn="l">
              <a:lnSpc>
                <a:spcPts val="6620"/>
              </a:lnSpc>
            </a:pPr>
            <a:endParaRPr lang="en-US" sz="4728">
              <a:solidFill>
                <a:srgbClr val="000000"/>
              </a:solidFill>
              <a:latin typeface="Roboto Condensed"/>
              <a:ea typeface="Roboto Condensed"/>
              <a:cs typeface="Roboto Condensed"/>
              <a:sym typeface="Roboto Condensed"/>
            </a:endParaRPr>
          </a:p>
        </p:txBody>
      </p:sp>
    </p:spTree>
  </p:cSld>
  <p:clrMapOvr>
    <a:masterClrMapping/>
  </p:clrMapOvr>
</p:sld>
</file>

<file path=ppt/slides/slide1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2"/>
          <p:cNvGrpSpPr/>
          <p:nvPr/>
        </p:nvGrpSpPr>
        <p:grpSpPr>
          <a:xfrm>
            <a:off x="9414121" y="0"/>
            <a:ext cx="8873880" cy="10287000"/>
            <a:chOff x="0" y="0"/>
            <a:chExt cx="3358824" cy="2709333"/>
          </a:xfrm>
        </p:grpSpPr>
        <p:sp>
          <p:nvSpPr>
            <p:cNvPr id="3" name="Freeform 3"/>
            <p:cNvSpPr/>
            <p:nvPr/>
          </p:nvSpPr>
          <p:spPr>
            <a:xfrm>
              <a:off x="0" y="0"/>
              <a:ext cx="3358824" cy="2709333"/>
            </a:xfrm>
            <a:custGeom>
              <a:avLst/>
              <a:gdLst/>
              <a:ahLst/>
              <a:cxnLst/>
              <a:rect l="l" t="t" r="r" b="b"/>
              <a:pathLst>
                <a:path w="3358824" h="2709333">
                  <a:moveTo>
                    <a:pt x="0" y="0"/>
                  </a:moveTo>
                  <a:lnTo>
                    <a:pt x="3358824" y="0"/>
                  </a:lnTo>
                  <a:lnTo>
                    <a:pt x="3358824" y="2709333"/>
                  </a:lnTo>
                  <a:lnTo>
                    <a:pt x="0" y="2709333"/>
                  </a:lnTo>
                  <a:close/>
                </a:path>
              </a:pathLst>
            </a:custGeom>
            <a:solidFill>
              <a:srgbClr val="ED1C24"/>
            </a:solidFill>
          </p:spPr>
          <p:txBody>
            <a:bodyPr/>
            <a:lstStyle/>
            <a:p>
              <a:endParaRPr lang="tr-TR"/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0" y="-38100"/>
              <a:ext cx="3358824" cy="2747433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940"/>
                </a:lnSpc>
              </a:pPr>
              <a:endParaRPr/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11653271" y="2195976"/>
            <a:ext cx="3241165" cy="5559935"/>
            <a:chOff x="0" y="0"/>
            <a:chExt cx="4321553" cy="7413246"/>
          </a:xfrm>
        </p:grpSpPr>
        <p:pic>
          <p:nvPicPr>
            <p:cNvPr id="6" name="Picture 6"/>
            <p:cNvPicPr>
              <a:picLocks noChangeAspect="1"/>
            </p:cNvPicPr>
            <p:nvPr/>
          </p:nvPicPr>
          <p:blipFill>
            <a:blip r:embed="rId2"/>
            <a:srcRect l="30583" r="30583"/>
            <a:stretch>
              <a:fillRect/>
            </a:stretch>
          </p:blipFill>
          <p:spPr>
            <a:xfrm>
              <a:off x="0" y="0"/>
              <a:ext cx="4321553" cy="7413246"/>
            </a:xfrm>
            <a:prstGeom prst="rect">
              <a:avLst/>
            </a:prstGeom>
          </p:spPr>
        </p:pic>
      </p:grpSp>
      <p:grpSp>
        <p:nvGrpSpPr>
          <p:cNvPr id="7" name="Group 7"/>
          <p:cNvGrpSpPr/>
          <p:nvPr/>
        </p:nvGrpSpPr>
        <p:grpSpPr>
          <a:xfrm>
            <a:off x="15046835" y="2195976"/>
            <a:ext cx="3241165" cy="5559935"/>
            <a:chOff x="0" y="0"/>
            <a:chExt cx="4321553" cy="7413246"/>
          </a:xfrm>
        </p:grpSpPr>
        <p:pic>
          <p:nvPicPr>
            <p:cNvPr id="8" name="Picture 8"/>
            <p:cNvPicPr>
              <a:picLocks noChangeAspect="1"/>
            </p:cNvPicPr>
            <p:nvPr/>
          </p:nvPicPr>
          <p:blipFill>
            <a:blip r:embed="rId3"/>
            <a:srcRect l="14201" r="46903"/>
            <a:stretch>
              <a:fillRect/>
            </a:stretch>
          </p:blipFill>
          <p:spPr>
            <a:xfrm>
              <a:off x="0" y="0"/>
              <a:ext cx="4321553" cy="7413246"/>
            </a:xfrm>
            <a:prstGeom prst="rect">
              <a:avLst/>
            </a:prstGeom>
          </p:spPr>
        </p:pic>
      </p:grpSp>
      <p:sp>
        <p:nvSpPr>
          <p:cNvPr id="9" name="Freeform 9"/>
          <p:cNvSpPr/>
          <p:nvPr/>
        </p:nvSpPr>
        <p:spPr>
          <a:xfrm>
            <a:off x="12400255" y="9021491"/>
            <a:ext cx="3211827" cy="2879938"/>
          </a:xfrm>
          <a:custGeom>
            <a:avLst/>
            <a:gdLst/>
            <a:ahLst/>
            <a:cxnLst/>
            <a:rect l="l" t="t" r="r" b="b"/>
            <a:pathLst>
              <a:path w="3211827" h="2879938">
                <a:moveTo>
                  <a:pt x="0" y="0"/>
                </a:moveTo>
                <a:lnTo>
                  <a:pt x="3211827" y="0"/>
                </a:lnTo>
                <a:lnTo>
                  <a:pt x="3211827" y="2879938"/>
                </a:lnTo>
                <a:lnTo>
                  <a:pt x="0" y="2879938"/>
                </a:lnTo>
                <a:lnTo>
                  <a:pt x="0" y="0"/>
                </a:lnTo>
                <a:close/>
              </a:path>
            </a:pathLst>
          </a:custGeom>
          <a:blipFill>
            <a:blip r:embed="rId4">
              <a:extLst>
                <a:ext uri="{96DAC541-7B7A-43D3-8B79-37D633B846F1}">
                  <asvg:svgBlip xmlns:asvg="http://schemas.microsoft.com/office/drawing/2016/SVG/main" r:embed="rId5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tr-TR"/>
          </a:p>
        </p:txBody>
      </p:sp>
      <p:sp>
        <p:nvSpPr>
          <p:cNvPr id="10" name="Freeform 10"/>
          <p:cNvSpPr/>
          <p:nvPr/>
        </p:nvSpPr>
        <p:spPr>
          <a:xfrm>
            <a:off x="16052795" y="596667"/>
            <a:ext cx="1216708" cy="1216708"/>
          </a:xfrm>
          <a:custGeom>
            <a:avLst/>
            <a:gdLst/>
            <a:ahLst/>
            <a:cxnLst/>
            <a:rect l="l" t="t" r="r" b="b"/>
            <a:pathLst>
              <a:path w="1216708" h="1216708">
                <a:moveTo>
                  <a:pt x="0" y="0"/>
                </a:moveTo>
                <a:lnTo>
                  <a:pt x="1216708" y="0"/>
                </a:lnTo>
                <a:lnTo>
                  <a:pt x="1216708" y="1216708"/>
                </a:lnTo>
                <a:lnTo>
                  <a:pt x="0" y="1216708"/>
                </a:lnTo>
                <a:lnTo>
                  <a:pt x="0" y="0"/>
                </a:lnTo>
                <a:close/>
              </a:path>
            </a:pathLst>
          </a:custGeom>
          <a:blipFill>
            <a:blip r:embed="rId6"/>
            <a:stretch>
              <a:fillRect/>
            </a:stretch>
          </a:blipFill>
          <a:ln cap="sq">
            <a:noFill/>
            <a:prstDash val="solid"/>
            <a:miter/>
          </a:ln>
        </p:spPr>
        <p:txBody>
          <a:bodyPr/>
          <a:lstStyle/>
          <a:p>
            <a:endParaRPr lang="tr-TR"/>
          </a:p>
        </p:txBody>
      </p:sp>
      <p:sp>
        <p:nvSpPr>
          <p:cNvPr id="11" name="Freeform 11"/>
          <p:cNvSpPr/>
          <p:nvPr/>
        </p:nvSpPr>
        <p:spPr>
          <a:xfrm>
            <a:off x="851334" y="596667"/>
            <a:ext cx="2061427" cy="2061427"/>
          </a:xfrm>
          <a:custGeom>
            <a:avLst/>
            <a:gdLst/>
            <a:ahLst/>
            <a:cxnLst/>
            <a:rect l="l" t="t" r="r" b="b"/>
            <a:pathLst>
              <a:path w="2061427" h="2061427">
                <a:moveTo>
                  <a:pt x="0" y="0"/>
                </a:moveTo>
                <a:lnTo>
                  <a:pt x="2061428" y="0"/>
                </a:lnTo>
                <a:lnTo>
                  <a:pt x="2061428" y="2061427"/>
                </a:lnTo>
                <a:lnTo>
                  <a:pt x="0" y="2061427"/>
                </a:lnTo>
                <a:lnTo>
                  <a:pt x="0" y="0"/>
                </a:lnTo>
                <a:close/>
              </a:path>
            </a:pathLst>
          </a:custGeom>
          <a:blipFill>
            <a:blip r:embed="rId7">
              <a:extLst>
                <a:ext uri="{96DAC541-7B7A-43D3-8B79-37D633B846F1}">
                  <asvg:svgBlip xmlns:asvg="http://schemas.microsoft.com/office/drawing/2016/SVG/main" r:embed="rId8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tr-TR"/>
          </a:p>
        </p:txBody>
      </p:sp>
      <p:grpSp>
        <p:nvGrpSpPr>
          <p:cNvPr id="12" name="Group 12"/>
          <p:cNvGrpSpPr/>
          <p:nvPr/>
        </p:nvGrpSpPr>
        <p:grpSpPr>
          <a:xfrm>
            <a:off x="8256852" y="2195976"/>
            <a:ext cx="3241165" cy="5559935"/>
            <a:chOff x="0" y="0"/>
            <a:chExt cx="4321553" cy="7413246"/>
          </a:xfrm>
        </p:grpSpPr>
        <p:pic>
          <p:nvPicPr>
            <p:cNvPr id="13" name="Picture 13"/>
            <p:cNvPicPr>
              <a:picLocks noChangeAspect="1"/>
            </p:cNvPicPr>
            <p:nvPr/>
          </p:nvPicPr>
          <p:blipFill>
            <a:blip r:embed="rId2"/>
            <a:srcRect r="61167"/>
            <a:stretch>
              <a:fillRect/>
            </a:stretch>
          </p:blipFill>
          <p:spPr>
            <a:xfrm>
              <a:off x="0" y="0"/>
              <a:ext cx="4321553" cy="7413246"/>
            </a:xfrm>
            <a:prstGeom prst="rect">
              <a:avLst/>
            </a:prstGeom>
          </p:spPr>
        </p:pic>
      </p:grpSp>
      <p:sp>
        <p:nvSpPr>
          <p:cNvPr id="17" name="Freeform 17"/>
          <p:cNvSpPr/>
          <p:nvPr/>
        </p:nvSpPr>
        <p:spPr>
          <a:xfrm>
            <a:off x="9838607" y="9258300"/>
            <a:ext cx="824341" cy="607951"/>
          </a:xfrm>
          <a:custGeom>
            <a:avLst/>
            <a:gdLst/>
            <a:ahLst/>
            <a:cxnLst/>
            <a:rect l="l" t="t" r="r" b="b"/>
            <a:pathLst>
              <a:path w="824341" h="607951">
                <a:moveTo>
                  <a:pt x="0" y="0"/>
                </a:moveTo>
                <a:lnTo>
                  <a:pt x="824341" y="0"/>
                </a:lnTo>
                <a:lnTo>
                  <a:pt x="824341" y="607951"/>
                </a:lnTo>
                <a:lnTo>
                  <a:pt x="0" y="607951"/>
                </a:lnTo>
                <a:lnTo>
                  <a:pt x="0" y="0"/>
                </a:lnTo>
                <a:close/>
              </a:path>
            </a:pathLst>
          </a:custGeom>
        </p:spPr>
        <p:txBody>
          <a:bodyPr/>
          <a:lstStyle/>
          <a:p>
            <a:endParaRPr lang="tr-TR"/>
          </a:p>
        </p:txBody>
      </p:sp>
      <p:sp>
        <p:nvSpPr>
          <p:cNvPr id="18" name="Freeform 18"/>
          <p:cNvSpPr/>
          <p:nvPr/>
        </p:nvSpPr>
        <p:spPr>
          <a:xfrm>
            <a:off x="10384741" y="9590801"/>
            <a:ext cx="556412" cy="569949"/>
          </a:xfrm>
          <a:custGeom>
            <a:avLst/>
            <a:gdLst/>
            <a:ahLst/>
            <a:cxnLst/>
            <a:rect l="l" t="t" r="r" b="b"/>
            <a:pathLst>
              <a:path w="556412" h="569949">
                <a:moveTo>
                  <a:pt x="0" y="0"/>
                </a:moveTo>
                <a:lnTo>
                  <a:pt x="556413" y="0"/>
                </a:lnTo>
                <a:lnTo>
                  <a:pt x="556413" y="569949"/>
                </a:lnTo>
                <a:lnTo>
                  <a:pt x="0" y="569949"/>
                </a:lnTo>
                <a:lnTo>
                  <a:pt x="0" y="0"/>
                </a:lnTo>
                <a:close/>
              </a:path>
            </a:pathLst>
          </a:custGeom>
          <a:blipFill>
            <a:blip r:embed="rId9">
              <a:extLst>
                <a:ext uri="{96DAC541-7B7A-43D3-8B79-37D633B846F1}">
                  <asvg:svgBlip xmlns:asvg="http://schemas.microsoft.com/office/drawing/2016/SVG/main" r:embed="rId10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tr-TR"/>
          </a:p>
        </p:txBody>
      </p:sp>
      <p:sp>
        <p:nvSpPr>
          <p:cNvPr id="19" name="TextBox 19"/>
          <p:cNvSpPr txBox="1"/>
          <p:nvPr/>
        </p:nvSpPr>
        <p:spPr>
          <a:xfrm>
            <a:off x="851335" y="3145574"/>
            <a:ext cx="7250264" cy="3923382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just">
              <a:lnSpc>
                <a:spcPts val="2800"/>
              </a:lnSpc>
            </a:pP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Ritmgirls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,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profesyonel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ve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enerjik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dansçılardan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oluşan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, dans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ve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perküsyon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gösterisini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bir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arada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gerçekleştiren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, DJ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ile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desteklenen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çok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enerjik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bir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gösteri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grubudur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.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Etkinliğinize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özel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kostümleri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,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dansları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ve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perküsyon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show’larıyla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unutulmaz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bir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performans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sunar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.</a:t>
            </a:r>
          </a:p>
          <a:p>
            <a:pPr algn="just">
              <a:lnSpc>
                <a:spcPts val="2800"/>
              </a:lnSpc>
            </a:pPr>
            <a:endParaRPr lang="en-US" sz="2000" dirty="0">
              <a:solidFill>
                <a:srgbClr val="565656"/>
              </a:solidFill>
              <a:latin typeface="Montserrat"/>
              <a:ea typeface="Montserrat"/>
              <a:cs typeface="Montserrat"/>
              <a:sym typeface="Montserrat"/>
            </a:endParaRPr>
          </a:p>
          <a:p>
            <a:pPr algn="just">
              <a:lnSpc>
                <a:spcPts val="2800"/>
              </a:lnSpc>
            </a:pP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Markanıza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,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şirketinize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uygun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kostüm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seçenekleri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bulunmaktadır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.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Ayrıca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size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özel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kostümler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ve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gösteriler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hazırlanabilmektedir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.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Showlarda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ürünleriniz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kullanılabilmektedir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.</a:t>
            </a:r>
          </a:p>
          <a:p>
            <a:pPr algn="l">
              <a:lnSpc>
                <a:spcPts val="2800"/>
              </a:lnSpc>
            </a:pPr>
            <a:endParaRPr lang="en-US" sz="2000" dirty="0">
              <a:solidFill>
                <a:srgbClr val="565656"/>
              </a:solidFill>
              <a:latin typeface="Montserrat"/>
              <a:ea typeface="Montserrat"/>
              <a:cs typeface="Montserrat"/>
              <a:sym typeface="Montserrat"/>
            </a:endParaRPr>
          </a:p>
        </p:txBody>
      </p:sp>
      <p:sp>
        <p:nvSpPr>
          <p:cNvPr id="20" name="TextBox 20"/>
          <p:cNvSpPr txBox="1"/>
          <p:nvPr/>
        </p:nvSpPr>
        <p:spPr>
          <a:xfrm>
            <a:off x="1882048" y="2358708"/>
            <a:ext cx="9440648" cy="35877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2800"/>
              </a:lnSpc>
            </a:pPr>
            <a:r>
              <a:rPr lang="en-US" sz="2000">
                <a:solidFill>
                  <a:srgbClr val="000000"/>
                </a:solidFill>
                <a:latin typeface="Roboto Condensed"/>
                <a:ea typeface="Roboto Condensed"/>
                <a:cs typeface="Roboto Condensed"/>
                <a:sym typeface="Roboto Condensed"/>
              </a:rPr>
              <a:t>GÖSTERİ SANATLARI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3593736" y="9630410"/>
            <a:ext cx="5583487" cy="666144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0" lvl="0" indent="0" algn="ctr">
              <a:lnSpc>
                <a:spcPts val="2660"/>
              </a:lnSpc>
              <a:spcBef>
                <a:spcPct val="0"/>
              </a:spcBef>
            </a:pPr>
            <a:r>
              <a:rPr lang="en-US" sz="1900" strike="noStrike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https://www.m3.com.tr/etkinlik/ritmgirls/</a:t>
            </a:r>
            <a:endParaRPr lang="en-US" sz="1900" strike="noStrike" dirty="0">
              <a:solidFill>
                <a:srgbClr val="565656"/>
              </a:solidFill>
              <a:latin typeface="Montserrat"/>
              <a:ea typeface="Montserrat"/>
              <a:cs typeface="Montserrat"/>
              <a:sym typeface="Montserrat"/>
              <a:hlinkClick r:id="rId11" tooltip="https://www.m3.com.tr/etkinlik/ritmgirls/"/>
            </a:endParaRPr>
          </a:p>
          <a:p>
            <a:pPr marL="0" lvl="0" indent="0" algn="ctr">
              <a:lnSpc>
                <a:spcPts val="2660"/>
              </a:lnSpc>
              <a:spcBef>
                <a:spcPct val="0"/>
              </a:spcBef>
            </a:pPr>
            <a:endParaRPr lang="en-US" sz="1900" u="sng" strike="noStrike" dirty="0">
              <a:solidFill>
                <a:srgbClr val="565656"/>
              </a:solidFill>
              <a:latin typeface="Montserrat"/>
              <a:ea typeface="Montserrat"/>
              <a:cs typeface="Montserrat"/>
              <a:sym typeface="Montserrat"/>
              <a:hlinkClick r:id="rId11" tooltip="https://www.m3.com.tr/etkinlik/ritmgirls/"/>
            </a:endParaRPr>
          </a:p>
        </p:txBody>
      </p:sp>
      <p:sp>
        <p:nvSpPr>
          <p:cNvPr id="22" name="TextBox 22"/>
          <p:cNvSpPr txBox="1"/>
          <p:nvPr/>
        </p:nvSpPr>
        <p:spPr>
          <a:xfrm>
            <a:off x="5572493" y="9240718"/>
            <a:ext cx="1818907" cy="345479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marL="0" lvl="0" indent="0" algn="l">
              <a:lnSpc>
                <a:spcPts val="2940"/>
              </a:lnSpc>
              <a:spcBef>
                <a:spcPct val="0"/>
              </a:spcBef>
            </a:pPr>
            <a:r>
              <a:rPr lang="en-US" sz="2100" b="1" dirty="0">
                <a:solidFill>
                  <a:srgbClr val="565656"/>
                </a:solidFill>
                <a:latin typeface="Montserrat Bold"/>
                <a:ea typeface="Montserrat Bold"/>
                <a:cs typeface="Montserrat Bold"/>
                <a:sym typeface="Montserrat Bold"/>
              </a:rPr>
              <a:t>Detaylı bilgi: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1028700" y="9463603"/>
            <a:ext cx="1980378" cy="26670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2160"/>
              </a:lnSpc>
            </a:pPr>
            <a:r>
              <a:rPr lang="en-US" sz="1800" b="1">
                <a:solidFill>
                  <a:srgbClr val="FFFFFF"/>
                </a:solidFill>
                <a:latin typeface="Montserrat Bold"/>
                <a:ea typeface="Montserrat Bold"/>
                <a:cs typeface="Montserrat Bold"/>
                <a:sym typeface="Montserrat Bold"/>
              </a:rPr>
              <a:t>Fiyat: 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1127035" y="1522605"/>
            <a:ext cx="9440648" cy="822868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6620"/>
              </a:lnSpc>
            </a:pPr>
            <a:r>
              <a:rPr lang="en-US" sz="4728">
                <a:solidFill>
                  <a:srgbClr val="000000"/>
                </a:solidFill>
                <a:latin typeface="Roboto Condensed"/>
                <a:ea typeface="Roboto Condensed"/>
                <a:cs typeface="Roboto Condensed"/>
                <a:sym typeface="Roboto Condensed"/>
              </a:rPr>
              <a:t>RITMGIRLS</a:t>
            </a:r>
          </a:p>
        </p:txBody>
      </p:sp>
    </p:spTree>
  </p:cSld>
  <p:clrMapOvr>
    <a:masterClrMapping/>
  </p:clrMapOvr>
</p:sld>
</file>

<file path=ppt/slides/slide1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2"/>
          <p:cNvGrpSpPr/>
          <p:nvPr/>
        </p:nvGrpSpPr>
        <p:grpSpPr>
          <a:xfrm>
            <a:off x="9414121" y="0"/>
            <a:ext cx="8873880" cy="10287000"/>
            <a:chOff x="0" y="0"/>
            <a:chExt cx="3358824" cy="2709333"/>
          </a:xfrm>
        </p:grpSpPr>
        <p:sp>
          <p:nvSpPr>
            <p:cNvPr id="3" name="Freeform 3"/>
            <p:cNvSpPr/>
            <p:nvPr/>
          </p:nvSpPr>
          <p:spPr>
            <a:xfrm>
              <a:off x="0" y="0"/>
              <a:ext cx="3358824" cy="2709333"/>
            </a:xfrm>
            <a:custGeom>
              <a:avLst/>
              <a:gdLst/>
              <a:ahLst/>
              <a:cxnLst/>
              <a:rect l="l" t="t" r="r" b="b"/>
              <a:pathLst>
                <a:path w="3358824" h="2709333">
                  <a:moveTo>
                    <a:pt x="0" y="0"/>
                  </a:moveTo>
                  <a:lnTo>
                    <a:pt x="3358824" y="0"/>
                  </a:lnTo>
                  <a:lnTo>
                    <a:pt x="3358824" y="2709333"/>
                  </a:lnTo>
                  <a:lnTo>
                    <a:pt x="0" y="2709333"/>
                  </a:lnTo>
                  <a:close/>
                </a:path>
              </a:pathLst>
            </a:custGeom>
            <a:solidFill>
              <a:srgbClr val="ED1C24"/>
            </a:solidFill>
          </p:spPr>
          <p:txBody>
            <a:bodyPr/>
            <a:lstStyle/>
            <a:p>
              <a:endParaRPr lang="tr-TR"/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0" y="-38100"/>
              <a:ext cx="3358824" cy="2747433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940"/>
                </a:lnSpc>
              </a:pPr>
              <a:endParaRPr/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11653271" y="2195976"/>
            <a:ext cx="3241165" cy="5559935"/>
            <a:chOff x="0" y="0"/>
            <a:chExt cx="4321553" cy="7413246"/>
          </a:xfrm>
        </p:grpSpPr>
        <p:pic>
          <p:nvPicPr>
            <p:cNvPr id="6" name="Picture 6"/>
            <p:cNvPicPr>
              <a:picLocks noChangeAspect="1"/>
            </p:cNvPicPr>
            <p:nvPr/>
          </p:nvPicPr>
          <p:blipFill>
            <a:blip r:embed="rId2"/>
            <a:srcRect l="48789" r="7463"/>
            <a:stretch>
              <a:fillRect/>
            </a:stretch>
          </p:blipFill>
          <p:spPr>
            <a:xfrm>
              <a:off x="0" y="0"/>
              <a:ext cx="4321553" cy="7413246"/>
            </a:xfrm>
            <a:prstGeom prst="rect">
              <a:avLst/>
            </a:prstGeom>
          </p:spPr>
        </p:pic>
      </p:grpSp>
      <p:grpSp>
        <p:nvGrpSpPr>
          <p:cNvPr id="7" name="Group 7"/>
          <p:cNvGrpSpPr/>
          <p:nvPr/>
        </p:nvGrpSpPr>
        <p:grpSpPr>
          <a:xfrm>
            <a:off x="15046835" y="2195976"/>
            <a:ext cx="3241165" cy="5559935"/>
            <a:chOff x="0" y="0"/>
            <a:chExt cx="4321553" cy="7413246"/>
          </a:xfrm>
        </p:grpSpPr>
        <p:pic>
          <p:nvPicPr>
            <p:cNvPr id="8" name="Picture 8"/>
            <p:cNvPicPr>
              <a:picLocks noChangeAspect="1"/>
            </p:cNvPicPr>
            <p:nvPr/>
          </p:nvPicPr>
          <p:blipFill>
            <a:blip r:embed="rId3"/>
            <a:srcRect l="14201" r="46903"/>
            <a:stretch>
              <a:fillRect/>
            </a:stretch>
          </p:blipFill>
          <p:spPr>
            <a:xfrm>
              <a:off x="0" y="0"/>
              <a:ext cx="4321553" cy="7413246"/>
            </a:xfrm>
            <a:prstGeom prst="rect">
              <a:avLst/>
            </a:prstGeom>
          </p:spPr>
        </p:pic>
      </p:grpSp>
      <p:sp>
        <p:nvSpPr>
          <p:cNvPr id="9" name="Freeform 9"/>
          <p:cNvSpPr/>
          <p:nvPr/>
        </p:nvSpPr>
        <p:spPr>
          <a:xfrm>
            <a:off x="12400255" y="9021491"/>
            <a:ext cx="3211827" cy="2879938"/>
          </a:xfrm>
          <a:custGeom>
            <a:avLst/>
            <a:gdLst/>
            <a:ahLst/>
            <a:cxnLst/>
            <a:rect l="l" t="t" r="r" b="b"/>
            <a:pathLst>
              <a:path w="3211827" h="2879938">
                <a:moveTo>
                  <a:pt x="0" y="0"/>
                </a:moveTo>
                <a:lnTo>
                  <a:pt x="3211827" y="0"/>
                </a:lnTo>
                <a:lnTo>
                  <a:pt x="3211827" y="2879938"/>
                </a:lnTo>
                <a:lnTo>
                  <a:pt x="0" y="2879938"/>
                </a:lnTo>
                <a:lnTo>
                  <a:pt x="0" y="0"/>
                </a:lnTo>
                <a:close/>
              </a:path>
            </a:pathLst>
          </a:custGeom>
          <a:blipFill>
            <a:blip r:embed="rId4">
              <a:extLst>
                <a:ext uri="{96DAC541-7B7A-43D3-8B79-37D633B846F1}">
                  <asvg:svgBlip xmlns:asvg="http://schemas.microsoft.com/office/drawing/2016/SVG/main" r:embed="rId5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tr-TR"/>
          </a:p>
        </p:txBody>
      </p:sp>
      <p:sp>
        <p:nvSpPr>
          <p:cNvPr id="10" name="Freeform 10"/>
          <p:cNvSpPr/>
          <p:nvPr/>
        </p:nvSpPr>
        <p:spPr>
          <a:xfrm>
            <a:off x="16052795" y="596667"/>
            <a:ext cx="1216708" cy="1216708"/>
          </a:xfrm>
          <a:custGeom>
            <a:avLst/>
            <a:gdLst/>
            <a:ahLst/>
            <a:cxnLst/>
            <a:rect l="l" t="t" r="r" b="b"/>
            <a:pathLst>
              <a:path w="1216708" h="1216708">
                <a:moveTo>
                  <a:pt x="0" y="0"/>
                </a:moveTo>
                <a:lnTo>
                  <a:pt x="1216708" y="0"/>
                </a:lnTo>
                <a:lnTo>
                  <a:pt x="1216708" y="1216708"/>
                </a:lnTo>
                <a:lnTo>
                  <a:pt x="0" y="1216708"/>
                </a:lnTo>
                <a:lnTo>
                  <a:pt x="0" y="0"/>
                </a:lnTo>
                <a:close/>
              </a:path>
            </a:pathLst>
          </a:custGeom>
          <a:blipFill>
            <a:blip r:embed="rId6"/>
            <a:stretch>
              <a:fillRect/>
            </a:stretch>
          </a:blipFill>
          <a:ln cap="sq">
            <a:noFill/>
            <a:prstDash val="solid"/>
            <a:miter/>
          </a:ln>
        </p:spPr>
        <p:txBody>
          <a:bodyPr/>
          <a:lstStyle/>
          <a:p>
            <a:endParaRPr lang="tr-TR"/>
          </a:p>
        </p:txBody>
      </p:sp>
      <p:sp>
        <p:nvSpPr>
          <p:cNvPr id="11" name="Freeform 11"/>
          <p:cNvSpPr/>
          <p:nvPr/>
        </p:nvSpPr>
        <p:spPr>
          <a:xfrm>
            <a:off x="851334" y="596667"/>
            <a:ext cx="2061427" cy="2061427"/>
          </a:xfrm>
          <a:custGeom>
            <a:avLst/>
            <a:gdLst/>
            <a:ahLst/>
            <a:cxnLst/>
            <a:rect l="l" t="t" r="r" b="b"/>
            <a:pathLst>
              <a:path w="2061427" h="2061427">
                <a:moveTo>
                  <a:pt x="0" y="0"/>
                </a:moveTo>
                <a:lnTo>
                  <a:pt x="2061428" y="0"/>
                </a:lnTo>
                <a:lnTo>
                  <a:pt x="2061428" y="2061427"/>
                </a:lnTo>
                <a:lnTo>
                  <a:pt x="0" y="2061427"/>
                </a:lnTo>
                <a:lnTo>
                  <a:pt x="0" y="0"/>
                </a:lnTo>
                <a:close/>
              </a:path>
            </a:pathLst>
          </a:custGeom>
          <a:blipFill>
            <a:blip r:embed="rId7">
              <a:extLst>
                <a:ext uri="{96DAC541-7B7A-43D3-8B79-37D633B846F1}">
                  <asvg:svgBlip xmlns:asvg="http://schemas.microsoft.com/office/drawing/2016/SVG/main" r:embed="rId8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tr-TR"/>
          </a:p>
        </p:txBody>
      </p:sp>
      <p:grpSp>
        <p:nvGrpSpPr>
          <p:cNvPr id="12" name="Group 12"/>
          <p:cNvGrpSpPr/>
          <p:nvPr/>
        </p:nvGrpSpPr>
        <p:grpSpPr>
          <a:xfrm>
            <a:off x="8256852" y="2195976"/>
            <a:ext cx="3241165" cy="5559935"/>
            <a:chOff x="0" y="0"/>
            <a:chExt cx="4321553" cy="7413246"/>
          </a:xfrm>
        </p:grpSpPr>
        <p:pic>
          <p:nvPicPr>
            <p:cNvPr id="13" name="Picture 13"/>
            <p:cNvPicPr>
              <a:picLocks noChangeAspect="1"/>
            </p:cNvPicPr>
            <p:nvPr/>
          </p:nvPicPr>
          <p:blipFill>
            <a:blip r:embed="rId2"/>
            <a:srcRect l="5454" r="50797"/>
            <a:stretch>
              <a:fillRect/>
            </a:stretch>
          </p:blipFill>
          <p:spPr>
            <a:xfrm>
              <a:off x="0" y="0"/>
              <a:ext cx="4321553" cy="7413246"/>
            </a:xfrm>
            <a:prstGeom prst="rect">
              <a:avLst/>
            </a:prstGeom>
          </p:spPr>
        </p:pic>
      </p:grpSp>
      <p:sp>
        <p:nvSpPr>
          <p:cNvPr id="17" name="Freeform 17"/>
          <p:cNvSpPr/>
          <p:nvPr/>
        </p:nvSpPr>
        <p:spPr>
          <a:xfrm>
            <a:off x="9838607" y="9258300"/>
            <a:ext cx="824341" cy="607951"/>
          </a:xfrm>
          <a:custGeom>
            <a:avLst/>
            <a:gdLst/>
            <a:ahLst/>
            <a:cxnLst/>
            <a:rect l="l" t="t" r="r" b="b"/>
            <a:pathLst>
              <a:path w="824341" h="607951">
                <a:moveTo>
                  <a:pt x="0" y="0"/>
                </a:moveTo>
                <a:lnTo>
                  <a:pt x="824341" y="0"/>
                </a:lnTo>
                <a:lnTo>
                  <a:pt x="824341" y="607951"/>
                </a:lnTo>
                <a:lnTo>
                  <a:pt x="0" y="607951"/>
                </a:lnTo>
                <a:lnTo>
                  <a:pt x="0" y="0"/>
                </a:lnTo>
                <a:close/>
              </a:path>
            </a:pathLst>
          </a:custGeom>
        </p:spPr>
        <p:txBody>
          <a:bodyPr/>
          <a:lstStyle/>
          <a:p>
            <a:endParaRPr lang="tr-TR"/>
          </a:p>
        </p:txBody>
      </p:sp>
      <p:sp>
        <p:nvSpPr>
          <p:cNvPr id="18" name="Freeform 18"/>
          <p:cNvSpPr/>
          <p:nvPr/>
        </p:nvSpPr>
        <p:spPr>
          <a:xfrm>
            <a:off x="10384741" y="9590801"/>
            <a:ext cx="556412" cy="569949"/>
          </a:xfrm>
          <a:custGeom>
            <a:avLst/>
            <a:gdLst/>
            <a:ahLst/>
            <a:cxnLst/>
            <a:rect l="l" t="t" r="r" b="b"/>
            <a:pathLst>
              <a:path w="556412" h="569949">
                <a:moveTo>
                  <a:pt x="0" y="0"/>
                </a:moveTo>
                <a:lnTo>
                  <a:pt x="556413" y="0"/>
                </a:lnTo>
                <a:lnTo>
                  <a:pt x="556413" y="569949"/>
                </a:lnTo>
                <a:lnTo>
                  <a:pt x="0" y="569949"/>
                </a:lnTo>
                <a:lnTo>
                  <a:pt x="0" y="0"/>
                </a:lnTo>
                <a:close/>
              </a:path>
            </a:pathLst>
          </a:custGeom>
          <a:blipFill>
            <a:blip r:embed="rId9">
              <a:extLst>
                <a:ext uri="{96DAC541-7B7A-43D3-8B79-37D633B846F1}">
                  <asvg:svgBlip xmlns:asvg="http://schemas.microsoft.com/office/drawing/2016/SVG/main" r:embed="rId10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tr-TR"/>
          </a:p>
        </p:txBody>
      </p:sp>
      <p:sp>
        <p:nvSpPr>
          <p:cNvPr id="19" name="TextBox 19"/>
          <p:cNvSpPr txBox="1"/>
          <p:nvPr/>
        </p:nvSpPr>
        <p:spPr>
          <a:xfrm>
            <a:off x="851335" y="3145574"/>
            <a:ext cx="7225866" cy="5000600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just">
              <a:lnSpc>
                <a:spcPts val="2800"/>
              </a:lnSpc>
            </a:pP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Kurumunuza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özel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ya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da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ilham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aldığınız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dans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gösterilerini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sizin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için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organize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ediyoruz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.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Koreografımızın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yönlendirmesiyle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hazırlanan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konservatuarlı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dansçılar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,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özel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tasarım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kostüm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ve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dekorlarla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projenize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özel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bir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gösteri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sunar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.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Provalar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disiplinle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yürütülür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,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videolarla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süreç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boyunca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bilgilendirme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yapılır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.</a:t>
            </a:r>
          </a:p>
          <a:p>
            <a:pPr algn="just">
              <a:lnSpc>
                <a:spcPts val="2800"/>
              </a:lnSpc>
            </a:pPr>
            <a:endParaRPr lang="en-US" sz="2000" dirty="0">
              <a:solidFill>
                <a:srgbClr val="565656"/>
              </a:solidFill>
              <a:latin typeface="Montserrat"/>
              <a:ea typeface="Montserrat"/>
              <a:cs typeface="Montserrat"/>
              <a:sym typeface="Montserrat"/>
            </a:endParaRPr>
          </a:p>
          <a:p>
            <a:pPr algn="just">
              <a:lnSpc>
                <a:spcPts val="2800"/>
              </a:lnSpc>
            </a:pP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Dans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Seçenekleri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: Latin (Salsa,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ChaChaCha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, Merengue, Bachata), Salon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Dansları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(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Vals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, Rumba, Tango), Pop,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Hiphop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, Break Dans, Modern, Jazz, Roman,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Oryantal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, Halk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Dansları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, Ateş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Dansı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, Gogo, Drag Queen, Capoeira,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Koreografi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Show, Lad Show, Ledman Show</a:t>
            </a:r>
          </a:p>
          <a:p>
            <a:pPr algn="l">
              <a:lnSpc>
                <a:spcPts val="2800"/>
              </a:lnSpc>
            </a:pPr>
            <a:endParaRPr lang="en-US" sz="2000" dirty="0">
              <a:solidFill>
                <a:srgbClr val="565656"/>
              </a:solidFill>
              <a:latin typeface="Montserrat"/>
              <a:ea typeface="Montserrat"/>
              <a:cs typeface="Montserrat"/>
              <a:sym typeface="Montserrat"/>
            </a:endParaRPr>
          </a:p>
          <a:p>
            <a:pPr algn="l">
              <a:lnSpc>
                <a:spcPts val="2800"/>
              </a:lnSpc>
            </a:pPr>
            <a:endParaRPr lang="en-US" sz="2000" dirty="0">
              <a:solidFill>
                <a:srgbClr val="565656"/>
              </a:solidFill>
              <a:latin typeface="Montserrat"/>
              <a:ea typeface="Montserrat"/>
              <a:cs typeface="Montserrat"/>
              <a:sym typeface="Montserrat"/>
            </a:endParaRPr>
          </a:p>
        </p:txBody>
      </p:sp>
      <p:sp>
        <p:nvSpPr>
          <p:cNvPr id="20" name="TextBox 20"/>
          <p:cNvSpPr txBox="1"/>
          <p:nvPr/>
        </p:nvSpPr>
        <p:spPr>
          <a:xfrm>
            <a:off x="1882048" y="2358708"/>
            <a:ext cx="9440648" cy="35877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2800"/>
              </a:lnSpc>
            </a:pPr>
            <a:r>
              <a:rPr lang="en-US" sz="2000">
                <a:solidFill>
                  <a:srgbClr val="000000"/>
                </a:solidFill>
                <a:latin typeface="Roboto Condensed"/>
                <a:ea typeface="Roboto Condensed"/>
                <a:cs typeface="Roboto Condensed"/>
                <a:sym typeface="Roboto Condensed"/>
              </a:rPr>
              <a:t>GÖSTERİ SANATLARI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3593736" y="9630410"/>
            <a:ext cx="5583487" cy="65659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0" lvl="0" indent="0" algn="ctr">
              <a:lnSpc>
                <a:spcPts val="2660"/>
              </a:lnSpc>
              <a:spcBef>
                <a:spcPct val="0"/>
              </a:spcBef>
            </a:pPr>
            <a:r>
              <a:rPr lang="en-US" sz="190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https://www.m3.com.tr/etkinlik/m3-dans-toplulugu/ 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5572493" y="9240718"/>
            <a:ext cx="1895107" cy="345479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marL="0" lvl="0" indent="0" algn="l">
              <a:lnSpc>
                <a:spcPts val="2940"/>
              </a:lnSpc>
              <a:spcBef>
                <a:spcPct val="0"/>
              </a:spcBef>
            </a:pPr>
            <a:r>
              <a:rPr lang="en-US" sz="2100" b="1" dirty="0">
                <a:solidFill>
                  <a:srgbClr val="565656"/>
                </a:solidFill>
                <a:latin typeface="Montserrat Bold"/>
                <a:ea typeface="Montserrat Bold"/>
                <a:cs typeface="Montserrat Bold"/>
                <a:sym typeface="Montserrat Bold"/>
              </a:rPr>
              <a:t>Detaylı bilgi: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1028700" y="9463603"/>
            <a:ext cx="1980378" cy="26670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2160"/>
              </a:lnSpc>
            </a:pPr>
            <a:r>
              <a:rPr lang="en-US" sz="1800" b="1">
                <a:solidFill>
                  <a:srgbClr val="FFFFFF"/>
                </a:solidFill>
                <a:latin typeface="Montserrat Bold"/>
                <a:ea typeface="Montserrat Bold"/>
                <a:cs typeface="Montserrat Bold"/>
                <a:sym typeface="Montserrat Bold"/>
              </a:rPr>
              <a:t>Fiyat: 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1127035" y="1522605"/>
            <a:ext cx="9440648" cy="822868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6620"/>
              </a:lnSpc>
            </a:pPr>
            <a:r>
              <a:rPr lang="en-US" sz="4728">
                <a:solidFill>
                  <a:srgbClr val="000000"/>
                </a:solidFill>
                <a:latin typeface="Roboto Condensed"/>
                <a:ea typeface="Roboto Condensed"/>
                <a:cs typeface="Roboto Condensed"/>
                <a:sym typeface="Roboto Condensed"/>
              </a:rPr>
              <a:t>M3 DANS TOPLULUĞU</a:t>
            </a:r>
          </a:p>
        </p:txBody>
      </p:sp>
    </p:spTree>
  </p:cSld>
  <p:clrMapOvr>
    <a:masterClrMapping/>
  </p:clrMapOvr>
</p:sld>
</file>

<file path=ppt/slides/slide1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2"/>
          <p:cNvGrpSpPr/>
          <p:nvPr/>
        </p:nvGrpSpPr>
        <p:grpSpPr>
          <a:xfrm>
            <a:off x="9414121" y="0"/>
            <a:ext cx="8873880" cy="10287000"/>
            <a:chOff x="0" y="0"/>
            <a:chExt cx="3358824" cy="2709333"/>
          </a:xfrm>
        </p:grpSpPr>
        <p:sp>
          <p:nvSpPr>
            <p:cNvPr id="3" name="Freeform 3"/>
            <p:cNvSpPr/>
            <p:nvPr/>
          </p:nvSpPr>
          <p:spPr>
            <a:xfrm>
              <a:off x="0" y="0"/>
              <a:ext cx="3358824" cy="2709333"/>
            </a:xfrm>
            <a:custGeom>
              <a:avLst/>
              <a:gdLst/>
              <a:ahLst/>
              <a:cxnLst/>
              <a:rect l="l" t="t" r="r" b="b"/>
              <a:pathLst>
                <a:path w="3358824" h="2709333">
                  <a:moveTo>
                    <a:pt x="0" y="0"/>
                  </a:moveTo>
                  <a:lnTo>
                    <a:pt x="3358824" y="0"/>
                  </a:lnTo>
                  <a:lnTo>
                    <a:pt x="3358824" y="2709333"/>
                  </a:lnTo>
                  <a:lnTo>
                    <a:pt x="0" y="2709333"/>
                  </a:lnTo>
                  <a:close/>
                </a:path>
              </a:pathLst>
            </a:custGeom>
            <a:solidFill>
              <a:srgbClr val="ED1C24"/>
            </a:solidFill>
          </p:spPr>
          <p:txBody>
            <a:bodyPr/>
            <a:lstStyle/>
            <a:p>
              <a:endParaRPr lang="tr-TR"/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0" y="-38100"/>
              <a:ext cx="3358824" cy="2747433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940"/>
                </a:lnSpc>
              </a:pPr>
              <a:endParaRPr/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11653271" y="2195976"/>
            <a:ext cx="3241165" cy="5559935"/>
            <a:chOff x="0" y="0"/>
            <a:chExt cx="4321553" cy="7413246"/>
          </a:xfrm>
        </p:grpSpPr>
        <p:pic>
          <p:nvPicPr>
            <p:cNvPr id="6" name="Picture 6"/>
            <p:cNvPicPr>
              <a:picLocks noChangeAspect="1"/>
            </p:cNvPicPr>
            <p:nvPr/>
          </p:nvPicPr>
          <p:blipFill>
            <a:blip r:embed="rId2"/>
            <a:srcRect l="61073"/>
            <a:stretch>
              <a:fillRect/>
            </a:stretch>
          </p:blipFill>
          <p:spPr>
            <a:xfrm>
              <a:off x="0" y="0"/>
              <a:ext cx="4321553" cy="7413246"/>
            </a:xfrm>
            <a:prstGeom prst="rect">
              <a:avLst/>
            </a:prstGeom>
          </p:spPr>
        </p:pic>
      </p:grpSp>
      <p:grpSp>
        <p:nvGrpSpPr>
          <p:cNvPr id="7" name="Group 7"/>
          <p:cNvGrpSpPr/>
          <p:nvPr/>
        </p:nvGrpSpPr>
        <p:grpSpPr>
          <a:xfrm>
            <a:off x="15046835" y="2195976"/>
            <a:ext cx="3241165" cy="5559935"/>
            <a:chOff x="0" y="0"/>
            <a:chExt cx="4321553" cy="7413246"/>
          </a:xfrm>
        </p:grpSpPr>
        <p:pic>
          <p:nvPicPr>
            <p:cNvPr id="8" name="Picture 8"/>
            <p:cNvPicPr>
              <a:picLocks noChangeAspect="1"/>
            </p:cNvPicPr>
            <p:nvPr/>
          </p:nvPicPr>
          <p:blipFill>
            <a:blip r:embed="rId3"/>
            <a:srcRect l="31132" r="30003"/>
            <a:stretch>
              <a:fillRect/>
            </a:stretch>
          </p:blipFill>
          <p:spPr>
            <a:xfrm>
              <a:off x="0" y="0"/>
              <a:ext cx="4321553" cy="7413246"/>
            </a:xfrm>
            <a:prstGeom prst="rect">
              <a:avLst/>
            </a:prstGeom>
          </p:spPr>
        </p:pic>
      </p:grpSp>
      <p:sp>
        <p:nvSpPr>
          <p:cNvPr id="9" name="Freeform 9"/>
          <p:cNvSpPr/>
          <p:nvPr/>
        </p:nvSpPr>
        <p:spPr>
          <a:xfrm>
            <a:off x="12400255" y="9021491"/>
            <a:ext cx="3211827" cy="2879938"/>
          </a:xfrm>
          <a:custGeom>
            <a:avLst/>
            <a:gdLst/>
            <a:ahLst/>
            <a:cxnLst/>
            <a:rect l="l" t="t" r="r" b="b"/>
            <a:pathLst>
              <a:path w="3211827" h="2879938">
                <a:moveTo>
                  <a:pt x="0" y="0"/>
                </a:moveTo>
                <a:lnTo>
                  <a:pt x="3211827" y="0"/>
                </a:lnTo>
                <a:lnTo>
                  <a:pt x="3211827" y="2879938"/>
                </a:lnTo>
                <a:lnTo>
                  <a:pt x="0" y="2879938"/>
                </a:lnTo>
                <a:lnTo>
                  <a:pt x="0" y="0"/>
                </a:lnTo>
                <a:close/>
              </a:path>
            </a:pathLst>
          </a:custGeom>
          <a:blipFill>
            <a:blip r:embed="rId4">
              <a:extLst>
                <a:ext uri="{96DAC541-7B7A-43D3-8B79-37D633B846F1}">
                  <asvg:svgBlip xmlns:asvg="http://schemas.microsoft.com/office/drawing/2016/SVG/main" r:embed="rId5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tr-TR"/>
          </a:p>
        </p:txBody>
      </p:sp>
      <p:sp>
        <p:nvSpPr>
          <p:cNvPr id="10" name="Freeform 10"/>
          <p:cNvSpPr/>
          <p:nvPr/>
        </p:nvSpPr>
        <p:spPr>
          <a:xfrm>
            <a:off x="16052795" y="596667"/>
            <a:ext cx="1216708" cy="1216708"/>
          </a:xfrm>
          <a:custGeom>
            <a:avLst/>
            <a:gdLst/>
            <a:ahLst/>
            <a:cxnLst/>
            <a:rect l="l" t="t" r="r" b="b"/>
            <a:pathLst>
              <a:path w="1216708" h="1216708">
                <a:moveTo>
                  <a:pt x="0" y="0"/>
                </a:moveTo>
                <a:lnTo>
                  <a:pt x="1216708" y="0"/>
                </a:lnTo>
                <a:lnTo>
                  <a:pt x="1216708" y="1216708"/>
                </a:lnTo>
                <a:lnTo>
                  <a:pt x="0" y="1216708"/>
                </a:lnTo>
                <a:lnTo>
                  <a:pt x="0" y="0"/>
                </a:lnTo>
                <a:close/>
              </a:path>
            </a:pathLst>
          </a:custGeom>
          <a:blipFill>
            <a:blip r:embed="rId6"/>
            <a:stretch>
              <a:fillRect/>
            </a:stretch>
          </a:blipFill>
          <a:ln cap="sq">
            <a:noFill/>
            <a:prstDash val="solid"/>
            <a:miter/>
          </a:ln>
        </p:spPr>
        <p:txBody>
          <a:bodyPr/>
          <a:lstStyle/>
          <a:p>
            <a:endParaRPr lang="tr-TR"/>
          </a:p>
        </p:txBody>
      </p:sp>
      <p:sp>
        <p:nvSpPr>
          <p:cNvPr id="11" name="Freeform 11"/>
          <p:cNvSpPr/>
          <p:nvPr/>
        </p:nvSpPr>
        <p:spPr>
          <a:xfrm>
            <a:off x="851334" y="596667"/>
            <a:ext cx="2061427" cy="2061427"/>
          </a:xfrm>
          <a:custGeom>
            <a:avLst/>
            <a:gdLst/>
            <a:ahLst/>
            <a:cxnLst/>
            <a:rect l="l" t="t" r="r" b="b"/>
            <a:pathLst>
              <a:path w="2061427" h="2061427">
                <a:moveTo>
                  <a:pt x="0" y="0"/>
                </a:moveTo>
                <a:lnTo>
                  <a:pt x="2061428" y="0"/>
                </a:lnTo>
                <a:lnTo>
                  <a:pt x="2061428" y="2061427"/>
                </a:lnTo>
                <a:lnTo>
                  <a:pt x="0" y="2061427"/>
                </a:lnTo>
                <a:lnTo>
                  <a:pt x="0" y="0"/>
                </a:lnTo>
                <a:close/>
              </a:path>
            </a:pathLst>
          </a:custGeom>
          <a:blipFill>
            <a:blip r:embed="rId7">
              <a:extLst>
                <a:ext uri="{96DAC541-7B7A-43D3-8B79-37D633B846F1}">
                  <asvg:svgBlip xmlns:asvg="http://schemas.microsoft.com/office/drawing/2016/SVG/main" r:embed="rId8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tr-TR"/>
          </a:p>
        </p:txBody>
      </p:sp>
      <p:grpSp>
        <p:nvGrpSpPr>
          <p:cNvPr id="12" name="Group 12"/>
          <p:cNvGrpSpPr/>
          <p:nvPr/>
        </p:nvGrpSpPr>
        <p:grpSpPr>
          <a:xfrm>
            <a:off x="8256852" y="2195976"/>
            <a:ext cx="3241165" cy="5559935"/>
            <a:chOff x="0" y="0"/>
            <a:chExt cx="4321553" cy="7413246"/>
          </a:xfrm>
        </p:grpSpPr>
        <p:pic>
          <p:nvPicPr>
            <p:cNvPr id="13" name="Picture 13"/>
            <p:cNvPicPr>
              <a:picLocks noChangeAspect="1"/>
            </p:cNvPicPr>
            <p:nvPr/>
          </p:nvPicPr>
          <p:blipFill>
            <a:blip r:embed="rId2"/>
            <a:srcRect l="19229" r="41843"/>
            <a:stretch>
              <a:fillRect/>
            </a:stretch>
          </p:blipFill>
          <p:spPr>
            <a:xfrm>
              <a:off x="0" y="0"/>
              <a:ext cx="4321553" cy="7413246"/>
            </a:xfrm>
            <a:prstGeom prst="rect">
              <a:avLst/>
            </a:prstGeom>
          </p:spPr>
        </p:pic>
      </p:grpSp>
      <p:sp>
        <p:nvSpPr>
          <p:cNvPr id="17" name="Freeform 17"/>
          <p:cNvSpPr/>
          <p:nvPr/>
        </p:nvSpPr>
        <p:spPr>
          <a:xfrm>
            <a:off x="9838607" y="9258300"/>
            <a:ext cx="824341" cy="607951"/>
          </a:xfrm>
          <a:custGeom>
            <a:avLst/>
            <a:gdLst/>
            <a:ahLst/>
            <a:cxnLst/>
            <a:rect l="l" t="t" r="r" b="b"/>
            <a:pathLst>
              <a:path w="824341" h="607951">
                <a:moveTo>
                  <a:pt x="0" y="0"/>
                </a:moveTo>
                <a:lnTo>
                  <a:pt x="824341" y="0"/>
                </a:lnTo>
                <a:lnTo>
                  <a:pt x="824341" y="607951"/>
                </a:lnTo>
                <a:lnTo>
                  <a:pt x="0" y="607951"/>
                </a:lnTo>
                <a:lnTo>
                  <a:pt x="0" y="0"/>
                </a:lnTo>
                <a:close/>
              </a:path>
            </a:pathLst>
          </a:custGeom>
        </p:spPr>
        <p:txBody>
          <a:bodyPr/>
          <a:lstStyle/>
          <a:p>
            <a:endParaRPr lang="tr-TR"/>
          </a:p>
        </p:txBody>
      </p:sp>
      <p:sp>
        <p:nvSpPr>
          <p:cNvPr id="18" name="Freeform 18"/>
          <p:cNvSpPr/>
          <p:nvPr/>
        </p:nvSpPr>
        <p:spPr>
          <a:xfrm>
            <a:off x="10384741" y="9590801"/>
            <a:ext cx="556412" cy="569949"/>
          </a:xfrm>
          <a:custGeom>
            <a:avLst/>
            <a:gdLst/>
            <a:ahLst/>
            <a:cxnLst/>
            <a:rect l="l" t="t" r="r" b="b"/>
            <a:pathLst>
              <a:path w="556412" h="569949">
                <a:moveTo>
                  <a:pt x="0" y="0"/>
                </a:moveTo>
                <a:lnTo>
                  <a:pt x="556413" y="0"/>
                </a:lnTo>
                <a:lnTo>
                  <a:pt x="556413" y="569949"/>
                </a:lnTo>
                <a:lnTo>
                  <a:pt x="0" y="569949"/>
                </a:lnTo>
                <a:lnTo>
                  <a:pt x="0" y="0"/>
                </a:lnTo>
                <a:close/>
              </a:path>
            </a:pathLst>
          </a:custGeom>
          <a:blipFill>
            <a:blip r:embed="rId9">
              <a:extLst>
                <a:ext uri="{96DAC541-7B7A-43D3-8B79-37D633B846F1}">
                  <asvg:svgBlip xmlns:asvg="http://schemas.microsoft.com/office/drawing/2016/SVG/main" r:embed="rId10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tr-TR"/>
          </a:p>
        </p:txBody>
      </p:sp>
      <p:sp>
        <p:nvSpPr>
          <p:cNvPr id="19" name="TextBox 19"/>
          <p:cNvSpPr txBox="1"/>
          <p:nvPr/>
        </p:nvSpPr>
        <p:spPr>
          <a:xfrm>
            <a:off x="851335" y="3145574"/>
            <a:ext cx="7149665" cy="4641527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just">
              <a:lnSpc>
                <a:spcPts val="2800"/>
              </a:lnSpc>
            </a:pP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Şahmeran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, Anadolu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insanının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yaşayışını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,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batıya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özgü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düşünce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ve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yaşam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tarzıyla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sentezleyerek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gösterilerine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yansıtır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.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Şahmeran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Dans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Grubu’nun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kuruluş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amacı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; Doğu-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Batı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ayrımını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ortadan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kaldırarak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ortak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bir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kültür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yaratıp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,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onu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da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gösterilerine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yansıtıp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seyirciyle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buluşturmaktır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.</a:t>
            </a:r>
          </a:p>
          <a:p>
            <a:pPr algn="just">
              <a:lnSpc>
                <a:spcPts val="2800"/>
              </a:lnSpc>
            </a:pPr>
            <a:endParaRPr lang="en-US" sz="2000" dirty="0">
              <a:solidFill>
                <a:srgbClr val="565656"/>
              </a:solidFill>
              <a:latin typeface="Montserrat"/>
              <a:ea typeface="Montserrat"/>
              <a:cs typeface="Montserrat"/>
              <a:sym typeface="Montserrat"/>
            </a:endParaRPr>
          </a:p>
          <a:p>
            <a:pPr algn="just">
              <a:lnSpc>
                <a:spcPts val="2800"/>
              </a:lnSpc>
            </a:pP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Bir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yöreyi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tanımak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istiyorsanız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o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yörenin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folklorunu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, 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özelikle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de dans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figürlerini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(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halk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oyunlarını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)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izlemeniz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size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fikir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edinmeniz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konusunda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yardımcı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olacaktır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.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Şahmeran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Dans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Grubu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, Anadolu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danslarını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harmanlar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ve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modern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bir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altyapıyla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beğeninize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sunar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.</a:t>
            </a:r>
          </a:p>
          <a:p>
            <a:pPr algn="l">
              <a:lnSpc>
                <a:spcPts val="2800"/>
              </a:lnSpc>
            </a:pPr>
            <a:endParaRPr lang="en-US" sz="2000" dirty="0">
              <a:solidFill>
                <a:srgbClr val="565656"/>
              </a:solidFill>
              <a:latin typeface="Montserrat"/>
              <a:ea typeface="Montserrat"/>
              <a:cs typeface="Montserrat"/>
              <a:sym typeface="Montserrat"/>
            </a:endParaRPr>
          </a:p>
        </p:txBody>
      </p:sp>
      <p:sp>
        <p:nvSpPr>
          <p:cNvPr id="20" name="TextBox 20"/>
          <p:cNvSpPr txBox="1"/>
          <p:nvPr/>
        </p:nvSpPr>
        <p:spPr>
          <a:xfrm>
            <a:off x="1882048" y="2358708"/>
            <a:ext cx="9440648" cy="35877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2800"/>
              </a:lnSpc>
            </a:pPr>
            <a:r>
              <a:rPr lang="en-US" sz="2000">
                <a:solidFill>
                  <a:srgbClr val="000000"/>
                </a:solidFill>
                <a:latin typeface="Roboto Condensed"/>
                <a:ea typeface="Roboto Condensed"/>
                <a:cs typeface="Roboto Condensed"/>
                <a:sym typeface="Roboto Condensed"/>
              </a:rPr>
              <a:t>GÖSTERİ SANATLARI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3593736" y="9630410"/>
            <a:ext cx="5583487" cy="65659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0" lvl="0" indent="0" algn="ctr">
              <a:lnSpc>
                <a:spcPts val="2660"/>
              </a:lnSpc>
              <a:spcBef>
                <a:spcPct val="0"/>
              </a:spcBef>
            </a:pPr>
            <a:r>
              <a:rPr lang="en-US" sz="190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https://www.m3.com.tr/etkinlik/sahmeran-dans-grubu/ 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5572493" y="9240719"/>
            <a:ext cx="1818907" cy="350082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marL="0" lvl="0" indent="0" algn="l">
              <a:lnSpc>
                <a:spcPts val="2940"/>
              </a:lnSpc>
              <a:spcBef>
                <a:spcPct val="0"/>
              </a:spcBef>
            </a:pPr>
            <a:r>
              <a:rPr lang="en-US" sz="2100" b="1" dirty="0">
                <a:solidFill>
                  <a:srgbClr val="565656"/>
                </a:solidFill>
                <a:latin typeface="Montserrat Bold"/>
                <a:ea typeface="Montserrat Bold"/>
                <a:cs typeface="Montserrat Bold"/>
                <a:sym typeface="Montserrat Bold"/>
              </a:rPr>
              <a:t>Detaylı bilgi: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1028700" y="9463603"/>
            <a:ext cx="1980378" cy="26670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2160"/>
              </a:lnSpc>
            </a:pPr>
            <a:r>
              <a:rPr lang="en-US" sz="1800" b="1">
                <a:solidFill>
                  <a:srgbClr val="FFFFFF"/>
                </a:solidFill>
                <a:latin typeface="Montserrat Bold"/>
                <a:ea typeface="Montserrat Bold"/>
                <a:cs typeface="Montserrat Bold"/>
                <a:sym typeface="Montserrat Bold"/>
              </a:rPr>
              <a:t>Fiyat: 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1127035" y="1522605"/>
            <a:ext cx="9440648" cy="1661068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6620"/>
              </a:lnSpc>
            </a:pPr>
            <a:r>
              <a:rPr lang="en-US" sz="4728">
                <a:solidFill>
                  <a:srgbClr val="000000"/>
                </a:solidFill>
                <a:latin typeface="Roboto Condensed"/>
                <a:ea typeface="Roboto Condensed"/>
                <a:cs typeface="Roboto Condensed"/>
                <a:sym typeface="Roboto Condensed"/>
              </a:rPr>
              <a:t>ŞAHMERAN DANS GRUBU</a:t>
            </a:r>
          </a:p>
          <a:p>
            <a:pPr algn="l">
              <a:lnSpc>
                <a:spcPts val="6620"/>
              </a:lnSpc>
            </a:pPr>
            <a:endParaRPr lang="en-US" sz="4728">
              <a:solidFill>
                <a:srgbClr val="000000"/>
              </a:solidFill>
              <a:latin typeface="Roboto Condensed"/>
              <a:ea typeface="Roboto Condensed"/>
              <a:cs typeface="Roboto Condensed"/>
              <a:sym typeface="Roboto Condensed"/>
            </a:endParaRPr>
          </a:p>
        </p:txBody>
      </p:sp>
    </p:spTree>
  </p:cSld>
  <p:clrMapOvr>
    <a:masterClrMapping/>
  </p:clrMapOvr>
</p:sld>
</file>

<file path=ppt/slides/slide1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2"/>
          <p:cNvGrpSpPr/>
          <p:nvPr/>
        </p:nvGrpSpPr>
        <p:grpSpPr>
          <a:xfrm>
            <a:off x="9414121" y="0"/>
            <a:ext cx="8873880" cy="10287000"/>
            <a:chOff x="0" y="0"/>
            <a:chExt cx="3358824" cy="2709333"/>
          </a:xfrm>
        </p:grpSpPr>
        <p:sp>
          <p:nvSpPr>
            <p:cNvPr id="3" name="Freeform 3"/>
            <p:cNvSpPr/>
            <p:nvPr/>
          </p:nvSpPr>
          <p:spPr>
            <a:xfrm>
              <a:off x="0" y="0"/>
              <a:ext cx="3358824" cy="2709333"/>
            </a:xfrm>
            <a:custGeom>
              <a:avLst/>
              <a:gdLst/>
              <a:ahLst/>
              <a:cxnLst/>
              <a:rect l="l" t="t" r="r" b="b"/>
              <a:pathLst>
                <a:path w="3358824" h="2709333">
                  <a:moveTo>
                    <a:pt x="0" y="0"/>
                  </a:moveTo>
                  <a:lnTo>
                    <a:pt x="3358824" y="0"/>
                  </a:lnTo>
                  <a:lnTo>
                    <a:pt x="3358824" y="2709333"/>
                  </a:lnTo>
                  <a:lnTo>
                    <a:pt x="0" y="2709333"/>
                  </a:lnTo>
                  <a:close/>
                </a:path>
              </a:pathLst>
            </a:custGeom>
            <a:solidFill>
              <a:srgbClr val="ED1C24"/>
            </a:solidFill>
          </p:spPr>
          <p:txBody>
            <a:bodyPr/>
            <a:lstStyle/>
            <a:p>
              <a:endParaRPr lang="tr-TR"/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0" y="-38100"/>
              <a:ext cx="3358824" cy="2747433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940"/>
                </a:lnSpc>
              </a:pPr>
              <a:endParaRPr/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11653271" y="2195976"/>
            <a:ext cx="3241165" cy="5559935"/>
            <a:chOff x="0" y="0"/>
            <a:chExt cx="4321553" cy="7413246"/>
          </a:xfrm>
        </p:grpSpPr>
        <p:pic>
          <p:nvPicPr>
            <p:cNvPr id="6" name="Picture 6"/>
            <p:cNvPicPr>
              <a:picLocks noChangeAspect="1"/>
            </p:cNvPicPr>
            <p:nvPr/>
          </p:nvPicPr>
          <p:blipFill>
            <a:blip r:embed="rId2"/>
            <a:srcRect l="49737" r="6541"/>
            <a:stretch>
              <a:fillRect/>
            </a:stretch>
          </p:blipFill>
          <p:spPr>
            <a:xfrm>
              <a:off x="0" y="0"/>
              <a:ext cx="4321553" cy="7413246"/>
            </a:xfrm>
            <a:prstGeom prst="rect">
              <a:avLst/>
            </a:prstGeom>
          </p:spPr>
        </p:pic>
      </p:grpSp>
      <p:grpSp>
        <p:nvGrpSpPr>
          <p:cNvPr id="7" name="Group 7"/>
          <p:cNvGrpSpPr/>
          <p:nvPr/>
        </p:nvGrpSpPr>
        <p:grpSpPr>
          <a:xfrm>
            <a:off x="15046835" y="2195976"/>
            <a:ext cx="3241165" cy="5559935"/>
            <a:chOff x="0" y="0"/>
            <a:chExt cx="4321553" cy="7413246"/>
          </a:xfrm>
        </p:grpSpPr>
        <p:pic>
          <p:nvPicPr>
            <p:cNvPr id="8" name="Picture 8"/>
            <p:cNvPicPr>
              <a:picLocks noChangeAspect="1"/>
            </p:cNvPicPr>
            <p:nvPr/>
          </p:nvPicPr>
          <p:blipFill>
            <a:blip r:embed="rId3"/>
            <a:srcRect l="38641" r="38641"/>
            <a:stretch>
              <a:fillRect/>
            </a:stretch>
          </p:blipFill>
          <p:spPr>
            <a:xfrm>
              <a:off x="0" y="0"/>
              <a:ext cx="4321553" cy="7413246"/>
            </a:xfrm>
            <a:prstGeom prst="rect">
              <a:avLst/>
            </a:prstGeom>
          </p:spPr>
        </p:pic>
      </p:grpSp>
      <p:sp>
        <p:nvSpPr>
          <p:cNvPr id="9" name="Freeform 9"/>
          <p:cNvSpPr/>
          <p:nvPr/>
        </p:nvSpPr>
        <p:spPr>
          <a:xfrm>
            <a:off x="12400255" y="9021491"/>
            <a:ext cx="3211827" cy="2879938"/>
          </a:xfrm>
          <a:custGeom>
            <a:avLst/>
            <a:gdLst/>
            <a:ahLst/>
            <a:cxnLst/>
            <a:rect l="l" t="t" r="r" b="b"/>
            <a:pathLst>
              <a:path w="3211827" h="2879938">
                <a:moveTo>
                  <a:pt x="0" y="0"/>
                </a:moveTo>
                <a:lnTo>
                  <a:pt x="3211827" y="0"/>
                </a:lnTo>
                <a:lnTo>
                  <a:pt x="3211827" y="2879938"/>
                </a:lnTo>
                <a:lnTo>
                  <a:pt x="0" y="2879938"/>
                </a:lnTo>
                <a:lnTo>
                  <a:pt x="0" y="0"/>
                </a:lnTo>
                <a:close/>
              </a:path>
            </a:pathLst>
          </a:custGeom>
          <a:blipFill>
            <a:blip r:embed="rId4">
              <a:extLst>
                <a:ext uri="{96DAC541-7B7A-43D3-8B79-37D633B846F1}">
                  <asvg:svgBlip xmlns:asvg="http://schemas.microsoft.com/office/drawing/2016/SVG/main" r:embed="rId5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tr-TR"/>
          </a:p>
        </p:txBody>
      </p:sp>
      <p:sp>
        <p:nvSpPr>
          <p:cNvPr id="10" name="Freeform 10"/>
          <p:cNvSpPr/>
          <p:nvPr/>
        </p:nvSpPr>
        <p:spPr>
          <a:xfrm>
            <a:off x="16052795" y="596667"/>
            <a:ext cx="1216708" cy="1216708"/>
          </a:xfrm>
          <a:custGeom>
            <a:avLst/>
            <a:gdLst/>
            <a:ahLst/>
            <a:cxnLst/>
            <a:rect l="l" t="t" r="r" b="b"/>
            <a:pathLst>
              <a:path w="1216708" h="1216708">
                <a:moveTo>
                  <a:pt x="0" y="0"/>
                </a:moveTo>
                <a:lnTo>
                  <a:pt x="1216708" y="0"/>
                </a:lnTo>
                <a:lnTo>
                  <a:pt x="1216708" y="1216708"/>
                </a:lnTo>
                <a:lnTo>
                  <a:pt x="0" y="1216708"/>
                </a:lnTo>
                <a:lnTo>
                  <a:pt x="0" y="0"/>
                </a:lnTo>
                <a:close/>
              </a:path>
            </a:pathLst>
          </a:custGeom>
          <a:blipFill>
            <a:blip r:embed="rId6"/>
            <a:stretch>
              <a:fillRect/>
            </a:stretch>
          </a:blipFill>
          <a:ln cap="sq">
            <a:noFill/>
            <a:prstDash val="solid"/>
            <a:miter/>
          </a:ln>
        </p:spPr>
        <p:txBody>
          <a:bodyPr/>
          <a:lstStyle/>
          <a:p>
            <a:endParaRPr lang="tr-TR"/>
          </a:p>
        </p:txBody>
      </p:sp>
      <p:sp>
        <p:nvSpPr>
          <p:cNvPr id="11" name="Freeform 11"/>
          <p:cNvSpPr/>
          <p:nvPr/>
        </p:nvSpPr>
        <p:spPr>
          <a:xfrm>
            <a:off x="851334" y="596667"/>
            <a:ext cx="2061427" cy="2061427"/>
          </a:xfrm>
          <a:custGeom>
            <a:avLst/>
            <a:gdLst/>
            <a:ahLst/>
            <a:cxnLst/>
            <a:rect l="l" t="t" r="r" b="b"/>
            <a:pathLst>
              <a:path w="2061427" h="2061427">
                <a:moveTo>
                  <a:pt x="0" y="0"/>
                </a:moveTo>
                <a:lnTo>
                  <a:pt x="2061428" y="0"/>
                </a:lnTo>
                <a:lnTo>
                  <a:pt x="2061428" y="2061427"/>
                </a:lnTo>
                <a:lnTo>
                  <a:pt x="0" y="2061427"/>
                </a:lnTo>
                <a:lnTo>
                  <a:pt x="0" y="0"/>
                </a:lnTo>
                <a:close/>
              </a:path>
            </a:pathLst>
          </a:custGeom>
          <a:blipFill>
            <a:blip r:embed="rId7">
              <a:extLst>
                <a:ext uri="{96DAC541-7B7A-43D3-8B79-37D633B846F1}">
                  <asvg:svgBlip xmlns:asvg="http://schemas.microsoft.com/office/drawing/2016/SVG/main" r:embed="rId8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tr-TR"/>
          </a:p>
        </p:txBody>
      </p:sp>
      <p:grpSp>
        <p:nvGrpSpPr>
          <p:cNvPr id="12" name="Group 12"/>
          <p:cNvGrpSpPr/>
          <p:nvPr/>
        </p:nvGrpSpPr>
        <p:grpSpPr>
          <a:xfrm>
            <a:off x="8256852" y="2195976"/>
            <a:ext cx="3241165" cy="5559935"/>
            <a:chOff x="0" y="0"/>
            <a:chExt cx="4321553" cy="7413246"/>
          </a:xfrm>
        </p:grpSpPr>
        <p:pic>
          <p:nvPicPr>
            <p:cNvPr id="13" name="Picture 13"/>
            <p:cNvPicPr>
              <a:picLocks noChangeAspect="1"/>
            </p:cNvPicPr>
            <p:nvPr/>
          </p:nvPicPr>
          <p:blipFill>
            <a:blip r:embed="rId9"/>
            <a:srcRect l="33557" r="22770"/>
            <a:stretch>
              <a:fillRect/>
            </a:stretch>
          </p:blipFill>
          <p:spPr>
            <a:xfrm>
              <a:off x="0" y="0"/>
              <a:ext cx="4321553" cy="7413246"/>
            </a:xfrm>
            <a:prstGeom prst="rect">
              <a:avLst/>
            </a:prstGeom>
          </p:spPr>
        </p:pic>
      </p:grpSp>
      <p:sp>
        <p:nvSpPr>
          <p:cNvPr id="17" name="Freeform 17"/>
          <p:cNvSpPr/>
          <p:nvPr/>
        </p:nvSpPr>
        <p:spPr>
          <a:xfrm>
            <a:off x="9838607" y="9258300"/>
            <a:ext cx="824341" cy="607951"/>
          </a:xfrm>
          <a:custGeom>
            <a:avLst/>
            <a:gdLst/>
            <a:ahLst/>
            <a:cxnLst/>
            <a:rect l="l" t="t" r="r" b="b"/>
            <a:pathLst>
              <a:path w="824341" h="607951">
                <a:moveTo>
                  <a:pt x="0" y="0"/>
                </a:moveTo>
                <a:lnTo>
                  <a:pt x="824341" y="0"/>
                </a:lnTo>
                <a:lnTo>
                  <a:pt x="824341" y="607951"/>
                </a:lnTo>
                <a:lnTo>
                  <a:pt x="0" y="607951"/>
                </a:lnTo>
                <a:lnTo>
                  <a:pt x="0" y="0"/>
                </a:lnTo>
                <a:close/>
              </a:path>
            </a:pathLst>
          </a:custGeom>
        </p:spPr>
        <p:txBody>
          <a:bodyPr/>
          <a:lstStyle/>
          <a:p>
            <a:endParaRPr lang="tr-TR"/>
          </a:p>
        </p:txBody>
      </p:sp>
      <p:sp>
        <p:nvSpPr>
          <p:cNvPr id="18" name="Freeform 18"/>
          <p:cNvSpPr/>
          <p:nvPr/>
        </p:nvSpPr>
        <p:spPr>
          <a:xfrm>
            <a:off x="10384741" y="9590801"/>
            <a:ext cx="556412" cy="569949"/>
          </a:xfrm>
          <a:custGeom>
            <a:avLst/>
            <a:gdLst/>
            <a:ahLst/>
            <a:cxnLst/>
            <a:rect l="l" t="t" r="r" b="b"/>
            <a:pathLst>
              <a:path w="556412" h="569949">
                <a:moveTo>
                  <a:pt x="0" y="0"/>
                </a:moveTo>
                <a:lnTo>
                  <a:pt x="556413" y="0"/>
                </a:lnTo>
                <a:lnTo>
                  <a:pt x="556413" y="569949"/>
                </a:lnTo>
                <a:lnTo>
                  <a:pt x="0" y="569949"/>
                </a:lnTo>
                <a:lnTo>
                  <a:pt x="0" y="0"/>
                </a:lnTo>
                <a:close/>
              </a:path>
            </a:pathLst>
          </a:custGeom>
          <a:blipFill>
            <a:blip r:embed="rId10">
              <a:extLst>
                <a:ext uri="{96DAC541-7B7A-43D3-8B79-37D633B846F1}">
                  <asvg:svgBlip xmlns:asvg="http://schemas.microsoft.com/office/drawing/2016/SVG/main" r:embed="rId11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tr-TR"/>
          </a:p>
        </p:txBody>
      </p:sp>
      <p:sp>
        <p:nvSpPr>
          <p:cNvPr id="19" name="TextBox 19"/>
          <p:cNvSpPr txBox="1"/>
          <p:nvPr/>
        </p:nvSpPr>
        <p:spPr>
          <a:xfrm>
            <a:off x="851335" y="3145574"/>
            <a:ext cx="7149666" cy="3923382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just">
              <a:lnSpc>
                <a:spcPts val="2800"/>
              </a:lnSpc>
            </a:pP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Neon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ışıklarla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donatılmış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dansçılarımız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,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senkronize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hareketler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ve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etkileyici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ışık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oyunlarıyla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adeta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bir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görsel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şölen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sunar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. Karanlıkta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gerçekleşen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bu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özel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gösteride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dansçılar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kimi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zaman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ortadan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kaybolur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,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kimi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zaman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insanüstü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bir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hızla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yer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değiştirerek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izleyenleri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büyüler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.</a:t>
            </a:r>
          </a:p>
          <a:p>
            <a:pPr algn="just">
              <a:lnSpc>
                <a:spcPts val="2800"/>
              </a:lnSpc>
            </a:pPr>
            <a:endParaRPr lang="en-US" sz="2000" dirty="0">
              <a:solidFill>
                <a:srgbClr val="565656"/>
              </a:solidFill>
              <a:latin typeface="Montserrat"/>
              <a:ea typeface="Montserrat"/>
              <a:cs typeface="Montserrat"/>
              <a:sym typeface="Montserrat"/>
            </a:endParaRPr>
          </a:p>
          <a:p>
            <a:pPr algn="just">
              <a:lnSpc>
                <a:spcPts val="2800"/>
              </a:lnSpc>
            </a:pP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Açılışlardan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sahne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şovlarına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ve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sosyal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medyada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paylaşılacak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etkileyici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içeriklere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kadar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her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alanda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dikkat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çeken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bu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performans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için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tek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gereken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şey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: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karanlık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bir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alan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ve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M3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Works'e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ulaşmanız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.</a:t>
            </a:r>
          </a:p>
          <a:p>
            <a:pPr algn="l">
              <a:lnSpc>
                <a:spcPts val="2800"/>
              </a:lnSpc>
            </a:pPr>
            <a:endParaRPr lang="en-US" sz="2000" dirty="0">
              <a:solidFill>
                <a:srgbClr val="565656"/>
              </a:solidFill>
              <a:latin typeface="Montserrat"/>
              <a:ea typeface="Montserrat"/>
              <a:cs typeface="Montserrat"/>
              <a:sym typeface="Montserrat"/>
            </a:endParaRPr>
          </a:p>
        </p:txBody>
      </p:sp>
      <p:sp>
        <p:nvSpPr>
          <p:cNvPr id="20" name="TextBox 20"/>
          <p:cNvSpPr txBox="1"/>
          <p:nvPr/>
        </p:nvSpPr>
        <p:spPr>
          <a:xfrm>
            <a:off x="1882048" y="2358708"/>
            <a:ext cx="9440648" cy="35877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2800"/>
              </a:lnSpc>
            </a:pPr>
            <a:r>
              <a:rPr lang="en-US" sz="2000">
                <a:solidFill>
                  <a:srgbClr val="000000"/>
                </a:solidFill>
                <a:latin typeface="Roboto Condensed"/>
                <a:ea typeface="Roboto Condensed"/>
                <a:cs typeface="Roboto Condensed"/>
                <a:sym typeface="Roboto Condensed"/>
              </a:rPr>
              <a:t>GÖSTERİ SANATLARI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3593736" y="9630410"/>
            <a:ext cx="5583487" cy="65659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0" lvl="0" indent="0" algn="ctr">
              <a:lnSpc>
                <a:spcPts val="2660"/>
              </a:lnSpc>
              <a:spcBef>
                <a:spcPct val="0"/>
              </a:spcBef>
            </a:pPr>
            <a:r>
              <a:rPr lang="en-US" sz="190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https://www.m3.com.tr/etkinlik/m3-ledman-show/ 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5572493" y="9240719"/>
            <a:ext cx="1818907" cy="350082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marL="0" lvl="0" indent="0" algn="l">
              <a:lnSpc>
                <a:spcPts val="2940"/>
              </a:lnSpc>
              <a:spcBef>
                <a:spcPct val="0"/>
              </a:spcBef>
            </a:pPr>
            <a:r>
              <a:rPr lang="en-US" sz="2100" b="1" dirty="0">
                <a:solidFill>
                  <a:srgbClr val="565656"/>
                </a:solidFill>
                <a:latin typeface="Montserrat Bold"/>
                <a:ea typeface="Montserrat Bold"/>
                <a:cs typeface="Montserrat Bold"/>
                <a:sym typeface="Montserrat Bold"/>
              </a:rPr>
              <a:t>Detaylı bilgi: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1028700" y="9463603"/>
            <a:ext cx="1980378" cy="26670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2160"/>
              </a:lnSpc>
            </a:pPr>
            <a:r>
              <a:rPr lang="en-US" sz="1800" b="1">
                <a:solidFill>
                  <a:srgbClr val="FFFFFF"/>
                </a:solidFill>
                <a:latin typeface="Montserrat Bold"/>
                <a:ea typeface="Montserrat Bold"/>
                <a:cs typeface="Montserrat Bold"/>
                <a:sym typeface="Montserrat Bold"/>
              </a:rPr>
              <a:t>Fiyat: 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1127035" y="1522605"/>
            <a:ext cx="9440648" cy="1661068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6620"/>
              </a:lnSpc>
            </a:pPr>
            <a:r>
              <a:rPr lang="en-US" sz="4728">
                <a:solidFill>
                  <a:srgbClr val="000000"/>
                </a:solidFill>
                <a:latin typeface="Roboto Condensed"/>
                <a:ea typeface="Roboto Condensed"/>
                <a:cs typeface="Roboto Condensed"/>
                <a:sym typeface="Roboto Condensed"/>
              </a:rPr>
              <a:t>M3 LEDMAN SHOW</a:t>
            </a:r>
          </a:p>
          <a:p>
            <a:pPr algn="l">
              <a:lnSpc>
                <a:spcPts val="6620"/>
              </a:lnSpc>
            </a:pPr>
            <a:endParaRPr lang="en-US" sz="4728">
              <a:solidFill>
                <a:srgbClr val="000000"/>
              </a:solidFill>
              <a:latin typeface="Roboto Condensed"/>
              <a:ea typeface="Roboto Condensed"/>
              <a:cs typeface="Roboto Condensed"/>
              <a:sym typeface="Roboto Condensed"/>
            </a:endParaRPr>
          </a:p>
        </p:txBody>
      </p:sp>
      <p:pic>
        <p:nvPicPr>
          <p:cNvPr id="26" name="Resim 25">
            <a:extLst>
              <a:ext uri="{FF2B5EF4-FFF2-40B4-BE49-F238E27FC236}">
                <a16:creationId xmlns:a16="http://schemas.microsoft.com/office/drawing/2014/main" id="{6306E0ED-37D7-FC7F-95B3-B6194DFE4CD9}"/>
              </a:ext>
            </a:extLst>
          </p:cNvPr>
          <p:cNvPicPr>
            <a:picLocks noChangeAspect="1"/>
          </p:cNvPicPr>
          <p:nvPr/>
        </p:nvPicPr>
        <p:blipFill>
          <a:blip r:embed="rId12"/>
          <a:srcRect l="25835" t="38142" r="56442" b="7810"/>
          <a:stretch>
            <a:fillRect/>
          </a:stretch>
        </p:blipFill>
        <p:spPr>
          <a:xfrm>
            <a:off x="15046835" y="2195976"/>
            <a:ext cx="3241165" cy="5559934"/>
          </a:xfrm>
          <a:prstGeom prst="rect">
            <a:avLst/>
          </a:prstGeom>
        </p:spPr>
      </p:pic>
    </p:spTree>
  </p:cSld>
  <p:clrMapOvr>
    <a:masterClrMapping/>
  </p:clrMapOvr>
</p:sld>
</file>

<file path=ppt/slides/slide1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2"/>
          <p:cNvGrpSpPr/>
          <p:nvPr/>
        </p:nvGrpSpPr>
        <p:grpSpPr>
          <a:xfrm>
            <a:off x="9414121" y="0"/>
            <a:ext cx="8873880" cy="10287000"/>
            <a:chOff x="0" y="0"/>
            <a:chExt cx="3358824" cy="2709333"/>
          </a:xfrm>
        </p:grpSpPr>
        <p:sp>
          <p:nvSpPr>
            <p:cNvPr id="3" name="Freeform 3"/>
            <p:cNvSpPr/>
            <p:nvPr/>
          </p:nvSpPr>
          <p:spPr>
            <a:xfrm>
              <a:off x="0" y="0"/>
              <a:ext cx="3358824" cy="2709333"/>
            </a:xfrm>
            <a:custGeom>
              <a:avLst/>
              <a:gdLst/>
              <a:ahLst/>
              <a:cxnLst/>
              <a:rect l="l" t="t" r="r" b="b"/>
              <a:pathLst>
                <a:path w="3358824" h="2709333">
                  <a:moveTo>
                    <a:pt x="0" y="0"/>
                  </a:moveTo>
                  <a:lnTo>
                    <a:pt x="3358824" y="0"/>
                  </a:lnTo>
                  <a:lnTo>
                    <a:pt x="3358824" y="2709333"/>
                  </a:lnTo>
                  <a:lnTo>
                    <a:pt x="0" y="2709333"/>
                  </a:lnTo>
                  <a:close/>
                </a:path>
              </a:pathLst>
            </a:custGeom>
            <a:solidFill>
              <a:srgbClr val="ED1C24"/>
            </a:solidFill>
          </p:spPr>
          <p:txBody>
            <a:bodyPr/>
            <a:lstStyle/>
            <a:p>
              <a:endParaRPr lang="tr-TR"/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0" y="-38100"/>
              <a:ext cx="3358824" cy="2747433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940"/>
                </a:lnSpc>
              </a:pPr>
              <a:endParaRPr/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11653271" y="2195976"/>
            <a:ext cx="3241165" cy="5559935"/>
            <a:chOff x="0" y="0"/>
            <a:chExt cx="4321553" cy="7413246"/>
          </a:xfrm>
        </p:grpSpPr>
        <p:pic>
          <p:nvPicPr>
            <p:cNvPr id="6" name="Picture 6"/>
            <p:cNvPicPr>
              <a:picLocks noChangeAspect="1"/>
            </p:cNvPicPr>
            <p:nvPr/>
          </p:nvPicPr>
          <p:blipFill>
            <a:blip r:embed="rId2"/>
            <a:srcRect l="40531" r="26743"/>
            <a:stretch>
              <a:fillRect/>
            </a:stretch>
          </p:blipFill>
          <p:spPr>
            <a:xfrm>
              <a:off x="0" y="0"/>
              <a:ext cx="4321553" cy="7413246"/>
            </a:xfrm>
            <a:prstGeom prst="rect">
              <a:avLst/>
            </a:prstGeom>
          </p:spPr>
        </p:pic>
      </p:grpSp>
      <p:grpSp>
        <p:nvGrpSpPr>
          <p:cNvPr id="7" name="Group 7"/>
          <p:cNvGrpSpPr/>
          <p:nvPr/>
        </p:nvGrpSpPr>
        <p:grpSpPr>
          <a:xfrm>
            <a:off x="15046835" y="2195976"/>
            <a:ext cx="3241165" cy="5559935"/>
            <a:chOff x="0" y="0"/>
            <a:chExt cx="4321553" cy="7413246"/>
          </a:xfrm>
        </p:grpSpPr>
        <p:pic>
          <p:nvPicPr>
            <p:cNvPr id="8" name="Picture 8"/>
            <p:cNvPicPr>
              <a:picLocks noChangeAspect="1"/>
            </p:cNvPicPr>
            <p:nvPr/>
          </p:nvPicPr>
          <p:blipFill>
            <a:blip r:embed="rId3"/>
            <a:srcRect l="14733" r="26971"/>
            <a:stretch>
              <a:fillRect/>
            </a:stretch>
          </p:blipFill>
          <p:spPr>
            <a:xfrm>
              <a:off x="0" y="0"/>
              <a:ext cx="4321553" cy="7413246"/>
            </a:xfrm>
            <a:prstGeom prst="rect">
              <a:avLst/>
            </a:prstGeom>
          </p:spPr>
        </p:pic>
      </p:grpSp>
      <p:sp>
        <p:nvSpPr>
          <p:cNvPr id="9" name="Freeform 9"/>
          <p:cNvSpPr/>
          <p:nvPr/>
        </p:nvSpPr>
        <p:spPr>
          <a:xfrm>
            <a:off x="12400255" y="9021491"/>
            <a:ext cx="3211827" cy="2879938"/>
          </a:xfrm>
          <a:custGeom>
            <a:avLst/>
            <a:gdLst/>
            <a:ahLst/>
            <a:cxnLst/>
            <a:rect l="l" t="t" r="r" b="b"/>
            <a:pathLst>
              <a:path w="3211827" h="2879938">
                <a:moveTo>
                  <a:pt x="0" y="0"/>
                </a:moveTo>
                <a:lnTo>
                  <a:pt x="3211827" y="0"/>
                </a:lnTo>
                <a:lnTo>
                  <a:pt x="3211827" y="2879938"/>
                </a:lnTo>
                <a:lnTo>
                  <a:pt x="0" y="2879938"/>
                </a:lnTo>
                <a:lnTo>
                  <a:pt x="0" y="0"/>
                </a:lnTo>
                <a:close/>
              </a:path>
            </a:pathLst>
          </a:custGeom>
          <a:blipFill>
            <a:blip r:embed="rId4">
              <a:extLst>
                <a:ext uri="{96DAC541-7B7A-43D3-8B79-37D633B846F1}">
                  <asvg:svgBlip xmlns:asvg="http://schemas.microsoft.com/office/drawing/2016/SVG/main" r:embed="rId5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tr-TR"/>
          </a:p>
        </p:txBody>
      </p:sp>
      <p:sp>
        <p:nvSpPr>
          <p:cNvPr id="10" name="Freeform 10"/>
          <p:cNvSpPr/>
          <p:nvPr/>
        </p:nvSpPr>
        <p:spPr>
          <a:xfrm>
            <a:off x="16052795" y="596667"/>
            <a:ext cx="1216708" cy="1216708"/>
          </a:xfrm>
          <a:custGeom>
            <a:avLst/>
            <a:gdLst/>
            <a:ahLst/>
            <a:cxnLst/>
            <a:rect l="l" t="t" r="r" b="b"/>
            <a:pathLst>
              <a:path w="1216708" h="1216708">
                <a:moveTo>
                  <a:pt x="0" y="0"/>
                </a:moveTo>
                <a:lnTo>
                  <a:pt x="1216708" y="0"/>
                </a:lnTo>
                <a:lnTo>
                  <a:pt x="1216708" y="1216708"/>
                </a:lnTo>
                <a:lnTo>
                  <a:pt x="0" y="1216708"/>
                </a:lnTo>
                <a:lnTo>
                  <a:pt x="0" y="0"/>
                </a:lnTo>
                <a:close/>
              </a:path>
            </a:pathLst>
          </a:custGeom>
          <a:blipFill>
            <a:blip r:embed="rId6"/>
            <a:stretch>
              <a:fillRect/>
            </a:stretch>
          </a:blipFill>
          <a:ln cap="sq">
            <a:noFill/>
            <a:prstDash val="solid"/>
            <a:miter/>
          </a:ln>
        </p:spPr>
        <p:txBody>
          <a:bodyPr/>
          <a:lstStyle/>
          <a:p>
            <a:endParaRPr lang="tr-TR"/>
          </a:p>
        </p:txBody>
      </p:sp>
      <p:sp>
        <p:nvSpPr>
          <p:cNvPr id="11" name="Freeform 11"/>
          <p:cNvSpPr/>
          <p:nvPr/>
        </p:nvSpPr>
        <p:spPr>
          <a:xfrm>
            <a:off x="851334" y="596667"/>
            <a:ext cx="2061427" cy="2061427"/>
          </a:xfrm>
          <a:custGeom>
            <a:avLst/>
            <a:gdLst/>
            <a:ahLst/>
            <a:cxnLst/>
            <a:rect l="l" t="t" r="r" b="b"/>
            <a:pathLst>
              <a:path w="2061427" h="2061427">
                <a:moveTo>
                  <a:pt x="0" y="0"/>
                </a:moveTo>
                <a:lnTo>
                  <a:pt x="2061428" y="0"/>
                </a:lnTo>
                <a:lnTo>
                  <a:pt x="2061428" y="2061427"/>
                </a:lnTo>
                <a:lnTo>
                  <a:pt x="0" y="2061427"/>
                </a:lnTo>
                <a:lnTo>
                  <a:pt x="0" y="0"/>
                </a:lnTo>
                <a:close/>
              </a:path>
            </a:pathLst>
          </a:custGeom>
          <a:blipFill>
            <a:blip r:embed="rId7">
              <a:extLst>
                <a:ext uri="{96DAC541-7B7A-43D3-8B79-37D633B846F1}">
                  <asvg:svgBlip xmlns:asvg="http://schemas.microsoft.com/office/drawing/2016/SVG/main" r:embed="rId8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tr-TR"/>
          </a:p>
        </p:txBody>
      </p:sp>
      <p:grpSp>
        <p:nvGrpSpPr>
          <p:cNvPr id="12" name="Group 12"/>
          <p:cNvGrpSpPr/>
          <p:nvPr/>
        </p:nvGrpSpPr>
        <p:grpSpPr>
          <a:xfrm>
            <a:off x="8256852" y="2195976"/>
            <a:ext cx="3241165" cy="5559935"/>
            <a:chOff x="0" y="0"/>
            <a:chExt cx="4321553" cy="7413246"/>
          </a:xfrm>
        </p:grpSpPr>
        <p:pic>
          <p:nvPicPr>
            <p:cNvPr id="13" name="Picture 13"/>
            <p:cNvPicPr>
              <a:picLocks noChangeAspect="1"/>
            </p:cNvPicPr>
            <p:nvPr/>
          </p:nvPicPr>
          <p:blipFill>
            <a:blip r:embed="rId9"/>
            <a:srcRect l="30237" r="36918"/>
            <a:stretch>
              <a:fillRect/>
            </a:stretch>
          </p:blipFill>
          <p:spPr>
            <a:xfrm>
              <a:off x="0" y="0"/>
              <a:ext cx="4321553" cy="7413246"/>
            </a:xfrm>
            <a:prstGeom prst="rect">
              <a:avLst/>
            </a:prstGeom>
          </p:spPr>
        </p:pic>
      </p:grpSp>
      <p:sp>
        <p:nvSpPr>
          <p:cNvPr id="17" name="Freeform 17"/>
          <p:cNvSpPr/>
          <p:nvPr/>
        </p:nvSpPr>
        <p:spPr>
          <a:xfrm>
            <a:off x="9838607" y="9258300"/>
            <a:ext cx="824341" cy="607951"/>
          </a:xfrm>
          <a:custGeom>
            <a:avLst/>
            <a:gdLst/>
            <a:ahLst/>
            <a:cxnLst/>
            <a:rect l="l" t="t" r="r" b="b"/>
            <a:pathLst>
              <a:path w="824341" h="607951">
                <a:moveTo>
                  <a:pt x="0" y="0"/>
                </a:moveTo>
                <a:lnTo>
                  <a:pt x="824341" y="0"/>
                </a:lnTo>
                <a:lnTo>
                  <a:pt x="824341" y="607951"/>
                </a:lnTo>
                <a:lnTo>
                  <a:pt x="0" y="607951"/>
                </a:lnTo>
                <a:lnTo>
                  <a:pt x="0" y="0"/>
                </a:lnTo>
                <a:close/>
              </a:path>
            </a:pathLst>
          </a:custGeom>
        </p:spPr>
        <p:txBody>
          <a:bodyPr/>
          <a:lstStyle/>
          <a:p>
            <a:endParaRPr lang="tr-TR"/>
          </a:p>
        </p:txBody>
      </p:sp>
      <p:sp>
        <p:nvSpPr>
          <p:cNvPr id="18" name="Freeform 18"/>
          <p:cNvSpPr/>
          <p:nvPr/>
        </p:nvSpPr>
        <p:spPr>
          <a:xfrm>
            <a:off x="10384741" y="9590801"/>
            <a:ext cx="556412" cy="569949"/>
          </a:xfrm>
          <a:custGeom>
            <a:avLst/>
            <a:gdLst/>
            <a:ahLst/>
            <a:cxnLst/>
            <a:rect l="l" t="t" r="r" b="b"/>
            <a:pathLst>
              <a:path w="556412" h="569949">
                <a:moveTo>
                  <a:pt x="0" y="0"/>
                </a:moveTo>
                <a:lnTo>
                  <a:pt x="556413" y="0"/>
                </a:lnTo>
                <a:lnTo>
                  <a:pt x="556413" y="569949"/>
                </a:lnTo>
                <a:lnTo>
                  <a:pt x="0" y="569949"/>
                </a:lnTo>
                <a:lnTo>
                  <a:pt x="0" y="0"/>
                </a:lnTo>
                <a:close/>
              </a:path>
            </a:pathLst>
          </a:custGeom>
          <a:blipFill>
            <a:blip r:embed="rId10">
              <a:extLst>
                <a:ext uri="{96DAC541-7B7A-43D3-8B79-37D633B846F1}">
                  <asvg:svgBlip xmlns:asvg="http://schemas.microsoft.com/office/drawing/2016/SVG/main" r:embed="rId11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tr-TR"/>
          </a:p>
        </p:txBody>
      </p:sp>
      <p:sp>
        <p:nvSpPr>
          <p:cNvPr id="19" name="TextBox 19"/>
          <p:cNvSpPr txBox="1"/>
          <p:nvPr/>
        </p:nvSpPr>
        <p:spPr>
          <a:xfrm>
            <a:off x="829209" y="3616481"/>
            <a:ext cx="7095591" cy="1044574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just">
              <a:lnSpc>
                <a:spcPts val="2800"/>
              </a:lnSpc>
            </a:pP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Pandomim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sanatçılarımız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,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etkileyici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yüz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makyajları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ve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sessiz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anlatımlarıyla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markanıza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ve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etkinliklerinize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farklı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bir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boyut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kazandırır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,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dikkat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 sz="2000" dirty="0" err="1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çeker</a:t>
            </a:r>
            <a:r>
              <a:rPr lang="en-US" sz="2000" dirty="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.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1882048" y="2358708"/>
            <a:ext cx="9440648" cy="35877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2800"/>
              </a:lnSpc>
            </a:pPr>
            <a:r>
              <a:rPr lang="en-US" sz="2000">
                <a:solidFill>
                  <a:srgbClr val="000000"/>
                </a:solidFill>
                <a:latin typeface="Roboto Condensed"/>
                <a:ea typeface="Roboto Condensed"/>
                <a:cs typeface="Roboto Condensed"/>
                <a:sym typeface="Roboto Condensed"/>
              </a:rPr>
              <a:t>GÖSTERİ SANATLARI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3593736" y="9630410"/>
            <a:ext cx="5583487" cy="32321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0" lvl="0" indent="0" algn="ctr">
              <a:lnSpc>
                <a:spcPts val="2660"/>
              </a:lnSpc>
              <a:spcBef>
                <a:spcPct val="0"/>
              </a:spcBef>
            </a:pPr>
            <a:r>
              <a:rPr lang="en-US" sz="1900">
                <a:solidFill>
                  <a:srgbClr val="565656"/>
                </a:solidFill>
                <a:latin typeface="Montserrat"/>
                <a:ea typeface="Montserrat"/>
                <a:cs typeface="Montserrat"/>
                <a:sym typeface="Montserrat"/>
              </a:rPr>
              <a:t>https://www.m3.com.tr/etkinlik/pandomim/ 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5572493" y="9240718"/>
            <a:ext cx="1895107" cy="345479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marL="0" lvl="0" indent="0" algn="l">
              <a:lnSpc>
                <a:spcPts val="2940"/>
              </a:lnSpc>
              <a:spcBef>
                <a:spcPct val="0"/>
              </a:spcBef>
            </a:pPr>
            <a:r>
              <a:rPr lang="en-US" sz="2100" b="1" dirty="0">
                <a:solidFill>
                  <a:srgbClr val="565656"/>
                </a:solidFill>
                <a:latin typeface="Montserrat Bold"/>
                <a:ea typeface="Montserrat Bold"/>
                <a:cs typeface="Montserrat Bold"/>
                <a:sym typeface="Montserrat Bold"/>
              </a:rPr>
              <a:t>Detaylı bilgi: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1028700" y="9463603"/>
            <a:ext cx="1980378" cy="26670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2160"/>
              </a:lnSpc>
            </a:pPr>
            <a:r>
              <a:rPr lang="en-US" sz="1800" b="1">
                <a:solidFill>
                  <a:srgbClr val="FFFFFF"/>
                </a:solidFill>
                <a:latin typeface="Montserrat Bold"/>
                <a:ea typeface="Montserrat Bold"/>
                <a:cs typeface="Montserrat Bold"/>
                <a:sym typeface="Montserrat Bold"/>
              </a:rPr>
              <a:t>Fiyat: 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1127035" y="1522605"/>
            <a:ext cx="9440648" cy="822868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6620"/>
              </a:lnSpc>
            </a:pPr>
            <a:r>
              <a:rPr lang="en-US" sz="4728">
                <a:solidFill>
                  <a:srgbClr val="000000"/>
                </a:solidFill>
                <a:latin typeface="Roboto Condensed"/>
                <a:ea typeface="Roboto Condensed"/>
                <a:cs typeface="Roboto Condensed"/>
                <a:sym typeface="Roboto Condensed"/>
              </a:rPr>
              <a:t>PANDOMİM</a:t>
            </a:r>
          </a:p>
        </p:txBody>
      </p:sp>
    </p:spTree>
  </p:cSld>
  <p:clrMapOvr>
    <a:masterClrMapping/>
  </p:clrMapOvr>
</p:sld>
</file>

<file path=ppt/slides/slide1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2"/>
          <p:cNvGrpSpPr>
            <a:grpSpLocks noChangeAspect="1"/>
          </p:cNvGrpSpPr>
          <p:nvPr/>
        </p:nvGrpSpPr>
        <p:grpSpPr>
          <a:xfrm rot="-3447980">
            <a:off x="13078420" y="595031"/>
            <a:ext cx="5229311" cy="4497207"/>
            <a:chOff x="0" y="0"/>
            <a:chExt cx="6350000" cy="5461000"/>
          </a:xfrm>
        </p:grpSpPr>
        <p:sp>
          <p:nvSpPr>
            <p:cNvPr id="3" name="Freeform 3"/>
            <p:cNvSpPr/>
            <p:nvPr/>
          </p:nvSpPr>
          <p:spPr>
            <a:xfrm>
              <a:off x="59563" y="32385"/>
              <a:ext cx="6230874" cy="5396230"/>
            </a:xfrm>
            <a:custGeom>
              <a:avLst/>
              <a:gdLst/>
              <a:ahLst/>
              <a:cxnLst/>
              <a:rect l="l" t="t" r="r" b="b"/>
              <a:pathLst>
                <a:path w="6230874" h="5396230">
                  <a:moveTo>
                    <a:pt x="3115437" y="0"/>
                  </a:moveTo>
                  <a:lnTo>
                    <a:pt x="0" y="5396230"/>
                  </a:lnTo>
                  <a:lnTo>
                    <a:pt x="6230874" y="5396230"/>
                  </a:lnTo>
                  <a:close/>
                </a:path>
              </a:pathLst>
            </a:custGeom>
            <a:solidFill>
              <a:srgbClr val="000000">
                <a:alpha val="0"/>
              </a:srgbClr>
            </a:solidFill>
            <a:ln w="12700">
              <a:solidFill>
                <a:srgbClr val="000000"/>
              </a:solidFill>
            </a:ln>
          </p:spPr>
          <p:txBody>
            <a:bodyPr/>
            <a:lstStyle/>
            <a:p>
              <a:endParaRPr lang="tr-TR"/>
            </a:p>
          </p:txBody>
        </p:sp>
      </p:grpSp>
      <p:grpSp>
        <p:nvGrpSpPr>
          <p:cNvPr id="4" name="Group 4"/>
          <p:cNvGrpSpPr>
            <a:grpSpLocks noChangeAspect="1"/>
          </p:cNvGrpSpPr>
          <p:nvPr/>
        </p:nvGrpSpPr>
        <p:grpSpPr>
          <a:xfrm rot="-3447980">
            <a:off x="9719743" y="5860271"/>
            <a:ext cx="5229311" cy="4497207"/>
            <a:chOff x="0" y="0"/>
            <a:chExt cx="6350000" cy="5461000"/>
          </a:xfrm>
        </p:grpSpPr>
        <p:sp>
          <p:nvSpPr>
            <p:cNvPr id="5" name="Freeform 5"/>
            <p:cNvSpPr/>
            <p:nvPr/>
          </p:nvSpPr>
          <p:spPr>
            <a:xfrm>
              <a:off x="59563" y="32385"/>
              <a:ext cx="6230874" cy="5396230"/>
            </a:xfrm>
            <a:custGeom>
              <a:avLst/>
              <a:gdLst/>
              <a:ahLst/>
              <a:cxnLst/>
              <a:rect l="l" t="t" r="r" b="b"/>
              <a:pathLst>
                <a:path w="6230874" h="5396230">
                  <a:moveTo>
                    <a:pt x="3115437" y="0"/>
                  </a:moveTo>
                  <a:lnTo>
                    <a:pt x="0" y="5396230"/>
                  </a:lnTo>
                  <a:lnTo>
                    <a:pt x="6230874" y="5396230"/>
                  </a:lnTo>
                  <a:close/>
                </a:path>
              </a:pathLst>
            </a:custGeom>
            <a:solidFill>
              <a:srgbClr val="000000">
                <a:alpha val="0"/>
              </a:srgbClr>
            </a:solidFill>
            <a:ln w="12700">
              <a:solidFill>
                <a:srgbClr val="000000"/>
              </a:solidFill>
            </a:ln>
          </p:spPr>
          <p:txBody>
            <a:bodyPr/>
            <a:lstStyle/>
            <a:p>
              <a:endParaRPr lang="tr-TR"/>
            </a:p>
          </p:txBody>
        </p:sp>
      </p:grpSp>
      <p:grpSp>
        <p:nvGrpSpPr>
          <p:cNvPr id="6" name="Group 6"/>
          <p:cNvGrpSpPr>
            <a:grpSpLocks noChangeAspect="1"/>
          </p:cNvGrpSpPr>
          <p:nvPr/>
        </p:nvGrpSpPr>
        <p:grpSpPr>
          <a:xfrm rot="-3447980">
            <a:off x="14780590" y="-2044981"/>
            <a:ext cx="5193080" cy="4497207"/>
            <a:chOff x="0" y="0"/>
            <a:chExt cx="6350000" cy="5499100"/>
          </a:xfrm>
        </p:grpSpPr>
        <p:sp>
          <p:nvSpPr>
            <p:cNvPr id="7" name="Freeform 7"/>
            <p:cNvSpPr/>
            <p:nvPr/>
          </p:nvSpPr>
          <p:spPr>
            <a:xfrm>
              <a:off x="0" y="0"/>
              <a:ext cx="6350000" cy="5499100"/>
            </a:xfrm>
            <a:custGeom>
              <a:avLst/>
              <a:gdLst/>
              <a:ahLst/>
              <a:cxnLst/>
              <a:rect l="l" t="t" r="r" b="b"/>
              <a:pathLst>
                <a:path w="6350000" h="5499100">
                  <a:moveTo>
                    <a:pt x="3175000" y="0"/>
                  </a:moveTo>
                  <a:lnTo>
                    <a:pt x="0" y="0"/>
                  </a:lnTo>
                  <a:lnTo>
                    <a:pt x="1587500" y="2749550"/>
                  </a:lnTo>
                  <a:lnTo>
                    <a:pt x="3175000" y="5499100"/>
                  </a:lnTo>
                  <a:lnTo>
                    <a:pt x="4762500" y="2749550"/>
                  </a:lnTo>
                  <a:lnTo>
                    <a:pt x="6350000" y="0"/>
                  </a:lnTo>
                  <a:close/>
                </a:path>
              </a:pathLst>
            </a:custGeom>
            <a:solidFill>
              <a:srgbClr val="000000">
                <a:alpha val="0"/>
              </a:srgbClr>
            </a:solidFill>
            <a:ln w="12700">
              <a:solidFill>
                <a:srgbClr val="000000"/>
              </a:solidFill>
            </a:ln>
          </p:spPr>
          <p:txBody>
            <a:bodyPr/>
            <a:lstStyle/>
            <a:p>
              <a:endParaRPr lang="tr-TR"/>
            </a:p>
          </p:txBody>
        </p:sp>
      </p:grpSp>
      <p:grpSp>
        <p:nvGrpSpPr>
          <p:cNvPr id="8" name="Group 8"/>
          <p:cNvGrpSpPr>
            <a:grpSpLocks noChangeAspect="1"/>
          </p:cNvGrpSpPr>
          <p:nvPr/>
        </p:nvGrpSpPr>
        <p:grpSpPr>
          <a:xfrm rot="-3447980">
            <a:off x="11421912" y="3220259"/>
            <a:ext cx="5193080" cy="4497207"/>
            <a:chOff x="0" y="0"/>
            <a:chExt cx="6350000" cy="5499100"/>
          </a:xfrm>
        </p:grpSpPr>
        <p:sp>
          <p:nvSpPr>
            <p:cNvPr id="9" name="Freeform 9"/>
            <p:cNvSpPr/>
            <p:nvPr/>
          </p:nvSpPr>
          <p:spPr>
            <a:xfrm>
              <a:off x="0" y="0"/>
              <a:ext cx="6350000" cy="5499100"/>
            </a:xfrm>
            <a:custGeom>
              <a:avLst/>
              <a:gdLst/>
              <a:ahLst/>
              <a:cxnLst/>
              <a:rect l="l" t="t" r="r" b="b"/>
              <a:pathLst>
                <a:path w="6350000" h="5499100">
                  <a:moveTo>
                    <a:pt x="3175000" y="0"/>
                  </a:moveTo>
                  <a:lnTo>
                    <a:pt x="0" y="0"/>
                  </a:lnTo>
                  <a:lnTo>
                    <a:pt x="1587500" y="2749550"/>
                  </a:lnTo>
                  <a:lnTo>
                    <a:pt x="3175000" y="5499100"/>
                  </a:lnTo>
                  <a:lnTo>
                    <a:pt x="4762500" y="2749550"/>
                  </a:lnTo>
                  <a:lnTo>
                    <a:pt x="6350000" y="0"/>
                  </a:lnTo>
                  <a:close/>
                </a:path>
              </a:pathLst>
            </a:custGeom>
            <a:solidFill>
              <a:srgbClr val="000000">
                <a:alpha val="0"/>
              </a:srgbClr>
            </a:solidFill>
            <a:ln w="12700">
              <a:solidFill>
                <a:srgbClr val="000000"/>
              </a:solidFill>
            </a:ln>
          </p:spPr>
          <p:txBody>
            <a:bodyPr/>
            <a:lstStyle/>
            <a:p>
              <a:endParaRPr lang="tr-TR"/>
            </a:p>
          </p:txBody>
        </p:sp>
      </p:grpSp>
      <p:grpSp>
        <p:nvGrpSpPr>
          <p:cNvPr id="10" name="Group 10"/>
          <p:cNvGrpSpPr>
            <a:grpSpLocks noChangeAspect="1"/>
          </p:cNvGrpSpPr>
          <p:nvPr/>
        </p:nvGrpSpPr>
        <p:grpSpPr>
          <a:xfrm rot="-3447980">
            <a:off x="8059921" y="8490694"/>
            <a:ext cx="5193080" cy="4497207"/>
            <a:chOff x="0" y="0"/>
            <a:chExt cx="6350000" cy="5499100"/>
          </a:xfrm>
        </p:grpSpPr>
        <p:sp>
          <p:nvSpPr>
            <p:cNvPr id="11" name="Freeform 11"/>
            <p:cNvSpPr/>
            <p:nvPr/>
          </p:nvSpPr>
          <p:spPr>
            <a:xfrm>
              <a:off x="0" y="0"/>
              <a:ext cx="6350000" cy="5499100"/>
            </a:xfrm>
            <a:custGeom>
              <a:avLst/>
              <a:gdLst/>
              <a:ahLst/>
              <a:cxnLst/>
              <a:rect l="l" t="t" r="r" b="b"/>
              <a:pathLst>
                <a:path w="6350000" h="5499100">
                  <a:moveTo>
                    <a:pt x="3175000" y="0"/>
                  </a:moveTo>
                  <a:lnTo>
                    <a:pt x="0" y="0"/>
                  </a:lnTo>
                  <a:lnTo>
                    <a:pt x="1587500" y="2749550"/>
                  </a:lnTo>
                  <a:lnTo>
                    <a:pt x="3175000" y="5499100"/>
                  </a:lnTo>
                  <a:lnTo>
                    <a:pt x="4762500" y="2749550"/>
                  </a:lnTo>
                  <a:lnTo>
                    <a:pt x="6350000" y="0"/>
                  </a:lnTo>
                  <a:close/>
                </a:path>
              </a:pathLst>
            </a:custGeom>
            <a:solidFill>
              <a:srgbClr val="000000">
                <a:alpha val="0"/>
              </a:srgbClr>
            </a:solidFill>
            <a:ln w="12700">
              <a:solidFill>
                <a:srgbClr val="000000"/>
              </a:solidFill>
            </a:ln>
          </p:spPr>
          <p:txBody>
            <a:bodyPr/>
            <a:lstStyle/>
            <a:p>
              <a:endParaRPr lang="tr-TR"/>
            </a:p>
          </p:txBody>
        </p:sp>
      </p:grpSp>
      <p:sp>
        <p:nvSpPr>
          <p:cNvPr id="12" name="Freeform 12"/>
          <p:cNvSpPr/>
          <p:nvPr/>
        </p:nvSpPr>
        <p:spPr>
          <a:xfrm>
            <a:off x="1219709" y="2199780"/>
            <a:ext cx="5887440" cy="5887440"/>
          </a:xfrm>
          <a:custGeom>
            <a:avLst/>
            <a:gdLst/>
            <a:ahLst/>
            <a:cxnLst/>
            <a:rect l="l" t="t" r="r" b="b"/>
            <a:pathLst>
              <a:path w="5887440" h="5887440">
                <a:moveTo>
                  <a:pt x="0" y="0"/>
                </a:moveTo>
                <a:lnTo>
                  <a:pt x="5887440" y="0"/>
                </a:lnTo>
                <a:lnTo>
                  <a:pt x="5887440" y="5887440"/>
                </a:lnTo>
                <a:lnTo>
                  <a:pt x="0" y="5887440"/>
                </a:lnTo>
                <a:lnTo>
                  <a:pt x="0" y="0"/>
                </a:lnTo>
                <a:close/>
              </a:path>
            </a:pathLst>
          </a:custGeom>
          <a:blipFill>
            <a:blip r:embed="rId2"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tr-TR"/>
          </a:p>
        </p:txBody>
      </p:sp>
      <p:grpSp>
        <p:nvGrpSpPr>
          <p:cNvPr id="13" name="Group 13"/>
          <p:cNvGrpSpPr>
            <a:grpSpLocks noChangeAspect="1"/>
          </p:cNvGrpSpPr>
          <p:nvPr/>
        </p:nvGrpSpPr>
        <p:grpSpPr>
          <a:xfrm rot="-3447980">
            <a:off x="13078420" y="595031"/>
            <a:ext cx="5229311" cy="4497207"/>
            <a:chOff x="0" y="0"/>
            <a:chExt cx="6350000" cy="5461000"/>
          </a:xfrm>
        </p:grpSpPr>
        <p:sp>
          <p:nvSpPr>
            <p:cNvPr id="14" name="Freeform 14"/>
            <p:cNvSpPr/>
            <p:nvPr/>
          </p:nvSpPr>
          <p:spPr>
            <a:xfrm>
              <a:off x="59563" y="32385"/>
              <a:ext cx="6230874" cy="5396230"/>
            </a:xfrm>
            <a:custGeom>
              <a:avLst/>
              <a:gdLst/>
              <a:ahLst/>
              <a:cxnLst/>
              <a:rect l="l" t="t" r="r" b="b"/>
              <a:pathLst>
                <a:path w="6230874" h="5396230">
                  <a:moveTo>
                    <a:pt x="3115437" y="0"/>
                  </a:moveTo>
                  <a:lnTo>
                    <a:pt x="0" y="5396230"/>
                  </a:lnTo>
                  <a:lnTo>
                    <a:pt x="6230874" y="5396230"/>
                  </a:lnTo>
                  <a:close/>
                </a:path>
              </a:pathLst>
            </a:custGeom>
            <a:blipFill>
              <a:blip r:embed="rId4"/>
              <a:stretch>
                <a:fillRect l="-17817" t="-77437" r="-24660" b="-24997"/>
              </a:stretch>
            </a:blipFill>
          </p:spPr>
          <p:txBody>
            <a:bodyPr/>
            <a:lstStyle/>
            <a:p>
              <a:endParaRPr lang="tr-TR"/>
            </a:p>
          </p:txBody>
        </p:sp>
      </p:grpSp>
      <p:grpSp>
        <p:nvGrpSpPr>
          <p:cNvPr id="15" name="Group 15"/>
          <p:cNvGrpSpPr>
            <a:grpSpLocks noChangeAspect="1"/>
          </p:cNvGrpSpPr>
          <p:nvPr/>
        </p:nvGrpSpPr>
        <p:grpSpPr>
          <a:xfrm rot="-3447980">
            <a:off x="9719743" y="5860271"/>
            <a:ext cx="5229311" cy="4497207"/>
            <a:chOff x="0" y="0"/>
            <a:chExt cx="6350000" cy="5461000"/>
          </a:xfrm>
        </p:grpSpPr>
        <p:sp>
          <p:nvSpPr>
            <p:cNvPr id="16" name="Freeform 16"/>
            <p:cNvSpPr/>
            <p:nvPr/>
          </p:nvSpPr>
          <p:spPr>
            <a:xfrm>
              <a:off x="59563" y="32385"/>
              <a:ext cx="6230874" cy="5396230"/>
            </a:xfrm>
            <a:custGeom>
              <a:avLst/>
              <a:gdLst/>
              <a:ahLst/>
              <a:cxnLst/>
              <a:rect l="l" t="t" r="r" b="b"/>
              <a:pathLst>
                <a:path w="6230874" h="5396230">
                  <a:moveTo>
                    <a:pt x="3115437" y="0"/>
                  </a:moveTo>
                  <a:lnTo>
                    <a:pt x="0" y="5396230"/>
                  </a:lnTo>
                  <a:lnTo>
                    <a:pt x="6230874" y="5396230"/>
                  </a:lnTo>
                  <a:close/>
                </a:path>
              </a:pathLst>
            </a:custGeom>
            <a:blipFill>
              <a:blip r:embed="rId5"/>
              <a:stretch>
                <a:fillRect l="-205" r="-205"/>
              </a:stretch>
            </a:blipFill>
          </p:spPr>
          <p:txBody>
            <a:bodyPr/>
            <a:lstStyle/>
            <a:p>
              <a:endParaRPr lang="tr-TR"/>
            </a:p>
          </p:txBody>
        </p:sp>
      </p:grpSp>
      <p:grpSp>
        <p:nvGrpSpPr>
          <p:cNvPr id="17" name="Group 17"/>
          <p:cNvGrpSpPr>
            <a:grpSpLocks noChangeAspect="1"/>
          </p:cNvGrpSpPr>
          <p:nvPr/>
        </p:nvGrpSpPr>
        <p:grpSpPr>
          <a:xfrm rot="-3447980">
            <a:off x="14780590" y="-2044981"/>
            <a:ext cx="5193080" cy="4497207"/>
            <a:chOff x="0" y="0"/>
            <a:chExt cx="6350000" cy="5499100"/>
          </a:xfrm>
        </p:grpSpPr>
        <p:sp>
          <p:nvSpPr>
            <p:cNvPr id="18" name="Freeform 18"/>
            <p:cNvSpPr/>
            <p:nvPr/>
          </p:nvSpPr>
          <p:spPr>
            <a:xfrm>
              <a:off x="0" y="0"/>
              <a:ext cx="6350000" cy="5499100"/>
            </a:xfrm>
            <a:custGeom>
              <a:avLst/>
              <a:gdLst/>
              <a:ahLst/>
              <a:cxnLst/>
              <a:rect l="l" t="t" r="r" b="b"/>
              <a:pathLst>
                <a:path w="6350000" h="5499100">
                  <a:moveTo>
                    <a:pt x="3175000" y="0"/>
                  </a:moveTo>
                  <a:lnTo>
                    <a:pt x="0" y="0"/>
                  </a:lnTo>
                  <a:lnTo>
                    <a:pt x="1587500" y="2749550"/>
                  </a:lnTo>
                  <a:lnTo>
                    <a:pt x="3175000" y="5499100"/>
                  </a:lnTo>
                  <a:lnTo>
                    <a:pt x="4762500" y="2749550"/>
                  </a:lnTo>
                  <a:lnTo>
                    <a:pt x="6350000" y="0"/>
                  </a:lnTo>
                  <a:close/>
                </a:path>
              </a:pathLst>
            </a:custGeom>
            <a:blipFill>
              <a:blip r:embed="rId6"/>
              <a:stretch>
                <a:fillRect t="-15473"/>
              </a:stretch>
            </a:blipFill>
          </p:spPr>
          <p:txBody>
            <a:bodyPr/>
            <a:lstStyle/>
            <a:p>
              <a:endParaRPr lang="tr-TR"/>
            </a:p>
          </p:txBody>
        </p:sp>
      </p:grpSp>
      <p:grpSp>
        <p:nvGrpSpPr>
          <p:cNvPr id="19" name="Group 19"/>
          <p:cNvGrpSpPr>
            <a:grpSpLocks noChangeAspect="1"/>
          </p:cNvGrpSpPr>
          <p:nvPr/>
        </p:nvGrpSpPr>
        <p:grpSpPr>
          <a:xfrm rot="-3447980">
            <a:off x="11421912" y="3220259"/>
            <a:ext cx="5193080" cy="4497207"/>
            <a:chOff x="0" y="0"/>
            <a:chExt cx="6350000" cy="5499100"/>
          </a:xfrm>
        </p:grpSpPr>
        <p:sp>
          <p:nvSpPr>
            <p:cNvPr id="20" name="Freeform 20"/>
            <p:cNvSpPr/>
            <p:nvPr/>
          </p:nvSpPr>
          <p:spPr>
            <a:xfrm>
              <a:off x="0" y="0"/>
              <a:ext cx="6350000" cy="5499100"/>
            </a:xfrm>
            <a:custGeom>
              <a:avLst/>
              <a:gdLst/>
              <a:ahLst/>
              <a:cxnLst/>
              <a:rect l="l" t="t" r="r" b="b"/>
              <a:pathLst>
                <a:path w="6350000" h="5499100">
                  <a:moveTo>
                    <a:pt x="3175000" y="0"/>
                  </a:moveTo>
                  <a:lnTo>
                    <a:pt x="0" y="0"/>
                  </a:lnTo>
                  <a:lnTo>
                    <a:pt x="1587500" y="2749550"/>
                  </a:lnTo>
                  <a:lnTo>
                    <a:pt x="3175000" y="5499100"/>
                  </a:lnTo>
                  <a:lnTo>
                    <a:pt x="4762500" y="2749550"/>
                  </a:lnTo>
                  <a:lnTo>
                    <a:pt x="6350000" y="0"/>
                  </a:lnTo>
                  <a:close/>
                </a:path>
              </a:pathLst>
            </a:custGeom>
            <a:blipFill>
              <a:blip r:embed="rId7"/>
              <a:stretch>
                <a:fillRect l="-13446" r="-13446"/>
              </a:stretch>
            </a:blipFill>
          </p:spPr>
          <p:txBody>
            <a:bodyPr/>
            <a:lstStyle/>
            <a:p>
              <a:endParaRPr lang="tr-TR"/>
            </a:p>
          </p:txBody>
        </p:sp>
      </p:grpSp>
      <p:grpSp>
        <p:nvGrpSpPr>
          <p:cNvPr id="21" name="Group 21"/>
          <p:cNvGrpSpPr>
            <a:grpSpLocks noChangeAspect="1"/>
          </p:cNvGrpSpPr>
          <p:nvPr/>
        </p:nvGrpSpPr>
        <p:grpSpPr>
          <a:xfrm rot="-3447980">
            <a:off x="8059921" y="8490694"/>
            <a:ext cx="5193080" cy="4497207"/>
            <a:chOff x="0" y="0"/>
            <a:chExt cx="6350000" cy="5499100"/>
          </a:xfrm>
        </p:grpSpPr>
        <p:sp>
          <p:nvSpPr>
            <p:cNvPr id="22" name="Freeform 22"/>
            <p:cNvSpPr/>
            <p:nvPr/>
          </p:nvSpPr>
          <p:spPr>
            <a:xfrm>
              <a:off x="0" y="0"/>
              <a:ext cx="6350000" cy="5499100"/>
            </a:xfrm>
            <a:custGeom>
              <a:avLst/>
              <a:gdLst/>
              <a:ahLst/>
              <a:cxnLst/>
              <a:rect l="l" t="t" r="r" b="b"/>
              <a:pathLst>
                <a:path w="6350000" h="5499100">
                  <a:moveTo>
                    <a:pt x="3175000" y="0"/>
                  </a:moveTo>
                  <a:lnTo>
                    <a:pt x="0" y="0"/>
                  </a:lnTo>
                  <a:lnTo>
                    <a:pt x="1587500" y="2749550"/>
                  </a:lnTo>
                  <a:lnTo>
                    <a:pt x="3175000" y="5499100"/>
                  </a:lnTo>
                  <a:lnTo>
                    <a:pt x="4762500" y="2749550"/>
                  </a:lnTo>
                  <a:lnTo>
                    <a:pt x="6350000" y="0"/>
                  </a:lnTo>
                  <a:close/>
                </a:path>
              </a:pathLst>
            </a:custGeom>
            <a:blipFill>
              <a:blip r:embed="rId8"/>
              <a:stretch>
                <a:fillRect l="-14950" r="-14950"/>
              </a:stretch>
            </a:blipFill>
          </p:spPr>
          <p:txBody>
            <a:bodyPr/>
            <a:lstStyle/>
            <a:p>
              <a:endParaRPr lang="tr-TR"/>
            </a:p>
          </p:txBody>
        </p:sp>
      </p:grpSp>
      <p:grpSp>
        <p:nvGrpSpPr>
          <p:cNvPr id="23" name="Group 23"/>
          <p:cNvGrpSpPr/>
          <p:nvPr/>
        </p:nvGrpSpPr>
        <p:grpSpPr>
          <a:xfrm rot="7400865">
            <a:off x="10784229" y="422495"/>
            <a:ext cx="2987235" cy="2008522"/>
            <a:chOff x="0" y="0"/>
            <a:chExt cx="1930400" cy="1297940"/>
          </a:xfrm>
        </p:grpSpPr>
        <p:sp>
          <p:nvSpPr>
            <p:cNvPr id="24" name="Freeform 24"/>
            <p:cNvSpPr/>
            <p:nvPr/>
          </p:nvSpPr>
          <p:spPr>
            <a:xfrm>
              <a:off x="0" y="0"/>
              <a:ext cx="1930400" cy="1297940"/>
            </a:xfrm>
            <a:custGeom>
              <a:avLst/>
              <a:gdLst/>
              <a:ahLst/>
              <a:cxnLst/>
              <a:rect l="l" t="t" r="r" b="b"/>
              <a:pathLst>
                <a:path w="1930400" h="1297940">
                  <a:moveTo>
                    <a:pt x="0" y="0"/>
                  </a:moveTo>
                  <a:lnTo>
                    <a:pt x="965200" y="1297940"/>
                  </a:lnTo>
                  <a:lnTo>
                    <a:pt x="1930400" y="0"/>
                  </a:lnTo>
                  <a:close/>
                </a:path>
              </a:pathLst>
            </a:custGeom>
            <a:solidFill>
              <a:srgbClr val="ED1C24"/>
            </a:solidFill>
          </p:spPr>
          <p:txBody>
            <a:bodyPr/>
            <a:lstStyle/>
            <a:p>
              <a:endParaRPr lang="tr-TR"/>
            </a:p>
          </p:txBody>
        </p:sp>
      </p:grpSp>
      <p:grpSp>
        <p:nvGrpSpPr>
          <p:cNvPr id="25" name="Group 25"/>
          <p:cNvGrpSpPr/>
          <p:nvPr/>
        </p:nvGrpSpPr>
        <p:grpSpPr>
          <a:xfrm rot="7400865">
            <a:off x="8540127" y="3832615"/>
            <a:ext cx="2987235" cy="2008522"/>
            <a:chOff x="0" y="0"/>
            <a:chExt cx="1930400" cy="1297940"/>
          </a:xfrm>
        </p:grpSpPr>
        <p:sp>
          <p:nvSpPr>
            <p:cNvPr id="26" name="Freeform 26"/>
            <p:cNvSpPr/>
            <p:nvPr/>
          </p:nvSpPr>
          <p:spPr>
            <a:xfrm>
              <a:off x="0" y="0"/>
              <a:ext cx="1930400" cy="1297940"/>
            </a:xfrm>
            <a:custGeom>
              <a:avLst/>
              <a:gdLst/>
              <a:ahLst/>
              <a:cxnLst/>
              <a:rect l="l" t="t" r="r" b="b"/>
              <a:pathLst>
                <a:path w="1930400" h="1297940">
                  <a:moveTo>
                    <a:pt x="0" y="0"/>
                  </a:moveTo>
                  <a:lnTo>
                    <a:pt x="965200" y="1297940"/>
                  </a:lnTo>
                  <a:lnTo>
                    <a:pt x="1930400" y="0"/>
                  </a:lnTo>
                  <a:close/>
                </a:path>
              </a:pathLst>
            </a:custGeom>
            <a:solidFill>
              <a:srgbClr val="ED1C24"/>
            </a:solidFill>
          </p:spPr>
          <p:txBody>
            <a:bodyPr/>
            <a:lstStyle/>
            <a:p>
              <a:endParaRPr lang="tr-TR"/>
            </a:p>
          </p:txBody>
        </p:sp>
      </p:grpSp>
      <p:grpSp>
        <p:nvGrpSpPr>
          <p:cNvPr id="27" name="Group 27"/>
          <p:cNvGrpSpPr/>
          <p:nvPr/>
        </p:nvGrpSpPr>
        <p:grpSpPr>
          <a:xfrm rot="-3399134">
            <a:off x="11914908" y="-1295676"/>
            <a:ext cx="2987235" cy="2008522"/>
            <a:chOff x="0" y="0"/>
            <a:chExt cx="1930400" cy="1297940"/>
          </a:xfrm>
        </p:grpSpPr>
        <p:sp>
          <p:nvSpPr>
            <p:cNvPr id="28" name="Freeform 28"/>
            <p:cNvSpPr/>
            <p:nvPr/>
          </p:nvSpPr>
          <p:spPr>
            <a:xfrm>
              <a:off x="0" y="0"/>
              <a:ext cx="1930400" cy="1297940"/>
            </a:xfrm>
            <a:custGeom>
              <a:avLst/>
              <a:gdLst/>
              <a:ahLst/>
              <a:cxnLst/>
              <a:rect l="l" t="t" r="r" b="b"/>
              <a:pathLst>
                <a:path w="1930400" h="1297940">
                  <a:moveTo>
                    <a:pt x="0" y="0"/>
                  </a:moveTo>
                  <a:lnTo>
                    <a:pt x="965200" y="1297940"/>
                  </a:lnTo>
                  <a:lnTo>
                    <a:pt x="1930400" y="0"/>
                  </a:lnTo>
                  <a:close/>
                </a:path>
              </a:pathLst>
            </a:custGeom>
            <a:solidFill>
              <a:srgbClr val="ED1C24"/>
            </a:solidFill>
          </p:spPr>
          <p:txBody>
            <a:bodyPr/>
            <a:lstStyle/>
            <a:p>
              <a:endParaRPr lang="tr-TR"/>
            </a:p>
          </p:txBody>
        </p:sp>
      </p:grpSp>
      <p:grpSp>
        <p:nvGrpSpPr>
          <p:cNvPr id="29" name="Group 29"/>
          <p:cNvGrpSpPr/>
          <p:nvPr/>
        </p:nvGrpSpPr>
        <p:grpSpPr>
          <a:xfrm rot="-3399134">
            <a:off x="9671498" y="2113391"/>
            <a:ext cx="2987235" cy="2008522"/>
            <a:chOff x="0" y="0"/>
            <a:chExt cx="1930400" cy="1297940"/>
          </a:xfrm>
        </p:grpSpPr>
        <p:sp>
          <p:nvSpPr>
            <p:cNvPr id="30" name="Freeform 30"/>
            <p:cNvSpPr/>
            <p:nvPr/>
          </p:nvSpPr>
          <p:spPr>
            <a:xfrm>
              <a:off x="0" y="0"/>
              <a:ext cx="1930400" cy="1297940"/>
            </a:xfrm>
            <a:custGeom>
              <a:avLst/>
              <a:gdLst/>
              <a:ahLst/>
              <a:cxnLst/>
              <a:rect l="l" t="t" r="r" b="b"/>
              <a:pathLst>
                <a:path w="1930400" h="1297940">
                  <a:moveTo>
                    <a:pt x="0" y="0"/>
                  </a:moveTo>
                  <a:lnTo>
                    <a:pt x="965200" y="1297940"/>
                  </a:lnTo>
                  <a:lnTo>
                    <a:pt x="1930400" y="0"/>
                  </a:lnTo>
                  <a:close/>
                </a:path>
              </a:pathLst>
            </a:custGeom>
            <a:solidFill>
              <a:srgbClr val="ED1C24"/>
            </a:solidFill>
          </p:spPr>
          <p:txBody>
            <a:bodyPr/>
            <a:lstStyle/>
            <a:p>
              <a:endParaRPr lang="tr-TR"/>
            </a:p>
          </p:txBody>
        </p:sp>
      </p:grpSp>
      <p:sp>
        <p:nvSpPr>
          <p:cNvPr id="31" name="Freeform 31"/>
          <p:cNvSpPr/>
          <p:nvPr/>
        </p:nvSpPr>
        <p:spPr>
          <a:xfrm>
            <a:off x="16465864" y="8649946"/>
            <a:ext cx="1216708" cy="1216708"/>
          </a:xfrm>
          <a:custGeom>
            <a:avLst/>
            <a:gdLst/>
            <a:ahLst/>
            <a:cxnLst/>
            <a:rect l="l" t="t" r="r" b="b"/>
            <a:pathLst>
              <a:path w="1216708" h="1216708">
                <a:moveTo>
                  <a:pt x="0" y="0"/>
                </a:moveTo>
                <a:lnTo>
                  <a:pt x="1216709" y="0"/>
                </a:lnTo>
                <a:lnTo>
                  <a:pt x="1216709" y="1216708"/>
                </a:lnTo>
                <a:lnTo>
                  <a:pt x="0" y="1216708"/>
                </a:lnTo>
                <a:lnTo>
                  <a:pt x="0" y="0"/>
                </a:lnTo>
                <a:close/>
              </a:path>
            </a:pathLst>
          </a:custGeom>
          <a:blipFill>
            <a:blip r:embed="rId9"/>
            <a:stretch>
              <a:fillRect/>
            </a:stretch>
          </a:blipFill>
        </p:spPr>
        <p:txBody>
          <a:bodyPr/>
          <a:lstStyle/>
          <a:p>
            <a:endParaRPr lang="tr-TR"/>
          </a:p>
        </p:txBody>
      </p:sp>
      <p:sp>
        <p:nvSpPr>
          <p:cNvPr id="32" name="Freeform 32"/>
          <p:cNvSpPr/>
          <p:nvPr/>
        </p:nvSpPr>
        <p:spPr>
          <a:xfrm>
            <a:off x="1219709" y="1028700"/>
            <a:ext cx="1742178" cy="998883"/>
          </a:xfrm>
          <a:custGeom>
            <a:avLst/>
            <a:gdLst/>
            <a:ahLst/>
            <a:cxnLst/>
            <a:rect l="l" t="t" r="r" b="b"/>
            <a:pathLst>
              <a:path w="1742178" h="998883">
                <a:moveTo>
                  <a:pt x="0" y="0"/>
                </a:moveTo>
                <a:lnTo>
                  <a:pt x="1742178" y="0"/>
                </a:lnTo>
                <a:lnTo>
                  <a:pt x="1742178" y="998883"/>
                </a:lnTo>
                <a:lnTo>
                  <a:pt x="0" y="998883"/>
                </a:lnTo>
                <a:lnTo>
                  <a:pt x="0" y="0"/>
                </a:lnTo>
                <a:close/>
              </a:path>
            </a:pathLst>
          </a:custGeom>
          <a:blipFill>
            <a:blip r:embed="rId10"/>
            <a:stretch>
              <a:fillRect l="-28245" t="-44019" r="-97213"/>
            </a:stretch>
          </a:blipFill>
        </p:spPr>
        <p:txBody>
          <a:bodyPr/>
          <a:lstStyle/>
          <a:p>
            <a:endParaRPr lang="tr-TR"/>
          </a:p>
        </p:txBody>
      </p:sp>
      <p:sp>
        <p:nvSpPr>
          <p:cNvPr id="33" name="Freeform 33"/>
          <p:cNvSpPr/>
          <p:nvPr/>
        </p:nvSpPr>
        <p:spPr>
          <a:xfrm>
            <a:off x="4905838" y="5159656"/>
            <a:ext cx="4402622" cy="3301967"/>
          </a:xfrm>
          <a:custGeom>
            <a:avLst/>
            <a:gdLst/>
            <a:ahLst/>
            <a:cxnLst/>
            <a:rect l="l" t="t" r="r" b="b"/>
            <a:pathLst>
              <a:path w="4402622" h="3301967">
                <a:moveTo>
                  <a:pt x="0" y="0"/>
                </a:moveTo>
                <a:lnTo>
                  <a:pt x="4402622" y="0"/>
                </a:lnTo>
                <a:lnTo>
                  <a:pt x="4402622" y="3301967"/>
                </a:lnTo>
                <a:lnTo>
                  <a:pt x="0" y="3301967"/>
                </a:lnTo>
                <a:lnTo>
                  <a:pt x="0" y="0"/>
                </a:lnTo>
                <a:close/>
              </a:path>
            </a:pathLst>
          </a:custGeom>
          <a:blipFill>
            <a:blip r:embed="rId11"/>
            <a:stretch>
              <a:fillRect/>
            </a:stretch>
          </a:blipFill>
        </p:spPr>
        <p:txBody>
          <a:bodyPr/>
          <a:lstStyle/>
          <a:p>
            <a:endParaRPr lang="tr-TR"/>
          </a:p>
        </p:txBody>
      </p:sp>
      <p:sp>
        <p:nvSpPr>
          <p:cNvPr id="34" name="TextBox 34"/>
          <p:cNvSpPr txBox="1"/>
          <p:nvPr/>
        </p:nvSpPr>
        <p:spPr>
          <a:xfrm>
            <a:off x="1834548" y="3364874"/>
            <a:ext cx="5084019" cy="3484788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0" lvl="0" indent="0" algn="l">
              <a:lnSpc>
                <a:spcPts val="6900"/>
              </a:lnSpc>
              <a:spcBef>
                <a:spcPct val="0"/>
              </a:spcBef>
            </a:pPr>
            <a:r>
              <a:rPr lang="en-US" sz="4928" b="1" u="none" strike="noStrike">
                <a:solidFill>
                  <a:srgbClr val="000000"/>
                </a:solidFill>
                <a:latin typeface="Roboto Condensed Bold"/>
                <a:ea typeface="Roboto Condensed Bold"/>
                <a:cs typeface="Roboto Condensed Bold"/>
                <a:sym typeface="Roboto Condensed Bold"/>
              </a:rPr>
              <a:t>TAKIM AKTİVİTELERİ VE KURUMSAL ETKİNLİKLER 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3867910" y="7630960"/>
            <a:ext cx="1746935" cy="456327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3723"/>
              </a:lnSpc>
            </a:pPr>
            <a:r>
              <a:rPr lang="en-US" sz="2659" b="1">
                <a:solidFill>
                  <a:srgbClr val="000000"/>
                </a:solidFill>
                <a:latin typeface="Montserrat Medium"/>
                <a:ea typeface="Montserrat Medium"/>
                <a:cs typeface="Montserrat Medium"/>
                <a:sym typeface="Montserrat Medium"/>
              </a:rPr>
              <a:t>2025</a:t>
            </a:r>
          </a:p>
        </p:txBody>
      </p:sp>
      <p:sp>
        <p:nvSpPr>
          <p:cNvPr id="36" name="TextBox 36"/>
          <p:cNvSpPr txBox="1"/>
          <p:nvPr/>
        </p:nvSpPr>
        <p:spPr>
          <a:xfrm>
            <a:off x="1219709" y="1480516"/>
            <a:ext cx="2943720" cy="596899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0" lvl="0" indent="0" algn="l">
              <a:lnSpc>
                <a:spcPts val="4900"/>
              </a:lnSpc>
              <a:spcBef>
                <a:spcPct val="0"/>
              </a:spcBef>
            </a:pPr>
            <a:r>
              <a:rPr lang="en-US" sz="3500" u="none" strike="noStrike">
                <a:solidFill>
                  <a:srgbClr val="FFFFFF"/>
                </a:solidFill>
                <a:latin typeface="League Spartan"/>
                <a:ea typeface="League Spartan"/>
                <a:cs typeface="League Spartan"/>
                <a:sym typeface="League Spartan"/>
              </a:rPr>
              <a:t>20. YIL</a:t>
            </a:r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eması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5395</TotalTime>
  <Words>10494</Words>
  <Application>Microsoft Office PowerPoint</Application>
  <PresentationFormat>Özel</PresentationFormat>
  <Paragraphs>1517</Paragraphs>
  <Slides>134</Slides>
  <Notes>1</Notes>
  <HiddenSlides>0</HiddenSlides>
  <MMClips>3</MMClips>
  <ScaleCrop>false</ScaleCrop>
  <HeadingPairs>
    <vt:vector size="6" baseType="variant">
      <vt:variant>
        <vt:lpstr>Kullanılan Yazı Tipleri</vt:lpstr>
      </vt:variant>
      <vt:variant>
        <vt:i4>8</vt:i4>
      </vt:variant>
      <vt:variant>
        <vt:lpstr>Tema</vt:lpstr>
      </vt:variant>
      <vt:variant>
        <vt:i4>1</vt:i4>
      </vt:variant>
      <vt:variant>
        <vt:lpstr>Slayt Başlıkları</vt:lpstr>
      </vt:variant>
      <vt:variant>
        <vt:i4>134</vt:i4>
      </vt:variant>
    </vt:vector>
  </HeadingPairs>
  <TitlesOfParts>
    <vt:vector size="143" baseType="lpstr">
      <vt:lpstr>Arial</vt:lpstr>
      <vt:lpstr>Montserrat Medium</vt:lpstr>
      <vt:lpstr>Montserrat</vt:lpstr>
      <vt:lpstr>Montserrat Bold</vt:lpstr>
      <vt:lpstr>Roboto Condensed</vt:lpstr>
      <vt:lpstr>League Spartan</vt:lpstr>
      <vt:lpstr>Roboto Condensed Bold</vt:lpstr>
      <vt:lpstr>Calibri</vt:lpstr>
      <vt:lpstr>Office Theme</vt:lpstr>
      <vt:lpstr>PowerPoint Sunusu</vt:lpstr>
      <vt:lpstr>PowerPoint Sunusu</vt:lpstr>
      <vt:lpstr>PowerPoint Sunusu</vt:lpstr>
      <vt:lpstr>PowerPoint Sunusu</vt:lpstr>
      <vt:lpstr>PowerPoint Sunusu</vt:lpstr>
      <vt:lpstr>PowerPoint Sunusu</vt:lpstr>
      <vt:lpstr>PowerPoint Sunusu</vt:lpstr>
      <vt:lpstr>PowerPoint Sunusu</vt:lpstr>
      <vt:lpstr>PowerPoint Sunusu</vt:lpstr>
      <vt:lpstr>PowerPoint Sunusu</vt:lpstr>
      <vt:lpstr>PowerPoint Sunusu</vt:lpstr>
      <vt:lpstr>PowerPoint Sunusu</vt:lpstr>
      <vt:lpstr>PowerPoint Sunusu</vt:lpstr>
      <vt:lpstr>PowerPoint Sunusu</vt:lpstr>
      <vt:lpstr>PowerPoint Sunusu</vt:lpstr>
      <vt:lpstr>PowerPoint Sunusu</vt:lpstr>
      <vt:lpstr>PowerPoint Sunusu</vt:lpstr>
      <vt:lpstr>PowerPoint Sunusu</vt:lpstr>
      <vt:lpstr>PowerPoint Sunusu</vt:lpstr>
      <vt:lpstr>PowerPoint Sunusu</vt:lpstr>
      <vt:lpstr>PowerPoint Sunusu</vt:lpstr>
      <vt:lpstr>PowerPoint Sunusu</vt:lpstr>
      <vt:lpstr>PowerPoint Sunusu</vt:lpstr>
      <vt:lpstr>PowerPoint Sunusu</vt:lpstr>
      <vt:lpstr>PowerPoint Sunusu</vt:lpstr>
      <vt:lpstr>PowerPoint Sunusu</vt:lpstr>
      <vt:lpstr>PowerPoint Sunusu</vt:lpstr>
      <vt:lpstr>PowerPoint Sunusu</vt:lpstr>
      <vt:lpstr>PowerPoint Sunusu</vt:lpstr>
      <vt:lpstr>PowerPoint Sunusu</vt:lpstr>
      <vt:lpstr>PowerPoint Sunusu</vt:lpstr>
      <vt:lpstr>PowerPoint Sunusu</vt:lpstr>
      <vt:lpstr>PowerPoint Sunusu</vt:lpstr>
      <vt:lpstr>PowerPoint Sunusu</vt:lpstr>
      <vt:lpstr>PowerPoint Sunusu</vt:lpstr>
      <vt:lpstr>PowerPoint Sunusu</vt:lpstr>
      <vt:lpstr>PowerPoint Sunusu</vt:lpstr>
      <vt:lpstr>PowerPoint Sunusu</vt:lpstr>
      <vt:lpstr>PowerPoint Sunusu</vt:lpstr>
      <vt:lpstr>PowerPoint Sunusu</vt:lpstr>
      <vt:lpstr>PowerPoint Sunusu</vt:lpstr>
      <vt:lpstr>PowerPoint Sunusu</vt:lpstr>
      <vt:lpstr>PowerPoint Sunusu</vt:lpstr>
      <vt:lpstr>PowerPoint Sunusu</vt:lpstr>
      <vt:lpstr>PowerPoint Sunusu</vt:lpstr>
      <vt:lpstr>PowerPoint Sunusu</vt:lpstr>
      <vt:lpstr>PowerPoint Sunusu</vt:lpstr>
      <vt:lpstr>PowerPoint Sunusu</vt:lpstr>
      <vt:lpstr>PowerPoint Sunusu</vt:lpstr>
      <vt:lpstr>PowerPoint Sunusu</vt:lpstr>
      <vt:lpstr>PowerPoint Sunusu</vt:lpstr>
      <vt:lpstr>PowerPoint Sunusu</vt:lpstr>
      <vt:lpstr>PowerPoint Sunusu</vt:lpstr>
      <vt:lpstr>PowerPoint Sunusu</vt:lpstr>
      <vt:lpstr>PowerPoint Sunusu</vt:lpstr>
      <vt:lpstr>PowerPoint Sunusu</vt:lpstr>
      <vt:lpstr>PowerPoint Sunusu</vt:lpstr>
      <vt:lpstr>PowerPoint Sunusu</vt:lpstr>
      <vt:lpstr>PowerPoint Sunusu</vt:lpstr>
      <vt:lpstr>PowerPoint Sunusu</vt:lpstr>
      <vt:lpstr>PowerPoint Sunusu</vt:lpstr>
      <vt:lpstr>PowerPoint Sunusu</vt:lpstr>
      <vt:lpstr>PowerPoint Sunusu</vt:lpstr>
      <vt:lpstr>PowerPoint Sunusu</vt:lpstr>
      <vt:lpstr>PowerPoint Sunusu</vt:lpstr>
      <vt:lpstr>PowerPoint Sunusu</vt:lpstr>
      <vt:lpstr>PowerPoint Sunusu</vt:lpstr>
      <vt:lpstr>PowerPoint Sunusu</vt:lpstr>
      <vt:lpstr>PowerPoint Sunusu</vt:lpstr>
      <vt:lpstr>PowerPoint Sunusu</vt:lpstr>
      <vt:lpstr>PowerPoint Sunusu</vt:lpstr>
      <vt:lpstr>PowerPoint Sunusu</vt:lpstr>
      <vt:lpstr>PowerPoint Sunusu</vt:lpstr>
      <vt:lpstr>PowerPoint Sunusu</vt:lpstr>
      <vt:lpstr>PowerPoint Sunusu</vt:lpstr>
      <vt:lpstr>PowerPoint Sunusu</vt:lpstr>
      <vt:lpstr>PowerPoint Sunusu</vt:lpstr>
      <vt:lpstr>PowerPoint Sunusu</vt:lpstr>
      <vt:lpstr>PowerPoint Sunusu</vt:lpstr>
      <vt:lpstr>PowerPoint Sunusu</vt:lpstr>
      <vt:lpstr>PowerPoint Sunusu</vt:lpstr>
      <vt:lpstr>PowerPoint Sunusu</vt:lpstr>
      <vt:lpstr>PowerPoint Sunusu</vt:lpstr>
      <vt:lpstr>PowerPoint Sunusu</vt:lpstr>
      <vt:lpstr>PowerPoint Sunusu</vt:lpstr>
      <vt:lpstr>PowerPoint Sunusu</vt:lpstr>
      <vt:lpstr>PowerPoint Sunusu</vt:lpstr>
      <vt:lpstr>PowerPoint Sunusu</vt:lpstr>
      <vt:lpstr>PowerPoint Sunusu</vt:lpstr>
      <vt:lpstr>PowerPoint Sunusu</vt:lpstr>
      <vt:lpstr>PowerPoint Sunusu</vt:lpstr>
      <vt:lpstr>PowerPoint Sunusu</vt:lpstr>
      <vt:lpstr>PowerPoint Sunusu</vt:lpstr>
      <vt:lpstr>PowerPoint Sunusu</vt:lpstr>
      <vt:lpstr>PowerPoint Sunusu</vt:lpstr>
      <vt:lpstr>PowerPoint Sunusu</vt:lpstr>
      <vt:lpstr>PowerPoint Sunusu</vt:lpstr>
      <vt:lpstr>PowerPoint Sunusu</vt:lpstr>
      <vt:lpstr>PowerPoint Sunusu</vt:lpstr>
      <vt:lpstr>PowerPoint Sunusu</vt:lpstr>
      <vt:lpstr>PowerPoint Sunusu</vt:lpstr>
      <vt:lpstr>PowerPoint Sunusu</vt:lpstr>
      <vt:lpstr>PowerPoint Sunusu</vt:lpstr>
      <vt:lpstr>PowerPoint Sunusu</vt:lpstr>
      <vt:lpstr>PowerPoint Sunusu</vt:lpstr>
      <vt:lpstr>PowerPoint Sunusu</vt:lpstr>
      <vt:lpstr>PowerPoint Sunusu</vt:lpstr>
      <vt:lpstr>PowerPoint Sunusu</vt:lpstr>
      <vt:lpstr>PowerPoint Sunusu</vt:lpstr>
      <vt:lpstr>PowerPoint Sunusu</vt:lpstr>
      <vt:lpstr>PowerPoint Sunusu</vt:lpstr>
      <vt:lpstr>PowerPoint Sunusu</vt:lpstr>
      <vt:lpstr>PowerPoint Sunusu</vt:lpstr>
      <vt:lpstr>PowerPoint Sunusu</vt:lpstr>
      <vt:lpstr>PowerPoint Sunusu</vt:lpstr>
      <vt:lpstr>PowerPoint Sunusu</vt:lpstr>
      <vt:lpstr>PowerPoint Sunusu</vt:lpstr>
      <vt:lpstr>PowerPoint Sunusu</vt:lpstr>
      <vt:lpstr>PowerPoint Sunusu</vt:lpstr>
      <vt:lpstr>PowerPoint Sunusu</vt:lpstr>
      <vt:lpstr>PowerPoint Sunusu</vt:lpstr>
      <vt:lpstr>PowerPoint Sunusu</vt:lpstr>
      <vt:lpstr>PowerPoint Sunusu</vt:lpstr>
      <vt:lpstr>PowerPoint Sunusu</vt:lpstr>
      <vt:lpstr>PowerPoint Sunusu</vt:lpstr>
      <vt:lpstr>PowerPoint Sunusu</vt:lpstr>
      <vt:lpstr>PowerPoint Sunusu</vt:lpstr>
      <vt:lpstr>PowerPoint Sunusu</vt:lpstr>
      <vt:lpstr>PowerPoint Sunusu</vt:lpstr>
      <vt:lpstr>PowerPoint Sunusu</vt:lpstr>
      <vt:lpstr>PowerPoint Sunusu</vt:lpstr>
      <vt:lpstr>PowerPoint Sunusu</vt:lpstr>
      <vt:lpstr>PowerPoint Sunusu</vt:lpstr>
      <vt:lpstr>PowerPoint Sunusu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Orange And white Modern Event Planning Presentation  kopyası</dc:title>
  <dc:creator>M3 HP</dc:creator>
  <cp:lastModifiedBy>M3 HP</cp:lastModifiedBy>
  <cp:revision>50</cp:revision>
  <dcterms:created xsi:type="dcterms:W3CDTF">2006-08-16T00:00:00Z</dcterms:created>
  <dcterms:modified xsi:type="dcterms:W3CDTF">2025-11-11T13:16:34Z</dcterms:modified>
  <dc:identifier>DAGu1XqcnSk</dc:identifier>
</cp:coreProperties>
</file>